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24" r:id="rId2"/>
    <p:sldId id="301" r:id="rId3"/>
    <p:sldId id="298" r:id="rId4"/>
    <p:sldId id="302" r:id="rId5"/>
    <p:sldId id="303" r:id="rId6"/>
    <p:sldId id="325" r:id="rId7"/>
    <p:sldId id="317" r:id="rId8"/>
    <p:sldId id="318" r:id="rId9"/>
    <p:sldId id="316" r:id="rId10"/>
    <p:sldId id="319" r:id="rId11"/>
    <p:sldId id="326" r:id="rId12"/>
    <p:sldId id="327" r:id="rId13"/>
    <p:sldId id="328" r:id="rId14"/>
    <p:sldId id="310" r:id="rId15"/>
    <p:sldId id="296" r:id="rId16"/>
    <p:sldId id="312" r:id="rId17"/>
    <p:sldId id="313" r:id="rId18"/>
    <p:sldId id="315" r:id="rId19"/>
    <p:sldId id="329" r:id="rId20"/>
    <p:sldId id="322" r:id="rId21"/>
    <p:sldId id="323" r:id="rId2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CCFF"/>
    <a:srgbClr val="FF99FF"/>
    <a:srgbClr val="FF6699"/>
    <a:srgbClr val="FFFF66"/>
    <a:srgbClr val="FFFFD7"/>
    <a:srgbClr val="D8FCFE"/>
    <a:srgbClr val="99FF99"/>
    <a:srgbClr val="76A4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72573" autoAdjust="0"/>
  </p:normalViewPr>
  <p:slideViewPr>
    <p:cSldViewPr snapToGrid="0">
      <p:cViewPr varScale="1">
        <p:scale>
          <a:sx n="81" d="100"/>
          <a:sy n="81" d="100"/>
        </p:scale>
        <p:origin x="1620" y="7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5300"/>
          </a:xfrm>
          <a:prstGeom prst="rect">
            <a:avLst/>
          </a:prstGeom>
        </p:spPr>
        <p:txBody>
          <a:bodyPr vert="horz" lIns="91440" tIns="45720" rIns="91440" bIns="45720" rtlCol="0"/>
          <a:lstStyle>
            <a:lvl1pPr algn="r">
              <a:defRPr sz="1200"/>
            </a:lvl1pPr>
          </a:lstStyle>
          <a:p>
            <a:fld id="{D8AB84AA-04EE-4324-B5AF-7E77C1C2BF0E}" type="datetimeFigureOut">
              <a:rPr kumimoji="1" lang="ja-JP" altLang="en-US" smtClean="0"/>
              <a:t>2021/3/24</a:t>
            </a:fld>
            <a:endParaRPr kumimoji="1" lang="ja-JP" altLang="en-US"/>
          </a:p>
        </p:txBody>
      </p:sp>
      <p:sp>
        <p:nvSpPr>
          <p:cNvPr id="4" name="フッター プレースホルダー 3"/>
          <p:cNvSpPr>
            <a:spLocks noGrp="1"/>
          </p:cNvSpPr>
          <p:nvPr>
            <p:ph type="ftr" sz="quarter" idx="2"/>
          </p:nvPr>
        </p:nvSpPr>
        <p:spPr>
          <a:xfrm>
            <a:off x="1" y="9371014"/>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5300"/>
          </a:xfrm>
          <a:prstGeom prst="rect">
            <a:avLst/>
          </a:prstGeom>
        </p:spPr>
        <p:txBody>
          <a:bodyPr vert="horz" lIns="91440" tIns="45720" rIns="91440" bIns="45720" rtlCol="0" anchor="b"/>
          <a:lstStyle>
            <a:lvl1pPr algn="r">
              <a:defRPr sz="1200"/>
            </a:lvl1pPr>
          </a:lstStyle>
          <a:p>
            <a:fld id="{8E4D8E77-D63F-4DBB-88A0-DD471416554D}" type="slidenum">
              <a:rPr kumimoji="1" lang="ja-JP" altLang="en-US" smtClean="0"/>
              <a:t>‹#›</a:t>
            </a:fld>
            <a:endParaRPr kumimoji="1" lang="ja-JP" altLang="en-US"/>
          </a:p>
        </p:txBody>
      </p:sp>
    </p:spTree>
    <p:extLst>
      <p:ext uri="{BB962C8B-B14F-4D97-AF65-F5344CB8AC3E}">
        <p14:creationId xmlns:p14="http://schemas.microsoft.com/office/powerpoint/2010/main" val="2977088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82F22C2B-CABD-44CF-8CF4-06CB2BB25BA7}" type="datetimeFigureOut">
              <a:rPr kumimoji="1" lang="ja-JP" altLang="en-US" smtClean="0"/>
              <a:t>2021/3/24</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7FA3975C-77F1-4CD6-BD6F-DD6238146FE7}" type="slidenum">
              <a:rPr kumimoji="1" lang="ja-JP" altLang="en-US" smtClean="0"/>
              <a:t>‹#›</a:t>
            </a:fld>
            <a:endParaRPr kumimoji="1" lang="ja-JP" altLang="en-US"/>
          </a:p>
        </p:txBody>
      </p:sp>
    </p:spTree>
    <p:extLst>
      <p:ext uri="{BB962C8B-B14F-4D97-AF65-F5344CB8AC3E}">
        <p14:creationId xmlns:p14="http://schemas.microsoft.com/office/powerpoint/2010/main" val="38948126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皆さん、こんにちは。</a:t>
            </a:r>
            <a:endParaRPr kumimoji="1" lang="en-US" altLang="ja-JP" dirty="0" smtClean="0"/>
          </a:p>
          <a:p>
            <a:r>
              <a:rPr kumimoji="1" lang="ja-JP" altLang="en-US" dirty="0" smtClean="0"/>
              <a:t>　本日はお集まりいただき、ありがとうございます。</a:t>
            </a:r>
            <a:endParaRPr kumimoji="1" lang="en-US" altLang="ja-JP" dirty="0" smtClean="0"/>
          </a:p>
          <a:p>
            <a:r>
              <a:rPr kumimoji="1" lang="ja-JP" altLang="en-US" dirty="0" smtClean="0"/>
              <a:t>　</a:t>
            </a:r>
            <a:endParaRPr kumimoji="1" lang="en-US" altLang="ja-JP" dirty="0" smtClean="0"/>
          </a:p>
          <a:p>
            <a:r>
              <a:rPr kumimoji="1" lang="ja-JP" altLang="en-US" dirty="0" smtClean="0"/>
              <a:t>　皆さんは、「学校いじめ防止基本方針」を御存知ですか。</a:t>
            </a:r>
            <a:endParaRPr kumimoji="1" lang="en-US" altLang="ja-JP" dirty="0" smtClean="0"/>
          </a:p>
          <a:p>
            <a:r>
              <a:rPr kumimoji="1" lang="ja-JP" altLang="en-US" dirty="0" smtClean="0"/>
              <a:t>　学校いじめ防止基本方針は、学校がいじめ防止に向けて、どのような姿勢で、どのような取組をしているのかを示したものです。</a:t>
            </a:r>
            <a:endParaRPr kumimoji="1" lang="en-US" altLang="ja-JP" dirty="0" smtClean="0"/>
          </a:p>
          <a:p>
            <a:r>
              <a:rPr kumimoji="1" lang="ja-JP" altLang="en-US" dirty="0" smtClean="0"/>
              <a:t>　本日は、○○立○○学校の学校いじめ防止基本方針を基に、保護者の皆さんと一緒に、いじめについて考えていきたいと思います。</a:t>
            </a:r>
            <a:endParaRPr kumimoji="1" lang="en-US" altLang="ja-JP" dirty="0" smtClean="0"/>
          </a:p>
          <a:p>
            <a:r>
              <a:rPr kumimoji="1" lang="ja-JP" altLang="en-US" dirty="0" smtClean="0"/>
              <a:t>　お話する内容は、こちらのとおりです。</a:t>
            </a:r>
            <a:endParaRPr kumimoji="1" lang="en-US" altLang="ja-JP" dirty="0" smtClean="0"/>
          </a:p>
          <a:p>
            <a:endParaRPr kumimoji="1" lang="en-US" altLang="ja-JP" dirty="0" smtClean="0"/>
          </a:p>
          <a:p>
            <a:r>
              <a:rPr kumimoji="1" lang="ja-JP" altLang="en-US" dirty="0" smtClean="0"/>
              <a:t>　まず、どのような行為をいじめというのかを確認します。</a:t>
            </a:r>
            <a:endParaRPr kumimoji="1" lang="en-US" altLang="ja-JP" dirty="0" smtClean="0"/>
          </a:p>
          <a:p>
            <a:endParaRPr kumimoji="1" lang="en-US" altLang="ja-JP" dirty="0" smtClean="0"/>
          </a:p>
          <a:p>
            <a:r>
              <a:rPr kumimoji="1" lang="ja-JP" altLang="en-US" dirty="0" smtClean="0"/>
              <a:t>　次に、いじめ問題に対する○○学校の取組を紹介します。</a:t>
            </a:r>
            <a:endParaRPr kumimoji="1" lang="en-US" altLang="ja-JP" dirty="0" smtClean="0"/>
          </a:p>
          <a:p>
            <a:endParaRPr kumimoji="1" lang="en-US" altLang="ja-JP" dirty="0" smtClean="0"/>
          </a:p>
          <a:p>
            <a:r>
              <a:rPr kumimoji="1" lang="ja-JP" altLang="en-US" dirty="0" smtClean="0"/>
              <a:t>　最後に、今後に向けて、保護者の皆さんに御協力いただきたいことや学校との連携について確認します。</a:t>
            </a:r>
            <a:endParaRPr kumimoji="1" lang="en-US" altLang="ja-JP" dirty="0" smtClean="0"/>
          </a:p>
          <a:p>
            <a:endParaRPr kumimoji="1" lang="en-US" altLang="ja-JP" dirty="0" smtClean="0"/>
          </a:p>
          <a:p>
            <a:r>
              <a:rPr kumimoji="1" lang="ja-JP" altLang="en-US" dirty="0" smtClean="0"/>
              <a:t>　それでは、始めます。</a:t>
            </a:r>
            <a:endParaRPr kumimoji="1" lang="en-US" altLang="ja-JP" dirty="0" smtClean="0"/>
          </a:p>
          <a:p>
            <a:r>
              <a:rPr kumimoji="1" lang="ja-JP" altLang="en-US" dirty="0" smtClean="0"/>
              <a:t>　</a:t>
            </a:r>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a:t>
            </a:fld>
            <a:endParaRPr kumimoji="1" lang="ja-JP" altLang="en-US"/>
          </a:p>
        </p:txBody>
      </p:sp>
    </p:spTree>
    <p:extLst>
      <p:ext uri="{BB962C8B-B14F-4D97-AF65-F5344CB8AC3E}">
        <p14:creationId xmlns:p14="http://schemas.microsoft.com/office/powerpoint/2010/main" val="3859622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法律の定義に基づけば、被害を受けた児童（生徒）が「つらい」「痛い」など心身の苦痛を感じていれば、いじめと判断されます。</a:t>
            </a:r>
            <a:endParaRPr kumimoji="1" lang="en-US" altLang="ja-JP" dirty="0" smtClean="0"/>
          </a:p>
          <a:p>
            <a:r>
              <a:rPr kumimoji="1" lang="ja-JP" altLang="en-US" dirty="0" smtClean="0"/>
              <a:t>　また、行為を受けた子供が苦痛を感じていない場合であっても、加害の行為が、人権意識を欠く言動である場合などには、いじめと認知する必要があります。</a:t>
            </a:r>
            <a:endParaRPr kumimoji="1" lang="en-US" altLang="ja-JP" dirty="0" smtClean="0"/>
          </a:p>
          <a:p>
            <a:r>
              <a:rPr kumimoji="1" lang="ja-JP" altLang="en-US" dirty="0" smtClean="0"/>
              <a:t>　私たち学校は、この定義を踏まえ、被害の児童（生徒）の心情の側に立ち、どの学校、どの児童（生徒）にもいじめは起こり得るという認識をもって、いじめ問題に取り組んでいます。</a:t>
            </a:r>
            <a:endParaRPr kumimoji="1" lang="en-US" altLang="ja-JP" dirty="0" smtClean="0"/>
          </a:p>
          <a:p>
            <a:endParaRPr kumimoji="1" lang="en-US" altLang="ja-JP" dirty="0" smtClean="0"/>
          </a:p>
          <a:p>
            <a:r>
              <a:rPr kumimoji="1" lang="ja-JP" altLang="en-US" dirty="0" smtClean="0"/>
              <a:t>　もしかしたら、「いじめ」とされる範囲を「広い」と感じられる方もいらっしゃるかもしれません。</a:t>
            </a:r>
            <a:endParaRPr kumimoji="1" lang="en-US" altLang="ja-JP" dirty="0" smtClean="0"/>
          </a:p>
          <a:p>
            <a:r>
              <a:rPr kumimoji="1" lang="ja-JP" altLang="en-US" dirty="0" smtClean="0"/>
              <a:t>　</a:t>
            </a:r>
            <a:endParaRPr kumimoji="1" lang="en-US" altLang="ja-JP" dirty="0" smtClean="0"/>
          </a:p>
          <a:p>
            <a:r>
              <a:rPr kumimoji="1" lang="ja-JP" altLang="en-US" dirty="0" smtClean="0"/>
              <a:t>　いじめの定義は、いじめが大きな社会問題となった様々な事案をきっかけとして、随時修正されてきました。</a:t>
            </a:r>
            <a:endParaRPr kumimoji="1" lang="en-US" altLang="ja-JP" dirty="0" smtClean="0"/>
          </a:p>
          <a:p>
            <a:r>
              <a:rPr kumimoji="1" lang="ja-JP" altLang="en-US" dirty="0" smtClean="0"/>
              <a:t>　みなさんが子供のころ、また</a:t>
            </a:r>
            <a:r>
              <a:rPr kumimoji="1" lang="en-US" altLang="ja-JP" dirty="0" smtClean="0"/>
              <a:t>10</a:t>
            </a:r>
            <a:r>
              <a:rPr kumimoji="1" lang="ja-JP" altLang="en-US" dirty="0" smtClean="0"/>
              <a:t>年前と比べても、その定義は変わっています。</a:t>
            </a:r>
            <a:endParaRPr kumimoji="1" lang="en-US" altLang="ja-JP" dirty="0" smtClean="0"/>
          </a:p>
          <a:p>
            <a:r>
              <a:rPr kumimoji="1" lang="ja-JP" altLang="en-US" dirty="0" smtClean="0"/>
              <a:t>　なぜこのような修正が必要だったのか、従来の定義に基づく対応では救うことができなかった児童（生徒）たちがいたという事実と向き合い、現在のいじめの定義を私たち大人も重く受け止めなければなりません。</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10</a:t>
            </a:fld>
            <a:endParaRPr kumimoji="1" lang="ja-JP" altLang="en-US"/>
          </a:p>
        </p:txBody>
      </p:sp>
    </p:spTree>
    <p:extLst>
      <p:ext uri="{BB962C8B-B14F-4D97-AF65-F5344CB8AC3E}">
        <p14:creationId xmlns:p14="http://schemas.microsoft.com/office/powerpoint/2010/main" val="1113903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改めて、お尋ねします。</a:t>
            </a:r>
            <a:endParaRPr kumimoji="1" lang="en-US" altLang="ja-JP" dirty="0" smtClean="0"/>
          </a:p>
          <a:p>
            <a:r>
              <a:rPr kumimoji="1" lang="ja-JP" altLang="en-US" dirty="0" smtClean="0"/>
              <a:t>　①から④は、いじめでしょうか。いじめではないでしょうか。</a:t>
            </a:r>
            <a:endParaRPr kumimoji="1" lang="en-US" altLang="ja-JP" dirty="0" smtClean="0"/>
          </a:p>
          <a:p>
            <a:endParaRPr kumimoji="1" lang="en-US" altLang="ja-JP" dirty="0" smtClean="0"/>
          </a:p>
          <a:p>
            <a:r>
              <a:rPr kumimoji="1" lang="ja-JP" altLang="en-US" dirty="0" smtClean="0"/>
              <a:t>　被害の児童（生徒）が「つらい」「痛い」などの心身の苦痛を感じていれば、①から④は法律に基づき、学校は全て「いじめ」として認知をします。</a:t>
            </a:r>
            <a:endParaRPr kumimoji="1" lang="en-US" altLang="ja-JP" dirty="0" smtClean="0"/>
          </a:p>
          <a:p>
            <a:r>
              <a:rPr kumimoji="1" lang="ja-JP" altLang="en-US" dirty="0" smtClean="0"/>
              <a:t>　</a:t>
            </a:r>
            <a:endParaRPr kumimoji="1" lang="en-US" altLang="ja-JP" dirty="0" smtClean="0"/>
          </a:p>
          <a:p>
            <a:r>
              <a:rPr kumimoji="1" lang="ja-JP" altLang="en-US" dirty="0" smtClean="0"/>
              <a:t>　つまり、ささいなことも、私たちは「もしかしてこれはいじめではないか」と感度を上げてみることでいじめの兆候をつかみ、すぐに対応するようにしておくことが大切です。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11</a:t>
            </a:fld>
            <a:endParaRPr kumimoji="1" lang="ja-JP" altLang="en-US"/>
          </a:p>
        </p:txBody>
      </p:sp>
    </p:spTree>
    <p:extLst>
      <p:ext uri="{BB962C8B-B14F-4D97-AF65-F5344CB8AC3E}">
        <p14:creationId xmlns:p14="http://schemas.microsoft.com/office/powerpoint/2010/main" val="3278441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次に、いじめ問題について、本校がどのような取組を行っているかについて御紹介します。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12</a:t>
            </a:fld>
            <a:endParaRPr kumimoji="1" lang="ja-JP" altLang="en-US"/>
          </a:p>
        </p:txBody>
      </p:sp>
    </p:spTree>
    <p:extLst>
      <p:ext uri="{BB962C8B-B14F-4D97-AF65-F5344CB8AC3E}">
        <p14:creationId xmlns:p14="http://schemas.microsoft.com/office/powerpoint/2010/main" val="208143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本校でのいじめ問題への対応の中心は、「○○学校いじめ防止基本方針」です。</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13</a:t>
            </a:fld>
            <a:endParaRPr kumimoji="1" lang="ja-JP" altLang="en-US"/>
          </a:p>
        </p:txBody>
      </p:sp>
    </p:spTree>
    <p:extLst>
      <p:ext uri="{BB962C8B-B14F-4D97-AF65-F5344CB8AC3E}">
        <p14:creationId xmlns:p14="http://schemas.microsoft.com/office/powerpoint/2010/main" val="860954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学校のいじめ防止基本方針は、「いじめ防止対策推進法」により作成が義務付けられています。</a:t>
            </a:r>
            <a:endParaRPr kumimoji="1" lang="en-US" altLang="ja-JP" dirty="0" smtClean="0"/>
          </a:p>
          <a:p>
            <a:endParaRPr kumimoji="1" lang="en-US" altLang="ja-JP" dirty="0" smtClean="0"/>
          </a:p>
          <a:p>
            <a:r>
              <a:rPr kumimoji="1" lang="ja-JP" altLang="en-US" dirty="0" smtClean="0"/>
              <a:t>　いじめは、絶対に許されない人権侵害であること、どの学校でもどの子供にも起こり得るものであるという基本的認識の下、本校では、いじめの「未然防止」、「早期発見」、「早期対応」を目指し、「○○学校いじめ防止基本方針」を作成しました。</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FA3975C-77F1-4CD6-BD6F-DD6238146FE7}" type="slidenum">
              <a:rPr kumimoji="1" lang="ja-JP" altLang="en-US" smtClean="0"/>
              <a:t>14</a:t>
            </a:fld>
            <a:endParaRPr kumimoji="1" lang="ja-JP" altLang="en-US"/>
          </a:p>
        </p:txBody>
      </p:sp>
    </p:spTree>
    <p:extLst>
      <p:ext uri="{BB962C8B-B14F-4D97-AF65-F5344CB8AC3E}">
        <p14:creationId xmlns:p14="http://schemas.microsoft.com/office/powerpoint/2010/main" val="138461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配布資料に基づき、具体例を見ていきましょう。</a:t>
            </a:r>
            <a:endParaRPr kumimoji="1" lang="en-US" altLang="ja-JP" dirty="0" smtClean="0"/>
          </a:p>
          <a:p>
            <a:r>
              <a:rPr kumimoji="1" lang="ja-JP" altLang="en-US" dirty="0" smtClean="0"/>
              <a:t>　いじめの未然防止対策として、（</a:t>
            </a:r>
            <a:r>
              <a:rPr kumimoji="1" lang="ja-JP" altLang="en-US" dirty="0" smtClean="0">
                <a:solidFill>
                  <a:srgbClr val="FF0000"/>
                </a:solidFill>
              </a:rPr>
              <a:t>学校生活のルール、命を大切にする道徳の授業</a:t>
            </a:r>
            <a:r>
              <a:rPr kumimoji="1" lang="ja-JP" altLang="en-US" dirty="0" smtClean="0">
                <a:solidFill>
                  <a:schemeClr val="tx1"/>
                </a:solidFill>
              </a:rPr>
              <a:t>など</a:t>
            </a:r>
            <a:r>
              <a:rPr kumimoji="1" lang="ja-JP" altLang="en-US" dirty="0" smtClean="0"/>
              <a:t>）があります。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FA3975C-77F1-4CD6-BD6F-DD6238146FE7}" type="slidenum">
              <a:rPr kumimoji="1" lang="ja-JP" altLang="en-US" smtClean="0"/>
              <a:t>15</a:t>
            </a:fld>
            <a:endParaRPr kumimoji="1" lang="ja-JP" altLang="en-US"/>
          </a:p>
        </p:txBody>
      </p:sp>
    </p:spTree>
    <p:extLst>
      <p:ext uri="{BB962C8B-B14F-4D97-AF65-F5344CB8AC3E}">
        <p14:creationId xmlns:p14="http://schemas.microsoft.com/office/powerpoint/2010/main" val="2850012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いじめの早期発見では、（スクールカウンセラーによる面談や、いじめに関わる情報の収集など）があります。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何よりも早期発見につながるのが、子供たちの日頃の様子を確認することです。</a:t>
            </a:r>
            <a:endParaRPr kumimoji="1" lang="en-US" altLang="ja-JP" dirty="0" smtClean="0"/>
          </a:p>
          <a:p>
            <a:r>
              <a:rPr kumimoji="1" lang="ja-JP" altLang="en-US" dirty="0" smtClean="0"/>
              <a:t>　学校での様子の変化は、担任をはじめとする学校の教職員で見取っていきますが、御家庭での様子の変化を見ていただくことも重要です。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A3975C-77F1-4CD6-BD6F-DD6238146FE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7065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最後に、いじめの早期対応です。いじめの対応に関しましては、「学校いじめ対策委員会」を設置し、学校として「組織」で対応していきます。</a:t>
            </a:r>
            <a:endParaRPr kumimoji="1" lang="en-US" altLang="ja-JP" dirty="0" smtClean="0"/>
          </a:p>
          <a:p>
            <a:r>
              <a:rPr kumimoji="1" lang="ja-JP" altLang="en-US" dirty="0" smtClean="0"/>
              <a:t>　定期的に「学校いじめ対策委員会」を開き、日頃の子供たちの様子を学校全体で共有しています。</a:t>
            </a:r>
            <a:endParaRPr kumimoji="1" lang="en-US" altLang="ja-JP" dirty="0" smtClean="0"/>
          </a:p>
          <a:p>
            <a:r>
              <a:rPr kumimoji="1" lang="ja-JP" altLang="en-US" dirty="0" smtClean="0"/>
              <a:t>　また、いじめが発見された場合にも、臨時で「学校いじめ対策委員会」を開き、対応していくことになります。</a:t>
            </a:r>
            <a:endParaRPr kumimoji="1" lang="en-US" altLang="ja-JP" dirty="0" smtClean="0"/>
          </a:p>
          <a:p>
            <a:endParaRPr kumimoji="1" lang="en-US" altLang="ja-JP" dirty="0" smtClean="0"/>
          </a:p>
          <a:p>
            <a:r>
              <a:rPr kumimoji="1" lang="ja-JP" altLang="en-US" dirty="0" smtClean="0"/>
              <a:t>　大切なことは、いじめが起きたときに管理職や他の教職員を含め、学校全体で「組織」として対応していくということです。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A3975C-77F1-4CD6-BD6F-DD6238146FE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90233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latin typeface="+mn-ea"/>
                <a:ea typeface="+mn-ea"/>
              </a:rPr>
              <a:t>　このように、「○○学校いじめ防止基本方針」を中心に、学校組織として、いじめの未然防止、早期発見、早期対応に対応しております。</a:t>
            </a:r>
            <a:endParaRPr kumimoji="1" lang="ja-JP" altLang="en-US" b="0" dirty="0">
              <a:latin typeface="+mn-ea"/>
              <a:ea typeface="+mn-ea"/>
            </a:endParaRPr>
          </a:p>
        </p:txBody>
      </p:sp>
      <p:sp>
        <p:nvSpPr>
          <p:cNvPr id="4" name="スライド番号プレースホルダー 3"/>
          <p:cNvSpPr>
            <a:spLocks noGrp="1"/>
          </p:cNvSpPr>
          <p:nvPr>
            <p:ph type="sldNum" sz="quarter" idx="10"/>
          </p:nvPr>
        </p:nvSpPr>
        <p:spPr/>
        <p:txBody>
          <a:bodyPr/>
          <a:lstStyle/>
          <a:p>
            <a:fld id="{7FA3975C-77F1-4CD6-BD6F-DD6238146FE7}" type="slidenum">
              <a:rPr kumimoji="1" lang="ja-JP" altLang="en-US" smtClean="0"/>
              <a:t>18</a:t>
            </a:fld>
            <a:endParaRPr kumimoji="1" lang="ja-JP" altLang="en-US"/>
          </a:p>
        </p:txBody>
      </p:sp>
    </p:spTree>
    <p:extLst>
      <p:ext uri="{BB962C8B-B14F-4D97-AF65-F5344CB8AC3E}">
        <p14:creationId xmlns:p14="http://schemas.microsoft.com/office/powerpoint/2010/main" val="4049641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最後に、今後に向けて、保護者の皆さんに御協力いただきたいことや学校との連携について確認します。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19</a:t>
            </a:fld>
            <a:endParaRPr kumimoji="1" lang="ja-JP" altLang="en-US"/>
          </a:p>
        </p:txBody>
      </p:sp>
    </p:spTree>
    <p:extLst>
      <p:ext uri="{BB962C8B-B14F-4D97-AF65-F5344CB8AC3E}">
        <p14:creationId xmlns:p14="http://schemas.microsoft.com/office/powerpoint/2010/main" val="397932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皆さん、どのような行為をいじめとお考えでしょうか。</a:t>
            </a:r>
            <a:endParaRPr kumimoji="1" lang="en-US" altLang="ja-JP" dirty="0" smtClean="0"/>
          </a:p>
          <a:p>
            <a:r>
              <a:rPr kumimoji="1" lang="ja-JP" altLang="en-US" dirty="0" smtClean="0"/>
              <a:t>　これから簡単な質問をしますので、いじめに当てはまる行為かどうかをお考えください。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7FA3975C-77F1-4CD6-BD6F-DD6238146FE7}" type="slidenum">
              <a:rPr kumimoji="1" lang="ja-JP" altLang="en-US" smtClean="0"/>
              <a:t>2</a:t>
            </a:fld>
            <a:endParaRPr kumimoji="1" lang="ja-JP" altLang="en-US"/>
          </a:p>
        </p:txBody>
      </p:sp>
    </p:spTree>
    <p:extLst>
      <p:ext uri="{BB962C8B-B14F-4D97-AF65-F5344CB8AC3E}">
        <p14:creationId xmlns:p14="http://schemas.microsoft.com/office/powerpoint/2010/main" val="2453976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こちらは、令和２年９月、東京都教育庁が発行した資料で、本日、皆さんにもお配りしました。</a:t>
            </a:r>
            <a:endParaRPr kumimoji="1" lang="en-US" altLang="ja-JP" dirty="0" smtClean="0"/>
          </a:p>
          <a:p>
            <a:r>
              <a:rPr kumimoji="1" lang="ja-JP" altLang="en-US" dirty="0" smtClean="0"/>
              <a:t>　新型コロナウイルス感染症の影響で不安やストレスを抱える子供たちの「こころのＳＯＳ」に気付けるよう、表情や態度、身体や服装、行動や人間関係の変化について、具体的な様子から確認できる資料です。</a:t>
            </a:r>
            <a:endParaRPr kumimoji="1" lang="en-US" altLang="ja-JP" dirty="0" smtClean="0"/>
          </a:p>
          <a:p>
            <a:r>
              <a:rPr kumimoji="1" lang="ja-JP" altLang="en-US" dirty="0" smtClean="0"/>
              <a:t>　また、そのようなＳＯＳに気付いた時、「力になることはある？」や「よく話してくれたね、大変だったね。」などのように、どのような「声かけ」をしたらいいか、具体的に示されています。</a:t>
            </a:r>
            <a:endParaRPr kumimoji="1" lang="en-US" altLang="ja-JP" dirty="0" smtClean="0"/>
          </a:p>
          <a:p>
            <a:r>
              <a:rPr kumimoji="1" lang="ja-JP" altLang="en-US" dirty="0" smtClean="0"/>
              <a:t>　この資料を手がかりに、子供たちのＳＯＳに気付き、「声かけ」をしていただき、子供たちの不安や悩みに寄り添っていただきたいと思います。</a:t>
            </a:r>
            <a:endParaRPr kumimoji="1" lang="en-US" altLang="ja-JP" dirty="0" smtClean="0"/>
          </a:p>
          <a:p>
            <a:r>
              <a:rPr kumimoji="1" lang="ja-JP" altLang="en-US" dirty="0" smtClean="0"/>
              <a:t>　そして、お子さんの気になる様子があったら、ぜひ学校に御連絡ください。</a:t>
            </a:r>
            <a:endParaRPr kumimoji="1" lang="en-US" altLang="ja-JP" dirty="0" smtClean="0"/>
          </a:p>
          <a:p>
            <a:r>
              <a:rPr kumimoji="1" lang="ja-JP" altLang="en-US" dirty="0" smtClean="0"/>
              <a:t>　</a:t>
            </a:r>
            <a:endParaRPr kumimoji="1" lang="en-US" altLang="ja-JP" dirty="0" smtClean="0"/>
          </a:p>
          <a:p>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20</a:t>
            </a:fld>
            <a:endParaRPr kumimoji="1" lang="ja-JP" altLang="en-US"/>
          </a:p>
        </p:txBody>
      </p:sp>
    </p:spTree>
    <p:extLst>
      <p:ext uri="{BB962C8B-B14F-4D97-AF65-F5344CB8AC3E}">
        <p14:creationId xmlns:p14="http://schemas.microsoft.com/office/powerpoint/2010/main" val="2770280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これからも、○○立○○学校は、保護者、地域社会と共に手を取り合って、いじめ防止等の取組の一層の推進を目指します。</a:t>
            </a:r>
            <a:endParaRPr kumimoji="1" lang="en-US" altLang="ja-JP" dirty="0" smtClean="0"/>
          </a:p>
          <a:p>
            <a:r>
              <a:rPr kumimoji="1" lang="ja-JP" altLang="en-US" dirty="0" smtClean="0"/>
              <a:t>　</a:t>
            </a:r>
            <a:endParaRPr kumimoji="1" lang="en-US" altLang="ja-JP" dirty="0" smtClean="0"/>
          </a:p>
          <a:p>
            <a:r>
              <a:rPr kumimoji="1" lang="ja-JP" altLang="en-US" dirty="0" smtClean="0"/>
              <a:t>　本日はありがとうございました。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21</a:t>
            </a:fld>
            <a:endParaRPr kumimoji="1" lang="ja-JP" altLang="en-US"/>
          </a:p>
        </p:txBody>
      </p:sp>
    </p:spTree>
    <p:extLst>
      <p:ext uri="{BB962C8B-B14F-4D97-AF65-F5344CB8AC3E}">
        <p14:creationId xmlns:p14="http://schemas.microsoft.com/office/powerpoint/2010/main" val="137757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①　「あだ名で呼ばれている。」　これは、いじめでしょうか。少しお考えください。（保護者の様子を見て、次の質問へ）</a:t>
            </a:r>
            <a:endParaRPr kumimoji="1" lang="ja-JP" altLang="en-US" dirty="0"/>
          </a:p>
        </p:txBody>
      </p:sp>
      <p:sp>
        <p:nvSpPr>
          <p:cNvPr id="4" name="スライド番号プレースホルダー 3"/>
          <p:cNvSpPr>
            <a:spLocks noGrp="1"/>
          </p:cNvSpPr>
          <p:nvPr>
            <p:ph type="sldNum" sz="quarter" idx="10"/>
          </p:nvPr>
        </p:nvSpPr>
        <p:spPr/>
        <p:txBody>
          <a:bodyPr/>
          <a:lstStyle/>
          <a:p>
            <a:fld id="{7FA3975C-77F1-4CD6-BD6F-DD6238146FE7}" type="slidenum">
              <a:rPr kumimoji="1" lang="ja-JP" altLang="en-US" smtClean="0"/>
              <a:t>3</a:t>
            </a:fld>
            <a:endParaRPr kumimoji="1" lang="ja-JP" altLang="en-US"/>
          </a:p>
        </p:txBody>
      </p:sp>
    </p:spTree>
    <p:extLst>
      <p:ext uri="{BB962C8B-B14F-4D97-AF65-F5344CB8AC3E}">
        <p14:creationId xmlns:p14="http://schemas.microsoft.com/office/powerpoint/2010/main" val="185362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続いての質問です。　②　「友達の持ち物を持っていることがある。」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FA3975C-77F1-4CD6-BD6F-DD6238146FE7}" type="slidenum">
              <a:rPr kumimoji="1" lang="ja-JP" altLang="en-US" smtClean="0"/>
              <a:t>4</a:t>
            </a:fld>
            <a:endParaRPr kumimoji="1" lang="ja-JP" altLang="en-US"/>
          </a:p>
        </p:txBody>
      </p:sp>
    </p:spTree>
    <p:extLst>
      <p:ext uri="{BB962C8B-B14F-4D97-AF65-F5344CB8AC3E}">
        <p14:creationId xmlns:p14="http://schemas.microsoft.com/office/powerpoint/2010/main" val="3098763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③　「遊んでいるときに、ぶつかられたり、つかまれたりしている。」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7FA3975C-77F1-4CD6-BD6F-DD6238146FE7}" type="slidenum">
              <a:rPr kumimoji="1" lang="ja-JP" altLang="en-US" smtClean="0"/>
              <a:t>5</a:t>
            </a:fld>
            <a:endParaRPr kumimoji="1" lang="ja-JP" altLang="en-US"/>
          </a:p>
        </p:txBody>
      </p:sp>
    </p:spTree>
    <p:extLst>
      <p:ext uri="{BB962C8B-B14F-4D97-AF65-F5344CB8AC3E}">
        <p14:creationId xmlns:p14="http://schemas.microsoft.com/office/powerpoint/2010/main" val="342221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④　「</a:t>
            </a:r>
            <a:r>
              <a:rPr kumimoji="1" lang="en-US" altLang="ja-JP" dirty="0" smtClean="0"/>
              <a:t>SNS</a:t>
            </a:r>
            <a:r>
              <a:rPr kumimoji="1" lang="ja-JP" altLang="en-US" dirty="0" smtClean="0"/>
              <a:t>のグループ上に、</a:t>
            </a:r>
            <a:r>
              <a:rPr kumimoji="1" lang="en-US" altLang="ja-JP" dirty="0" smtClean="0"/>
              <a:t>『</a:t>
            </a:r>
            <a:r>
              <a:rPr kumimoji="1" lang="ja-JP" altLang="en-US" dirty="0" smtClean="0"/>
              <a:t>自分だけが写っていない写真</a:t>
            </a:r>
            <a:r>
              <a:rPr kumimoji="1" lang="en-US" altLang="ja-JP" dirty="0" smtClean="0"/>
              <a:t>』</a:t>
            </a:r>
            <a:r>
              <a:rPr kumimoji="1" lang="ja-JP" altLang="en-US" dirty="0" smtClean="0"/>
              <a:t>を公開された。」</a:t>
            </a:r>
            <a:endParaRPr kumimoji="1" lang="ja-JP" altLang="en-US" dirty="0"/>
          </a:p>
        </p:txBody>
      </p:sp>
      <p:sp>
        <p:nvSpPr>
          <p:cNvPr id="4" name="スライド番号プレースホルダー 3"/>
          <p:cNvSpPr>
            <a:spLocks noGrp="1"/>
          </p:cNvSpPr>
          <p:nvPr>
            <p:ph type="sldNum" sz="quarter" idx="10"/>
          </p:nvPr>
        </p:nvSpPr>
        <p:spPr/>
        <p:txBody>
          <a:bodyPr/>
          <a:lstStyle/>
          <a:p>
            <a:fld id="{7FA3975C-77F1-4CD6-BD6F-DD6238146FE7}" type="slidenum">
              <a:rPr kumimoji="1" lang="ja-JP" altLang="en-US" smtClean="0"/>
              <a:t>6</a:t>
            </a:fld>
            <a:endParaRPr kumimoji="1" lang="ja-JP" altLang="en-US"/>
          </a:p>
        </p:txBody>
      </p:sp>
    </p:spTree>
    <p:extLst>
      <p:ext uri="{BB962C8B-B14F-4D97-AF65-F5344CB8AC3E}">
        <p14:creationId xmlns:p14="http://schemas.microsoft.com/office/powerpoint/2010/main" val="2337150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t>　今、御覧いただいたうち、「いじめ」にあたるのは、どれでしょうか。</a:t>
            </a:r>
            <a:endParaRPr kumimoji="1" lang="en-US" altLang="ja-JP" sz="1200" dirty="0" smtClean="0"/>
          </a:p>
          <a:p>
            <a:r>
              <a:rPr kumimoji="1" lang="ja-JP" altLang="en-US" sz="1200" dirty="0" smtClean="0"/>
              <a:t>　どうして、そのように考えましたか。</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7</a:t>
            </a:fld>
            <a:endParaRPr kumimoji="1" lang="ja-JP" altLang="en-US"/>
          </a:p>
        </p:txBody>
      </p:sp>
    </p:spTree>
    <p:extLst>
      <p:ext uri="{BB962C8B-B14F-4D97-AF65-F5344CB8AC3E}">
        <p14:creationId xmlns:p14="http://schemas.microsoft.com/office/powerpoint/2010/main" val="1495858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少し時間を取りますので、周囲の方と意見を交流してみてください。</a:t>
            </a:r>
            <a:endParaRPr kumimoji="1" lang="en-US" altLang="ja-JP" dirty="0" smtClean="0"/>
          </a:p>
          <a:p>
            <a:endParaRPr kumimoji="1" lang="en-US" altLang="ja-JP" dirty="0" smtClean="0"/>
          </a:p>
          <a:p>
            <a:r>
              <a:rPr kumimoji="1" lang="ja-JP" altLang="en-US" dirty="0" smtClean="0"/>
              <a:t>　（意見を発表してもらう）</a:t>
            </a:r>
            <a:endParaRPr kumimoji="1" lang="en-US" altLang="ja-JP" dirty="0" smtClean="0"/>
          </a:p>
          <a:p>
            <a:r>
              <a:rPr kumimoji="1" lang="ja-JP" altLang="en-US" dirty="0" smtClean="0"/>
              <a:t>　</a:t>
            </a:r>
            <a:endParaRPr kumimoji="1" lang="en-US" altLang="ja-JP" dirty="0" smtClean="0"/>
          </a:p>
          <a:p>
            <a:r>
              <a:rPr kumimoji="1" lang="ja-JP" altLang="en-US" dirty="0" smtClean="0"/>
              <a:t>　様々な意見が出ました。</a:t>
            </a:r>
            <a:endParaRPr kumimoji="1" lang="en-US" altLang="ja-JP" dirty="0" smtClean="0"/>
          </a:p>
          <a:p>
            <a:r>
              <a:rPr kumimoji="1" lang="ja-JP" altLang="en-US" dirty="0" smtClean="0"/>
              <a:t>　人によって、何をいじめと考えるかに違いがあったのではないでしょうか。</a:t>
            </a:r>
            <a:endParaRPr kumimoji="1" lang="en-US" altLang="ja-JP" dirty="0" smtClean="0"/>
          </a:p>
          <a:p>
            <a:endParaRPr kumimoji="1" lang="en-US" altLang="ja-JP" dirty="0" smtClean="0"/>
          </a:p>
          <a:p>
            <a:r>
              <a:rPr kumimoji="1" lang="ja-JP" altLang="en-US" dirty="0" smtClean="0"/>
              <a:t>　私たち教職員も含めてですが、自分の子供時代の体験や大人になってからの経験、これまで蓄積してきた知識や情報に基づいて、みんながそれぞれ自分なりのいじめに対する認識をもっているのではないかと思います。</a:t>
            </a:r>
            <a:endParaRPr kumimoji="1" lang="en-US" altLang="ja-JP" dirty="0" smtClean="0"/>
          </a:p>
          <a:p>
            <a:r>
              <a:rPr kumimoji="1" lang="ja-JP" altLang="en-US" dirty="0" smtClean="0"/>
              <a:t>　ただし、現在では、平成</a:t>
            </a:r>
            <a:r>
              <a:rPr kumimoji="1" lang="en-US" altLang="ja-JP" dirty="0" smtClean="0"/>
              <a:t>25</a:t>
            </a:r>
            <a:r>
              <a:rPr kumimoji="1" lang="ja-JP" altLang="en-US" dirty="0" smtClean="0"/>
              <a:t>年（</a:t>
            </a:r>
            <a:r>
              <a:rPr kumimoji="1" lang="en-US" altLang="ja-JP" dirty="0" smtClean="0"/>
              <a:t>2013</a:t>
            </a:r>
            <a:r>
              <a:rPr kumimoji="1" lang="ja-JP" altLang="en-US" dirty="0" smtClean="0"/>
              <a:t>年）に制定された「いじめ防止対策推進法」という法律に、「いじめ」の定義が示されています。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CA19676-A6BD-4BC6-BD99-3C9946BA8CB0}" type="slidenum">
              <a:rPr kumimoji="1" lang="ja-JP" altLang="en-US" smtClean="0"/>
              <a:t>8</a:t>
            </a:fld>
            <a:endParaRPr kumimoji="1" lang="ja-JP" altLang="en-US"/>
          </a:p>
        </p:txBody>
      </p:sp>
    </p:spTree>
    <p:extLst>
      <p:ext uri="{BB962C8B-B14F-4D97-AF65-F5344CB8AC3E}">
        <p14:creationId xmlns:p14="http://schemas.microsoft.com/office/powerpoint/2010/main" val="162517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「いじめ防止対策推進法」には、いじめの定義について、このように書かれています。</a:t>
            </a:r>
            <a:endParaRPr kumimoji="1" lang="en-US" altLang="ja-JP" dirty="0" smtClean="0"/>
          </a:p>
          <a:p>
            <a:r>
              <a:rPr kumimoji="1" lang="ja-JP" altLang="en-US" dirty="0" smtClean="0"/>
              <a:t>　簡単にまとめると、次のようになります。</a:t>
            </a:r>
            <a:endParaRPr kumimoji="1" lang="en-US" altLang="ja-JP" dirty="0" smtClean="0"/>
          </a:p>
          <a:p>
            <a:r>
              <a:rPr kumimoji="1" lang="ja-JP" altLang="en-US" dirty="0" smtClean="0"/>
              <a:t>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FA3975C-77F1-4CD6-BD6F-DD6238146FE7}" type="slidenum">
              <a:rPr kumimoji="1" lang="ja-JP" altLang="en-US" smtClean="0"/>
              <a:t>9</a:t>
            </a:fld>
            <a:endParaRPr kumimoji="1" lang="ja-JP" altLang="en-US"/>
          </a:p>
        </p:txBody>
      </p:sp>
    </p:spTree>
    <p:extLst>
      <p:ext uri="{BB962C8B-B14F-4D97-AF65-F5344CB8AC3E}">
        <p14:creationId xmlns:p14="http://schemas.microsoft.com/office/powerpoint/2010/main" val="27515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87F87-224E-42F1-B9D8-B05D56B9F3E1}" type="slidenum">
              <a:rPr kumimoji="1" lang="ja-JP" altLang="en-US" smtClean="0"/>
              <a:t>‹#›</a:t>
            </a:fld>
            <a:endParaRPr kumimoji="1" lang="ja-JP" altLang="en-US"/>
          </a:p>
        </p:txBody>
      </p:sp>
    </p:spTree>
    <p:extLst>
      <p:ext uri="{BB962C8B-B14F-4D97-AF65-F5344CB8AC3E}">
        <p14:creationId xmlns:p14="http://schemas.microsoft.com/office/powerpoint/2010/main" val="206325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87F87-224E-42F1-B9D8-B05D56B9F3E1}" type="slidenum">
              <a:rPr kumimoji="1" lang="ja-JP" altLang="en-US" smtClean="0"/>
              <a:t>‹#›</a:t>
            </a:fld>
            <a:endParaRPr kumimoji="1" lang="ja-JP" altLang="en-US"/>
          </a:p>
        </p:txBody>
      </p:sp>
    </p:spTree>
    <p:extLst>
      <p:ext uri="{BB962C8B-B14F-4D97-AF65-F5344CB8AC3E}">
        <p14:creationId xmlns:p14="http://schemas.microsoft.com/office/powerpoint/2010/main" val="13675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87F87-224E-42F1-B9D8-B05D56B9F3E1}" type="slidenum">
              <a:rPr kumimoji="1" lang="ja-JP" altLang="en-US" smtClean="0"/>
              <a:t>‹#›</a:t>
            </a:fld>
            <a:endParaRPr kumimoji="1" lang="ja-JP" altLang="en-US"/>
          </a:p>
        </p:txBody>
      </p:sp>
    </p:spTree>
    <p:extLst>
      <p:ext uri="{BB962C8B-B14F-4D97-AF65-F5344CB8AC3E}">
        <p14:creationId xmlns:p14="http://schemas.microsoft.com/office/powerpoint/2010/main" val="220761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87F87-224E-42F1-B9D8-B05D56B9F3E1}" type="slidenum">
              <a:rPr kumimoji="1" lang="ja-JP" altLang="en-US" smtClean="0"/>
              <a:t>‹#›</a:t>
            </a:fld>
            <a:endParaRPr kumimoji="1" lang="ja-JP" altLang="en-US"/>
          </a:p>
        </p:txBody>
      </p:sp>
    </p:spTree>
    <p:extLst>
      <p:ext uri="{BB962C8B-B14F-4D97-AF65-F5344CB8AC3E}">
        <p14:creationId xmlns:p14="http://schemas.microsoft.com/office/powerpoint/2010/main" val="124842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3087F87-224E-42F1-B9D8-B05D56B9F3E1}" type="slidenum">
              <a:rPr kumimoji="1" lang="ja-JP" altLang="en-US" smtClean="0"/>
              <a:t>‹#›</a:t>
            </a:fld>
            <a:endParaRPr kumimoji="1" lang="ja-JP" altLang="en-US"/>
          </a:p>
        </p:txBody>
      </p:sp>
    </p:spTree>
    <p:extLst>
      <p:ext uri="{BB962C8B-B14F-4D97-AF65-F5344CB8AC3E}">
        <p14:creationId xmlns:p14="http://schemas.microsoft.com/office/powerpoint/2010/main" val="241414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87F87-224E-42F1-B9D8-B05D56B9F3E1}" type="slidenum">
              <a:rPr kumimoji="1" lang="ja-JP" altLang="en-US" smtClean="0"/>
              <a:t>‹#›</a:t>
            </a:fld>
            <a:endParaRPr kumimoji="1" lang="ja-JP" altLang="en-US"/>
          </a:p>
        </p:txBody>
      </p:sp>
    </p:spTree>
    <p:extLst>
      <p:ext uri="{BB962C8B-B14F-4D97-AF65-F5344CB8AC3E}">
        <p14:creationId xmlns:p14="http://schemas.microsoft.com/office/powerpoint/2010/main" val="77548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3087F87-224E-42F1-B9D8-B05D56B9F3E1}" type="slidenum">
              <a:rPr kumimoji="1" lang="ja-JP" altLang="en-US" smtClean="0"/>
              <a:t>‹#›</a:t>
            </a:fld>
            <a:endParaRPr kumimoji="1" lang="ja-JP" altLang="en-US"/>
          </a:p>
        </p:txBody>
      </p:sp>
    </p:spTree>
    <p:extLst>
      <p:ext uri="{BB962C8B-B14F-4D97-AF65-F5344CB8AC3E}">
        <p14:creationId xmlns:p14="http://schemas.microsoft.com/office/powerpoint/2010/main" val="349172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3087F87-224E-42F1-B9D8-B05D56B9F3E1}" type="slidenum">
              <a:rPr kumimoji="1" lang="ja-JP" altLang="en-US" smtClean="0"/>
              <a:t>‹#›</a:t>
            </a:fld>
            <a:endParaRPr kumimoji="1" lang="ja-JP" altLang="en-US"/>
          </a:p>
        </p:txBody>
      </p:sp>
    </p:spTree>
    <p:extLst>
      <p:ext uri="{BB962C8B-B14F-4D97-AF65-F5344CB8AC3E}">
        <p14:creationId xmlns:p14="http://schemas.microsoft.com/office/powerpoint/2010/main" val="238058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3087F87-224E-42F1-B9D8-B05D56B9F3E1}" type="slidenum">
              <a:rPr kumimoji="1" lang="ja-JP" altLang="en-US" smtClean="0"/>
              <a:t>‹#›</a:t>
            </a:fld>
            <a:endParaRPr kumimoji="1" lang="ja-JP" altLang="en-US"/>
          </a:p>
        </p:txBody>
      </p:sp>
    </p:spTree>
    <p:extLst>
      <p:ext uri="{BB962C8B-B14F-4D97-AF65-F5344CB8AC3E}">
        <p14:creationId xmlns:p14="http://schemas.microsoft.com/office/powerpoint/2010/main" val="47311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87F87-224E-42F1-B9D8-B05D56B9F3E1}" type="slidenum">
              <a:rPr kumimoji="1" lang="ja-JP" altLang="en-US" smtClean="0"/>
              <a:t>‹#›</a:t>
            </a:fld>
            <a:endParaRPr kumimoji="1" lang="ja-JP" altLang="en-US"/>
          </a:p>
        </p:txBody>
      </p:sp>
    </p:spTree>
    <p:extLst>
      <p:ext uri="{BB962C8B-B14F-4D97-AF65-F5344CB8AC3E}">
        <p14:creationId xmlns:p14="http://schemas.microsoft.com/office/powerpoint/2010/main" val="23755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2A9755-2C96-48A7-94F1-D7304234B464}" type="datetimeFigureOut">
              <a:rPr kumimoji="1" lang="ja-JP" altLang="en-US" smtClean="0"/>
              <a:t>2021/3/24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087F87-224E-42F1-B9D8-B05D56B9F3E1}" type="slidenum">
              <a:rPr kumimoji="1" lang="ja-JP" altLang="en-US" smtClean="0"/>
              <a:t>‹#›</a:t>
            </a:fld>
            <a:endParaRPr kumimoji="1" lang="ja-JP" altLang="en-US"/>
          </a:p>
        </p:txBody>
      </p:sp>
    </p:spTree>
    <p:extLst>
      <p:ext uri="{BB962C8B-B14F-4D97-AF65-F5344CB8AC3E}">
        <p14:creationId xmlns:p14="http://schemas.microsoft.com/office/powerpoint/2010/main" val="55485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A9755-2C96-48A7-94F1-D7304234B464}" type="datetimeFigureOut">
              <a:rPr kumimoji="1" lang="ja-JP" altLang="en-US" smtClean="0"/>
              <a:t>2021/3/24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87F87-224E-42F1-B9D8-B05D56B9F3E1}" type="slidenum">
              <a:rPr kumimoji="1" lang="ja-JP" altLang="en-US" smtClean="0"/>
              <a:t>‹#›</a:t>
            </a:fld>
            <a:endParaRPr kumimoji="1" lang="ja-JP" altLang="en-US"/>
          </a:p>
        </p:txBody>
      </p:sp>
    </p:spTree>
    <p:extLst>
      <p:ext uri="{BB962C8B-B14F-4D97-AF65-F5344CB8AC3E}">
        <p14:creationId xmlns:p14="http://schemas.microsoft.com/office/powerpoint/2010/main" val="2866838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102894" y="679626"/>
            <a:ext cx="9978190" cy="157371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ctrTitle"/>
          </p:nvPr>
        </p:nvSpPr>
        <p:spPr>
          <a:xfrm>
            <a:off x="0" y="495343"/>
            <a:ext cx="11818513" cy="1386486"/>
          </a:xfrm>
        </p:spPr>
        <p:txBody>
          <a:bodyPr>
            <a:noAutofit/>
          </a:bodyPr>
          <a:lstStyle/>
          <a:p>
            <a:r>
              <a:rPr kumimoji="1" lang="ja-JP" altLang="en-US" sz="4400" b="1" dirty="0" smtClean="0">
                <a:solidFill>
                  <a:schemeClr val="bg1"/>
                </a:solidFill>
                <a:latin typeface="メイリオ" panose="020B0604030504040204" pitchFamily="50" charset="-128"/>
                <a:ea typeface="メイリオ" panose="020B0604030504040204" pitchFamily="50" charset="-128"/>
              </a:rPr>
              <a:t>「学校いじめ防止基本方針」について</a:t>
            </a:r>
            <a:endParaRPr kumimoji="1" lang="ja-JP" altLang="en-US" sz="4400" b="1" dirty="0">
              <a:solidFill>
                <a:schemeClr val="bg1"/>
              </a:solidFill>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7363325" y="5686391"/>
            <a:ext cx="4575881" cy="1113039"/>
          </a:xfrm>
        </p:spPr>
        <p:txBody>
          <a:bodyPr>
            <a:normAutofit/>
          </a:bodyPr>
          <a:lstStyle/>
          <a:p>
            <a:pPr algn="r"/>
            <a:r>
              <a:rPr kumimoji="1" lang="ja-JP" altLang="en-US" sz="2800" b="1" dirty="0" smtClean="0">
                <a:latin typeface="メイリオ" panose="020B0604030504040204" pitchFamily="50" charset="-128"/>
                <a:ea typeface="メイリオ" panose="020B0604030504040204" pitchFamily="50" charset="-128"/>
              </a:rPr>
              <a:t>令和○年○月○日（○）</a:t>
            </a:r>
            <a:endParaRPr lang="en-US" altLang="ja-JP" sz="2800" b="1" dirty="0">
              <a:latin typeface="メイリオ" panose="020B0604030504040204" pitchFamily="50" charset="-128"/>
              <a:ea typeface="メイリオ" panose="020B0604030504040204" pitchFamily="50" charset="-128"/>
            </a:endParaRPr>
          </a:p>
          <a:p>
            <a:pPr algn="r"/>
            <a:r>
              <a:rPr lang="ja-JP" altLang="en-US" sz="2800" b="1" dirty="0" smtClean="0">
                <a:latin typeface="メイリオ" panose="020B0604030504040204" pitchFamily="50" charset="-128"/>
                <a:ea typeface="メイリオ" panose="020B0604030504040204" pitchFamily="50" charset="-128"/>
              </a:rPr>
              <a:t>○○立○○学校</a:t>
            </a:r>
            <a:endParaRPr kumimoji="1" lang="ja-JP" altLang="en-US"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1365145" y="2656708"/>
            <a:ext cx="8165206" cy="502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4000" b="1" dirty="0" smtClean="0">
                <a:solidFill>
                  <a:schemeClr val="tx1"/>
                </a:solidFill>
                <a:latin typeface="メイリオ" panose="020B0604030504040204" pitchFamily="50" charset="-128"/>
                <a:ea typeface="メイリオ" panose="020B0604030504040204" pitchFamily="50" charset="-128"/>
              </a:rPr>
              <a:t>(1)</a:t>
            </a:r>
            <a:r>
              <a:rPr lang="ja-JP" altLang="en-US" sz="4000" b="1" dirty="0" smtClean="0">
                <a:solidFill>
                  <a:schemeClr val="tx1"/>
                </a:solidFill>
                <a:latin typeface="メイリオ" panose="020B0604030504040204" pitchFamily="50" charset="-128"/>
                <a:ea typeface="メイリオ" panose="020B0604030504040204" pitchFamily="50" charset="-128"/>
              </a:rPr>
              <a:t>　「いじめ」と</a:t>
            </a:r>
            <a:r>
              <a:rPr lang="ja-JP" altLang="en-US" sz="4000" b="1" dirty="0">
                <a:solidFill>
                  <a:schemeClr val="tx1"/>
                </a:solidFill>
                <a:latin typeface="メイリオ" panose="020B0604030504040204" pitchFamily="50" charset="-128"/>
                <a:ea typeface="メイリオ" panose="020B0604030504040204" pitchFamily="50" charset="-128"/>
              </a:rPr>
              <a:t>は</a:t>
            </a:r>
            <a:endParaRPr kumimoji="1" lang="ja-JP" altLang="en-US" sz="40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p:cNvSpPr/>
          <p:nvPr/>
        </p:nvSpPr>
        <p:spPr>
          <a:xfrm>
            <a:off x="1365145" y="3516934"/>
            <a:ext cx="8165206" cy="502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4000" b="1" dirty="0" smtClean="0">
                <a:solidFill>
                  <a:schemeClr val="tx1"/>
                </a:solidFill>
                <a:latin typeface="メイリオ" panose="020B0604030504040204" pitchFamily="50" charset="-128"/>
                <a:ea typeface="メイリオ" panose="020B0604030504040204" pitchFamily="50" charset="-128"/>
              </a:rPr>
              <a:t>(2)</a:t>
            </a:r>
            <a:r>
              <a:rPr kumimoji="1" lang="ja-JP" altLang="en-US" sz="4000" b="1" dirty="0" smtClean="0">
                <a:solidFill>
                  <a:schemeClr val="tx1"/>
                </a:solidFill>
                <a:latin typeface="メイリオ" panose="020B0604030504040204" pitchFamily="50" charset="-128"/>
                <a:ea typeface="メイリオ" panose="020B0604030504040204" pitchFamily="50" charset="-128"/>
              </a:rPr>
              <a:t>　</a:t>
            </a:r>
            <a:r>
              <a:rPr lang="ja-JP" altLang="en-US" sz="4000" b="1" dirty="0">
                <a:solidFill>
                  <a:schemeClr val="tx1"/>
                </a:solidFill>
                <a:latin typeface="メイリオ" panose="020B0604030504040204" pitchFamily="50" charset="-128"/>
                <a:ea typeface="メイリオ" panose="020B0604030504040204" pitchFamily="50" charset="-128"/>
              </a:rPr>
              <a:t>本校</a:t>
            </a:r>
            <a:r>
              <a:rPr kumimoji="1" lang="ja-JP" altLang="en-US" sz="4000" b="1" dirty="0" smtClean="0">
                <a:solidFill>
                  <a:schemeClr val="tx1"/>
                </a:solidFill>
                <a:latin typeface="メイリオ" panose="020B0604030504040204" pitchFamily="50" charset="-128"/>
                <a:ea typeface="メイリオ" panose="020B0604030504040204" pitchFamily="50" charset="-128"/>
              </a:rPr>
              <a:t>の取組</a:t>
            </a:r>
            <a:endParaRPr kumimoji="1" lang="ja-JP" altLang="en-US" sz="4000" b="1"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1365145" y="4412972"/>
            <a:ext cx="8695419" cy="502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4000" b="1" dirty="0" smtClean="0">
                <a:solidFill>
                  <a:schemeClr val="tx1"/>
                </a:solidFill>
                <a:latin typeface="メイリオ" panose="020B0604030504040204" pitchFamily="50" charset="-128"/>
                <a:ea typeface="メイリオ" panose="020B0604030504040204" pitchFamily="50" charset="-128"/>
              </a:rPr>
              <a:t>(3)</a:t>
            </a:r>
            <a:r>
              <a:rPr lang="ja-JP" altLang="en-US" sz="4000" b="1" dirty="0" smtClean="0">
                <a:solidFill>
                  <a:schemeClr val="tx1"/>
                </a:solidFill>
                <a:latin typeface="メイリオ" panose="020B0604030504040204" pitchFamily="50" charset="-128"/>
                <a:ea typeface="メイリオ" panose="020B0604030504040204" pitchFamily="50" charset="-128"/>
              </a:rPr>
              <a:t>　今後に向けて</a:t>
            </a:r>
            <a:endParaRPr kumimoji="1" lang="ja-JP" altLang="en-US" sz="4000" dirty="0">
              <a:solidFill>
                <a:schemeClr val="tx1"/>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stretch>
            <a:fillRect/>
          </a:stretch>
        </p:blipFill>
        <p:spPr>
          <a:xfrm>
            <a:off x="8310590" y="2741914"/>
            <a:ext cx="2937163" cy="2859271"/>
          </a:xfrm>
          <a:prstGeom prst="rect">
            <a:avLst/>
          </a:prstGeom>
        </p:spPr>
      </p:pic>
      <p:sp>
        <p:nvSpPr>
          <p:cNvPr id="10" name="テキスト ボックス 9"/>
          <p:cNvSpPr txBox="1"/>
          <p:nvPr/>
        </p:nvSpPr>
        <p:spPr>
          <a:xfrm>
            <a:off x="8310590" y="4868768"/>
            <a:ext cx="2937163" cy="646331"/>
          </a:xfrm>
          <a:prstGeom prst="rect">
            <a:avLst/>
          </a:prstGeom>
          <a:solidFill>
            <a:schemeClr val="bg1"/>
          </a:solidFill>
          <a:ln w="28575">
            <a:solidFill>
              <a:srgbClr val="FF0000"/>
            </a:solidFill>
          </a:ln>
        </p:spPr>
        <p:txBody>
          <a:bodyPr wrap="square" rtlCol="0">
            <a:spAutoFit/>
          </a:bodyPr>
          <a:lstStyle/>
          <a:p>
            <a:r>
              <a:rPr kumimoji="1" lang="en-US" altLang="ja-JP" dirty="0" smtClean="0">
                <a:solidFill>
                  <a:srgbClr val="FF0000"/>
                </a:solidFill>
              </a:rPr>
              <a:t>※</a:t>
            </a:r>
            <a:r>
              <a:rPr kumimoji="1" lang="ja-JP" altLang="en-US" dirty="0" smtClean="0">
                <a:solidFill>
                  <a:srgbClr val="FF0000"/>
                </a:solidFill>
              </a:rPr>
              <a:t>自校の写真を入れることもできます。</a:t>
            </a:r>
            <a:endParaRPr kumimoji="1" lang="ja-JP" altLang="en-US" dirty="0">
              <a:solidFill>
                <a:srgbClr val="FF0000"/>
              </a:solidFill>
            </a:endParaRPr>
          </a:p>
        </p:txBody>
      </p:sp>
      <p:sp>
        <p:nvSpPr>
          <p:cNvPr id="12" name="テキスト ボックス 11"/>
          <p:cNvSpPr txBox="1"/>
          <p:nvPr/>
        </p:nvSpPr>
        <p:spPr>
          <a:xfrm>
            <a:off x="1230284" y="5486578"/>
            <a:ext cx="5533124" cy="646331"/>
          </a:xfrm>
          <a:prstGeom prst="rect">
            <a:avLst/>
          </a:prstGeom>
          <a:solidFill>
            <a:schemeClr val="bg1"/>
          </a:solidFill>
          <a:ln w="28575">
            <a:solidFill>
              <a:srgbClr val="FF0000"/>
            </a:solidFill>
          </a:ln>
        </p:spPr>
        <p:txBody>
          <a:bodyPr wrap="square" rtlCol="0">
            <a:spAutoFit/>
          </a:bodyPr>
          <a:lstStyle/>
          <a:p>
            <a:r>
              <a:rPr lang="en-US" altLang="ja-JP" dirty="0" smtClean="0">
                <a:solidFill>
                  <a:srgbClr val="FF0000"/>
                </a:solidFill>
              </a:rPr>
              <a:t>※</a:t>
            </a:r>
            <a:r>
              <a:rPr kumimoji="1" lang="ja-JP" altLang="en-US" dirty="0" smtClean="0">
                <a:solidFill>
                  <a:srgbClr val="FF0000"/>
                </a:solidFill>
              </a:rPr>
              <a:t>　学校・地域の実態に合わせて</a:t>
            </a:r>
            <a:r>
              <a:rPr lang="ja-JP" altLang="en-US" dirty="0" smtClean="0">
                <a:solidFill>
                  <a:srgbClr val="FF0000"/>
                </a:solidFill>
              </a:rPr>
              <a:t>内容やイラストを変更してください</a:t>
            </a:r>
            <a:r>
              <a:rPr kumimoji="1" lang="ja-JP" altLang="en-US" dirty="0" smtClean="0">
                <a:solidFill>
                  <a:srgbClr val="FF0000"/>
                </a:solidFill>
              </a:rPr>
              <a:t>。</a:t>
            </a:r>
            <a:endParaRPr kumimoji="1" lang="ja-JP" altLang="en-US" dirty="0">
              <a:solidFill>
                <a:srgbClr val="FF0000"/>
              </a:solidFill>
            </a:endParaRPr>
          </a:p>
        </p:txBody>
      </p:sp>
    </p:spTree>
    <p:extLst>
      <p:ext uri="{BB962C8B-B14F-4D97-AF65-F5344CB8AC3E}">
        <p14:creationId xmlns:p14="http://schemas.microsoft.com/office/powerpoint/2010/main" val="163817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979360"/>
            <a:ext cx="10515600" cy="1325563"/>
          </a:xfrm>
        </p:spPr>
        <p:txBody>
          <a:bodyPr>
            <a:normAutofit/>
          </a:bodyPr>
          <a:lstStyle/>
          <a:p>
            <a:r>
              <a:rPr kumimoji="1" lang="ja-JP" altLang="en-US" sz="6600" b="1" dirty="0" smtClean="0">
                <a:latin typeface="メイリオ" panose="020B0604030504040204" pitchFamily="50" charset="-128"/>
                <a:ea typeface="メイリオ" panose="020B0604030504040204" pitchFamily="50" charset="-128"/>
              </a:rPr>
              <a:t>「いじめ」とは</a:t>
            </a:r>
            <a:endParaRPr kumimoji="1" lang="ja-JP" altLang="en-US" sz="6600" b="1"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9328053" y="279176"/>
            <a:ext cx="2216247" cy="2216247"/>
          </a:xfrm>
          <a:prstGeom prst="rect">
            <a:avLst/>
          </a:prstGeom>
        </p:spPr>
      </p:pic>
      <p:sp>
        <p:nvSpPr>
          <p:cNvPr id="3" name="コンテンツ プレースホルダー 2"/>
          <p:cNvSpPr>
            <a:spLocks noGrp="1"/>
          </p:cNvSpPr>
          <p:nvPr>
            <p:ph idx="1"/>
          </p:nvPr>
        </p:nvSpPr>
        <p:spPr>
          <a:xfrm>
            <a:off x="838200" y="2025747"/>
            <a:ext cx="10515600" cy="4151215"/>
          </a:xfrm>
        </p:spPr>
        <p:txBody>
          <a:bodyPr>
            <a:normAutofit/>
          </a:bodyPr>
          <a:lstStyle/>
          <a:p>
            <a:pPr marL="0" indent="0">
              <a:buNone/>
            </a:pPr>
            <a:endParaRPr lang="en-US" altLang="ja-JP" sz="4000" b="1" dirty="0"/>
          </a:p>
          <a:p>
            <a:pPr>
              <a:buFont typeface="Wingdings" panose="05000000000000000000" pitchFamily="2" charset="2"/>
              <a:buChar char="l"/>
            </a:pPr>
            <a:r>
              <a:rPr lang="ja-JP" altLang="en-US" sz="3600" b="1" dirty="0" smtClean="0">
                <a:latin typeface="メイリオ" panose="020B0604030504040204" pitchFamily="50" charset="-128"/>
                <a:ea typeface="メイリオ" panose="020B0604030504040204" pitchFamily="50" charset="-128"/>
              </a:rPr>
              <a:t>心身の苦痛を感じている＝「いじめ」</a:t>
            </a:r>
            <a:endParaRPr lang="en-US" altLang="ja-JP" sz="3600" b="1" dirty="0" smtClean="0">
              <a:latin typeface="メイリオ" panose="020B0604030504040204" pitchFamily="50" charset="-128"/>
              <a:ea typeface="メイリオ" panose="020B0604030504040204" pitchFamily="50" charset="-128"/>
            </a:endParaRPr>
          </a:p>
          <a:p>
            <a:pPr marL="0" indent="0">
              <a:buNone/>
            </a:pPr>
            <a:endParaRPr lang="en-US" altLang="ja-JP" sz="4000" b="1" dirty="0" smtClean="0">
              <a:latin typeface="メイリオ" panose="020B0604030504040204" pitchFamily="50" charset="-128"/>
              <a:ea typeface="メイリオ" panose="020B0604030504040204" pitchFamily="50" charset="-128"/>
            </a:endParaRPr>
          </a:p>
          <a:p>
            <a:pPr>
              <a:buFont typeface="Wingdings" panose="05000000000000000000" pitchFamily="2" charset="2"/>
              <a:buChar char="l"/>
            </a:pPr>
            <a:r>
              <a:rPr lang="ja-JP" altLang="en-US" sz="3600" b="1" dirty="0" smtClean="0">
                <a:latin typeface="メイリオ" panose="020B0604030504040204" pitchFamily="50" charset="-128"/>
                <a:ea typeface="メイリオ" panose="020B0604030504040204" pitchFamily="50" charset="-128"/>
              </a:rPr>
              <a:t>どの</a:t>
            </a:r>
            <a:r>
              <a:rPr lang="ja-JP" altLang="en-US" sz="3600" b="1" dirty="0">
                <a:latin typeface="メイリオ" panose="020B0604030504040204" pitchFamily="50" charset="-128"/>
                <a:ea typeface="メイリオ" panose="020B0604030504040204" pitchFamily="50" charset="-128"/>
              </a:rPr>
              <a:t>学校　</a:t>
            </a:r>
            <a:r>
              <a:rPr lang="ja-JP" altLang="en-US" sz="3600" b="1" dirty="0" smtClean="0">
                <a:latin typeface="メイリオ" panose="020B0604030504040204" pitchFamily="50" charset="-128"/>
                <a:ea typeface="メイリオ" panose="020B0604030504040204" pitchFamily="50" charset="-128"/>
              </a:rPr>
              <a:t>どの児童（生徒）に</a:t>
            </a:r>
            <a:r>
              <a:rPr lang="ja-JP" altLang="en-US" sz="3600" b="1" dirty="0">
                <a:latin typeface="メイリオ" panose="020B0604030504040204" pitchFamily="50" charset="-128"/>
                <a:ea typeface="メイリオ" panose="020B0604030504040204" pitchFamily="50" charset="-128"/>
              </a:rPr>
              <a:t>も　起こり得る</a:t>
            </a:r>
            <a:endParaRPr lang="en-US" altLang="ja-JP" sz="3600" b="1" dirty="0">
              <a:latin typeface="メイリオ" panose="020B0604030504040204" pitchFamily="50" charset="-128"/>
              <a:ea typeface="メイリオ" panose="020B0604030504040204" pitchFamily="50" charset="-128"/>
            </a:endParaRPr>
          </a:p>
          <a:p>
            <a:pPr marL="0" indent="0">
              <a:buNone/>
            </a:pPr>
            <a:endParaRPr kumimoji="1" lang="ja-JP" altLang="en-US" sz="4000" b="1" dirty="0"/>
          </a:p>
        </p:txBody>
      </p:sp>
      <p:sp>
        <p:nvSpPr>
          <p:cNvPr id="6" name="角丸四角形 5"/>
          <p:cNvSpPr/>
          <p:nvPr/>
        </p:nvSpPr>
        <p:spPr>
          <a:xfrm>
            <a:off x="1430021" y="5157766"/>
            <a:ext cx="9331958" cy="1019196"/>
          </a:xfrm>
          <a:prstGeom prst="roundRect">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bg1"/>
                </a:solidFill>
                <a:latin typeface="メイリオ" panose="020B0604030504040204" pitchFamily="50" charset="-128"/>
                <a:ea typeface="メイリオ" panose="020B0604030504040204" pitchFamily="50" charset="-128"/>
              </a:rPr>
              <a:t>「被害の児童（生徒）の心情の側に立つ」</a:t>
            </a:r>
            <a:endParaRPr kumimoji="1" lang="ja-JP" altLang="en-US" sz="3600" b="1" dirty="0">
              <a:solidFill>
                <a:schemeClr val="bg1"/>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6949439" y="378946"/>
            <a:ext cx="3707477" cy="646331"/>
          </a:xfrm>
          <a:prstGeom prst="rect">
            <a:avLst/>
          </a:prstGeom>
          <a:solidFill>
            <a:schemeClr val="bg1"/>
          </a:solidFill>
          <a:ln w="28575">
            <a:solidFill>
              <a:srgbClr val="FF0000"/>
            </a:solidFill>
          </a:ln>
        </p:spPr>
        <p:txBody>
          <a:bodyPr wrap="square" rtlCol="0">
            <a:spAutoFit/>
          </a:bodyPr>
          <a:lstStyle/>
          <a:p>
            <a:pPr marL="182563" indent="-182563"/>
            <a:r>
              <a:rPr lang="en-US" altLang="ja-JP" dirty="0" smtClean="0">
                <a:solidFill>
                  <a:srgbClr val="FF0000"/>
                </a:solidFill>
              </a:rPr>
              <a:t>※</a:t>
            </a:r>
            <a:r>
              <a:rPr kumimoji="1" lang="ja-JP" altLang="en-US" dirty="0" smtClean="0">
                <a:solidFill>
                  <a:srgbClr val="FF0000"/>
                </a:solidFill>
              </a:rPr>
              <a:t>　校種に</a:t>
            </a:r>
            <a:r>
              <a:rPr lang="ja-JP" altLang="en-US" dirty="0">
                <a:solidFill>
                  <a:srgbClr val="FF0000"/>
                </a:solidFill>
              </a:rPr>
              <a:t>合わせて、</a:t>
            </a:r>
            <a:r>
              <a:rPr lang="ja-JP" altLang="en-US" dirty="0" smtClean="0">
                <a:solidFill>
                  <a:srgbClr val="FF0000"/>
                </a:solidFill>
              </a:rPr>
              <a:t>イラストを変更もしくは削除してください</a:t>
            </a:r>
            <a:r>
              <a:rPr kumimoji="1" lang="ja-JP" altLang="en-US" dirty="0" smtClean="0">
                <a:solidFill>
                  <a:srgbClr val="FF0000"/>
                </a:solidFill>
              </a:rPr>
              <a:t>。</a:t>
            </a:r>
            <a:endParaRPr kumimoji="1" lang="ja-JP" altLang="en-US" dirty="0">
              <a:solidFill>
                <a:srgbClr val="FF0000"/>
              </a:solidFill>
            </a:endParaRPr>
          </a:p>
        </p:txBody>
      </p:sp>
    </p:spTree>
    <p:extLst>
      <p:ext uri="{BB962C8B-B14F-4D97-AF65-F5344CB8AC3E}">
        <p14:creationId xmlns:p14="http://schemas.microsoft.com/office/powerpoint/2010/main" val="1990120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b="1" dirty="0" smtClean="0">
                <a:latin typeface="メイリオ" panose="020B0604030504040204" pitchFamily="50" charset="-128"/>
                <a:ea typeface="メイリオ" panose="020B0604030504040204" pitchFamily="50" charset="-128"/>
              </a:rPr>
              <a:t>これって「いじめ」？</a:t>
            </a:r>
            <a:endParaRPr kumimoji="1" lang="ja-JP" altLang="en-US" sz="5400"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519333" y="1996716"/>
            <a:ext cx="10834467" cy="4486275"/>
          </a:xfrm>
        </p:spPr>
        <p:txBody>
          <a:bodyPr>
            <a:noAutofit/>
          </a:bodyPr>
          <a:lstStyle/>
          <a:p>
            <a:pPr marL="0" indent="0">
              <a:buNone/>
            </a:pPr>
            <a:r>
              <a:rPr lang="ja-JP" altLang="en-US" sz="3200" dirty="0" smtClean="0"/>
              <a:t>　</a:t>
            </a:r>
            <a:r>
              <a:rPr lang="ja-JP" altLang="en-US" sz="3200" b="1" dirty="0" smtClean="0">
                <a:latin typeface="メイリオ" panose="020B0604030504040204" pitchFamily="50" charset="-128"/>
                <a:ea typeface="メイリオ" panose="020B0604030504040204" pitchFamily="50" charset="-128"/>
              </a:rPr>
              <a:t>①　あだ</a:t>
            </a:r>
            <a:r>
              <a:rPr lang="ja-JP" altLang="en-US" sz="3200" b="1" dirty="0">
                <a:latin typeface="メイリオ" panose="020B0604030504040204" pitchFamily="50" charset="-128"/>
                <a:ea typeface="メイリオ" panose="020B0604030504040204" pitchFamily="50" charset="-128"/>
              </a:rPr>
              <a:t>名</a:t>
            </a:r>
            <a:r>
              <a:rPr lang="ja-JP" altLang="en-US" sz="3200" b="1" dirty="0" smtClean="0">
                <a:latin typeface="メイリオ" panose="020B0604030504040204" pitchFamily="50" charset="-128"/>
                <a:ea typeface="メイリオ" panose="020B0604030504040204" pitchFamily="50" charset="-128"/>
              </a:rPr>
              <a:t>で</a:t>
            </a:r>
            <a:r>
              <a:rPr lang="ja-JP" altLang="en-US" sz="3200" b="1" dirty="0">
                <a:latin typeface="メイリオ" panose="020B0604030504040204" pitchFamily="50" charset="-128"/>
                <a:ea typeface="メイリオ" panose="020B0604030504040204" pitchFamily="50" charset="-128"/>
              </a:rPr>
              <a:t>呼</a:t>
            </a:r>
            <a:r>
              <a:rPr lang="ja-JP" altLang="en-US" sz="3200" b="1" dirty="0" smtClean="0">
                <a:latin typeface="メイリオ" panose="020B0604030504040204" pitchFamily="50" charset="-128"/>
                <a:ea typeface="メイリオ" panose="020B0604030504040204" pitchFamily="50" charset="-128"/>
              </a:rPr>
              <a:t>ばれている。</a:t>
            </a:r>
            <a:endParaRPr lang="en-US" altLang="ja-JP" sz="3200" b="1" dirty="0" smtClean="0">
              <a:latin typeface="メイリオ" panose="020B0604030504040204" pitchFamily="50" charset="-128"/>
              <a:ea typeface="メイリオ" panose="020B0604030504040204" pitchFamily="50" charset="-128"/>
            </a:endParaRPr>
          </a:p>
          <a:p>
            <a:pPr marL="0" indent="0">
              <a:buNone/>
            </a:pPr>
            <a:endParaRPr lang="en-US" altLang="ja-JP" sz="1200" b="1" dirty="0" smtClean="0">
              <a:latin typeface="メイリオ" panose="020B0604030504040204" pitchFamily="50" charset="-128"/>
              <a:ea typeface="メイリオ" panose="020B0604030504040204" pitchFamily="50" charset="-128"/>
            </a:endParaRPr>
          </a:p>
          <a:p>
            <a:pPr marL="0" indent="0">
              <a:buNone/>
            </a:pPr>
            <a:r>
              <a:rPr lang="ja-JP" altLang="en-US" sz="3200" b="1" dirty="0" smtClean="0">
                <a:latin typeface="メイリオ" panose="020B0604030504040204" pitchFamily="50" charset="-128"/>
                <a:ea typeface="メイリオ" panose="020B0604030504040204" pitchFamily="50" charset="-128"/>
              </a:rPr>
              <a:t>　②　友達の</a:t>
            </a:r>
            <a:r>
              <a:rPr lang="ja-JP" altLang="en-US" sz="3200" b="1" dirty="0">
                <a:latin typeface="メイリオ" panose="020B0604030504040204" pitchFamily="50" charset="-128"/>
                <a:ea typeface="メイリオ" panose="020B0604030504040204" pitchFamily="50" charset="-128"/>
              </a:rPr>
              <a:t>荷物</a:t>
            </a:r>
            <a:r>
              <a:rPr lang="ja-JP" altLang="en-US" sz="3200" b="1" dirty="0" smtClean="0">
                <a:latin typeface="メイリオ" panose="020B0604030504040204" pitchFamily="50" charset="-128"/>
                <a:ea typeface="メイリオ" panose="020B0604030504040204" pitchFamily="50" charset="-128"/>
              </a:rPr>
              <a:t>を持っている。</a:t>
            </a:r>
            <a:endParaRPr lang="en-US" altLang="ja-JP" sz="3200" b="1" dirty="0">
              <a:latin typeface="メイリオ" panose="020B0604030504040204" pitchFamily="50" charset="-128"/>
              <a:ea typeface="メイリオ" panose="020B0604030504040204" pitchFamily="50" charset="-128"/>
            </a:endParaRPr>
          </a:p>
          <a:p>
            <a:pPr marL="0" indent="0">
              <a:buNone/>
            </a:pPr>
            <a:endParaRPr lang="en-US" altLang="ja-JP" sz="1200" b="1" dirty="0">
              <a:latin typeface="メイリオ" panose="020B0604030504040204" pitchFamily="50" charset="-128"/>
              <a:ea typeface="メイリオ" panose="020B0604030504040204" pitchFamily="50" charset="-128"/>
            </a:endParaRPr>
          </a:p>
          <a:p>
            <a:pPr marL="0" indent="0">
              <a:buNone/>
            </a:pPr>
            <a:r>
              <a:rPr lang="ja-JP" altLang="en-US" sz="3200" b="1" dirty="0" smtClean="0">
                <a:latin typeface="メイリオ" panose="020B0604030504040204" pitchFamily="50" charset="-128"/>
                <a:ea typeface="メイリオ" panose="020B0604030504040204" pitchFamily="50" charset="-128"/>
              </a:rPr>
              <a:t>　③　すれ違うときに、ぶつかられたり、蹴られたりし</a:t>
            </a:r>
            <a:endParaRPr lang="en-US" altLang="ja-JP" sz="3200" b="1" dirty="0" smtClean="0">
              <a:latin typeface="メイリオ" panose="020B0604030504040204" pitchFamily="50" charset="-128"/>
              <a:ea typeface="メイリオ" panose="020B0604030504040204" pitchFamily="50" charset="-128"/>
            </a:endParaRPr>
          </a:p>
          <a:p>
            <a:pPr marL="0" indent="0">
              <a:buNone/>
            </a:pPr>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ている。</a:t>
            </a:r>
            <a:endParaRPr lang="en-US" altLang="ja-JP" sz="3200" b="1" dirty="0" smtClean="0">
              <a:latin typeface="メイリオ" panose="020B0604030504040204" pitchFamily="50" charset="-128"/>
              <a:ea typeface="メイリオ" panose="020B0604030504040204" pitchFamily="50" charset="-128"/>
            </a:endParaRPr>
          </a:p>
          <a:p>
            <a:pPr marL="0" indent="0">
              <a:buNone/>
            </a:pPr>
            <a:endParaRPr lang="en-US" altLang="ja-JP" sz="1200" b="1" dirty="0">
              <a:latin typeface="メイリオ" panose="020B0604030504040204" pitchFamily="50" charset="-128"/>
              <a:ea typeface="メイリオ" panose="020B0604030504040204" pitchFamily="50" charset="-128"/>
            </a:endParaRPr>
          </a:p>
          <a:p>
            <a:pPr marL="0" indent="0">
              <a:buNone/>
            </a:pPr>
            <a:r>
              <a:rPr lang="ja-JP" altLang="en-US" sz="3200" b="1" dirty="0" smtClean="0">
                <a:latin typeface="メイリオ" panose="020B0604030504040204" pitchFamily="50" charset="-128"/>
                <a:ea typeface="メイリオ" panose="020B0604030504040204" pitchFamily="50" charset="-128"/>
              </a:rPr>
              <a:t>　④　</a:t>
            </a:r>
            <a:r>
              <a:rPr lang="ja-JP" altLang="en-US" sz="3200" b="1" dirty="0">
                <a:latin typeface="メイリオ" panose="020B0604030504040204" pitchFamily="50" charset="-128"/>
                <a:ea typeface="メイリオ" panose="020B0604030504040204" pitchFamily="50" charset="-128"/>
              </a:rPr>
              <a:t>ＳＮＳ</a:t>
            </a:r>
            <a:r>
              <a:rPr lang="ja-JP" altLang="en-US" sz="3200" b="1" dirty="0" smtClean="0">
                <a:latin typeface="メイリオ" panose="020B0604030504040204" pitchFamily="50" charset="-128"/>
                <a:ea typeface="メイリオ" panose="020B0604030504040204" pitchFamily="50" charset="-128"/>
              </a:rPr>
              <a:t>の</a:t>
            </a:r>
            <a:r>
              <a:rPr lang="ja-JP" altLang="en-US" sz="3200" b="1" dirty="0">
                <a:latin typeface="メイリオ" panose="020B0604030504040204" pitchFamily="50" charset="-128"/>
                <a:ea typeface="メイリオ" panose="020B0604030504040204" pitchFamily="50" charset="-128"/>
              </a:rPr>
              <a:t>グループ上に、「自分だけが</a:t>
            </a:r>
            <a:r>
              <a:rPr lang="ja-JP" altLang="en-US" sz="3200" b="1" dirty="0" smtClean="0">
                <a:latin typeface="メイリオ" panose="020B0604030504040204" pitchFamily="50" charset="-128"/>
                <a:ea typeface="メイリオ" panose="020B0604030504040204" pitchFamily="50" charset="-128"/>
              </a:rPr>
              <a:t>写っていない</a:t>
            </a:r>
            <a:endParaRPr lang="en-US" altLang="ja-JP" sz="3200" b="1" dirty="0" smtClean="0">
              <a:latin typeface="メイリオ" panose="020B0604030504040204" pitchFamily="50" charset="-128"/>
              <a:ea typeface="メイリオ" panose="020B0604030504040204" pitchFamily="50" charset="-128"/>
            </a:endParaRPr>
          </a:p>
          <a:p>
            <a:pPr marL="0" indent="0">
              <a:buNone/>
            </a:pPr>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写真</a:t>
            </a:r>
            <a:r>
              <a:rPr lang="ja-JP" altLang="en-US" sz="3200" b="1" dirty="0">
                <a:latin typeface="メイリオ" panose="020B0604030504040204" pitchFamily="50" charset="-128"/>
                <a:ea typeface="メイリオ" panose="020B0604030504040204" pitchFamily="50" charset="-128"/>
              </a:rPr>
              <a:t>」を公開された。</a:t>
            </a:r>
            <a:endParaRPr lang="en-US" altLang="ja-JP" sz="3200" b="1" dirty="0" smtClean="0">
              <a:latin typeface="メイリオ" panose="020B0604030504040204" pitchFamily="50" charset="-128"/>
              <a:ea typeface="メイリオ" panose="020B0604030504040204" pitchFamily="50" charset="-128"/>
            </a:endParaRPr>
          </a:p>
          <a:p>
            <a:pPr marL="0" indent="0">
              <a:buNone/>
            </a:pPr>
            <a:endParaRPr lang="en-US" altLang="ja-JP" dirty="0" smtClean="0"/>
          </a:p>
        </p:txBody>
      </p:sp>
      <p:sp>
        <p:nvSpPr>
          <p:cNvPr id="5" name="円形吹き出し 4"/>
          <p:cNvSpPr/>
          <p:nvPr/>
        </p:nvSpPr>
        <p:spPr>
          <a:xfrm>
            <a:off x="8004517" y="182881"/>
            <a:ext cx="3967089" cy="1507808"/>
          </a:xfrm>
          <a:prstGeom prst="wedgeEllipseCallout">
            <a:avLst>
              <a:gd name="adj1" fmla="val -58722"/>
              <a:gd name="adj2" fmla="val 402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000" b="1" dirty="0" smtClean="0">
                <a:latin typeface="メイリオ" panose="020B0604030504040204" pitchFamily="50" charset="-128"/>
                <a:ea typeface="メイリオ" panose="020B0604030504040204" pitchFamily="50" charset="-128"/>
              </a:rPr>
              <a:t>もう一度、</a:t>
            </a:r>
            <a:endParaRPr kumimoji="1" lang="en-US" altLang="ja-JP" sz="2000" b="1" dirty="0" smtClean="0">
              <a:latin typeface="メイリオ" panose="020B0604030504040204" pitchFamily="50" charset="-128"/>
              <a:ea typeface="メイリオ" panose="020B0604030504040204" pitchFamily="50" charset="-128"/>
            </a:endParaRPr>
          </a:p>
          <a:p>
            <a:pPr>
              <a:lnSpc>
                <a:spcPct val="150000"/>
              </a:lnSpc>
            </a:pPr>
            <a:r>
              <a:rPr lang="ja-JP" altLang="en-US" sz="2000" b="1" dirty="0">
                <a:latin typeface="メイリオ" panose="020B0604030504040204" pitchFamily="50" charset="-128"/>
                <a:ea typeface="メイリオ" panose="020B0604030504040204" pitchFamily="50" charset="-128"/>
              </a:rPr>
              <a:t>確認</a:t>
            </a:r>
            <a:r>
              <a:rPr lang="ja-JP" altLang="en-US" sz="2000" b="1" dirty="0" smtClean="0">
                <a:latin typeface="メイリオ" panose="020B0604030504040204" pitchFamily="50" charset="-128"/>
                <a:ea typeface="メイリオ" panose="020B0604030504040204" pitchFamily="50" charset="-128"/>
              </a:rPr>
              <a:t>してみましょう</a:t>
            </a:r>
            <a:r>
              <a:rPr lang="ja-JP" altLang="en-US" sz="2000" b="1" dirty="0">
                <a:latin typeface="メイリオ" panose="020B0604030504040204" pitchFamily="50" charset="-128"/>
                <a:ea typeface="メイリオ" panose="020B0604030504040204" pitchFamily="50" charset="-128"/>
              </a:rPr>
              <a:t>！</a:t>
            </a:r>
            <a:endParaRPr kumimoji="1" lang="ja-JP" altLang="en-US" sz="2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4753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734378"/>
            <a:ext cx="10515600" cy="2852737"/>
          </a:xfrm>
        </p:spPr>
        <p:txBody>
          <a:bodyPr>
            <a:normAutofit/>
          </a:bodyPr>
          <a:lstStyle/>
          <a:p>
            <a:r>
              <a:rPr kumimoji="1" lang="ja-JP" altLang="en-US" sz="7200" b="1" dirty="0" smtClean="0">
                <a:latin typeface="メイリオ" panose="020B0604030504040204" pitchFamily="50" charset="-128"/>
                <a:ea typeface="メイリオ" panose="020B0604030504040204" pitchFamily="50" charset="-128"/>
              </a:rPr>
              <a:t>（２）本校の取組</a:t>
            </a:r>
            <a:endParaRPr kumimoji="1" lang="ja-JP" altLang="en-US" sz="7200" b="1"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844" y="3587114"/>
            <a:ext cx="3463184" cy="2839811"/>
          </a:xfrm>
          <a:prstGeom prst="rect">
            <a:avLst/>
          </a:prstGeom>
        </p:spPr>
      </p:pic>
    </p:spTree>
    <p:extLst>
      <p:ext uri="{BB962C8B-B14F-4D97-AF65-F5344CB8AC3E}">
        <p14:creationId xmlns:p14="http://schemas.microsoft.com/office/powerpoint/2010/main" val="2159610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4695" y="2133690"/>
            <a:ext cx="11694693" cy="4351338"/>
          </a:xfrm>
        </p:spPr>
        <p:txBody>
          <a:bodyPr>
            <a:normAutofit/>
          </a:bodyPr>
          <a:lstStyle/>
          <a:p>
            <a:pPr marL="0" indent="0">
              <a:buNone/>
            </a:pPr>
            <a:endParaRPr kumimoji="1" lang="en-US" altLang="ja-JP" sz="4400" dirty="0" smtClean="0"/>
          </a:p>
          <a:p>
            <a:pPr marL="0" indent="0" algn="ctr">
              <a:buNone/>
            </a:pPr>
            <a:r>
              <a:rPr lang="ja-JP" altLang="en-US" sz="6000" b="1" dirty="0" smtClean="0">
                <a:latin typeface="メイリオ" panose="020B0604030504040204" pitchFamily="50" charset="-128"/>
                <a:ea typeface="メイリオ" panose="020B0604030504040204" pitchFamily="50" charset="-128"/>
              </a:rPr>
              <a:t>「○○学校いじめ防止基本方針」</a:t>
            </a:r>
            <a:endParaRPr kumimoji="1" lang="ja-JP" altLang="en-US" sz="6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42261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13505"/>
            <a:ext cx="11447044" cy="872664"/>
          </a:xfrm>
        </p:spPr>
        <p:txBody>
          <a:bodyPr>
            <a:normAutofit fontScale="90000"/>
          </a:bodyPr>
          <a:lstStyle/>
          <a:p>
            <a:r>
              <a:rPr kumimoji="1" lang="ja-JP" altLang="en-US" sz="4000" b="1" dirty="0" smtClean="0"/>
              <a:t>　</a:t>
            </a:r>
            <a:r>
              <a:rPr kumimoji="1" lang="en-US" altLang="ja-JP" sz="4000" b="1" dirty="0" smtClean="0"/>
              <a:t/>
            </a:r>
            <a:br>
              <a:rPr kumimoji="1" lang="en-US" altLang="ja-JP" sz="4000" b="1" dirty="0" smtClean="0"/>
            </a:br>
            <a:r>
              <a:rPr lang="ja-JP" altLang="en-US" sz="5400" b="1" dirty="0" smtClean="0">
                <a:latin typeface="メイリオ" panose="020B0604030504040204" pitchFamily="50" charset="-128"/>
                <a:ea typeface="メイリオ" panose="020B0604030504040204" pitchFamily="50" charset="-128"/>
              </a:rPr>
              <a:t>「学校</a:t>
            </a:r>
            <a:r>
              <a:rPr lang="ja-JP" altLang="en-US" sz="5400" b="1" dirty="0">
                <a:latin typeface="メイリオ" panose="020B0604030504040204" pitchFamily="50" charset="-128"/>
                <a:ea typeface="メイリオ" panose="020B0604030504040204" pitchFamily="50" charset="-128"/>
              </a:rPr>
              <a:t>いじめ</a:t>
            </a:r>
            <a:r>
              <a:rPr kumimoji="1" lang="ja-JP" altLang="en-US" sz="5400" b="1" dirty="0" smtClean="0">
                <a:latin typeface="メイリオ" panose="020B0604030504040204" pitchFamily="50" charset="-128"/>
                <a:ea typeface="メイリオ" panose="020B0604030504040204" pitchFamily="50" charset="-128"/>
              </a:rPr>
              <a:t>防止基本方針」の制定</a:t>
            </a:r>
            <a:endParaRPr kumimoji="1" lang="ja-JP" altLang="en-US" sz="5400" b="1" dirty="0">
              <a:latin typeface="メイリオ" panose="020B0604030504040204" pitchFamily="50" charset="-128"/>
              <a:ea typeface="メイリオ" panose="020B0604030504040204" pitchFamily="50" charset="-128"/>
            </a:endParaRPr>
          </a:p>
        </p:txBody>
      </p:sp>
      <p:grpSp>
        <p:nvGrpSpPr>
          <p:cNvPr id="18" name="グループ化 17"/>
          <p:cNvGrpSpPr/>
          <p:nvPr/>
        </p:nvGrpSpPr>
        <p:grpSpPr>
          <a:xfrm>
            <a:off x="1408763" y="1403072"/>
            <a:ext cx="9364163" cy="1317744"/>
            <a:chOff x="1161429" y="2783541"/>
            <a:chExt cx="9364163" cy="1317744"/>
          </a:xfrm>
        </p:grpSpPr>
        <p:sp>
          <p:nvSpPr>
            <p:cNvPr id="7" name="楕円 6"/>
            <p:cNvSpPr/>
            <p:nvPr/>
          </p:nvSpPr>
          <p:spPr>
            <a:xfrm>
              <a:off x="1161429" y="2797140"/>
              <a:ext cx="4077325" cy="1304145"/>
            </a:xfrm>
            <a:prstGeom prst="ellipse">
              <a:avLst/>
            </a:prstGeom>
            <a:ln w="762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8" name="楕円 7"/>
            <p:cNvSpPr/>
            <p:nvPr/>
          </p:nvSpPr>
          <p:spPr>
            <a:xfrm>
              <a:off x="6448267" y="2783541"/>
              <a:ext cx="4077325" cy="1304145"/>
            </a:xfrm>
            <a:prstGeom prst="ellipse">
              <a:avLst/>
            </a:prstGeom>
            <a:ln w="762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2098316" y="3342727"/>
              <a:ext cx="2203553" cy="646331"/>
            </a:xfrm>
            <a:prstGeom prst="rect">
              <a:avLst/>
            </a:prstGeom>
            <a:noFill/>
          </p:spPr>
          <p:txBody>
            <a:bodyPr wrap="square" rtlCol="0">
              <a:spAutoFit/>
            </a:bodyPr>
            <a:lstStyle/>
            <a:p>
              <a:pPr algn="ctr"/>
              <a:r>
                <a:rPr kumimoji="1" lang="ja-JP" altLang="en-US" sz="3600" b="1" dirty="0" smtClean="0">
                  <a:latin typeface="メイリオ" panose="020B0604030504040204" pitchFamily="50" charset="-128"/>
                  <a:ea typeface="メイリオ" panose="020B0604030504040204" pitchFamily="50" charset="-128"/>
                </a:rPr>
                <a:t>人権侵害</a:t>
              </a:r>
              <a:endParaRPr kumimoji="1" lang="ja-JP" altLang="en-US" sz="3600" b="1"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851285" y="2987548"/>
              <a:ext cx="2923082" cy="461665"/>
            </a:xfrm>
            <a:prstGeom prst="rect">
              <a:avLst/>
            </a:prstGeom>
            <a:noFill/>
          </p:spPr>
          <p:txBody>
            <a:bodyPr wrap="square" rtlCol="0">
              <a:spAutoFit/>
            </a:bodyPr>
            <a:lstStyle/>
            <a:p>
              <a:pPr algn="ctr"/>
              <a:r>
                <a:rPr kumimoji="1" lang="ja-JP" altLang="en-US" sz="2400" b="1" dirty="0" smtClean="0">
                  <a:latin typeface="メイリオ" panose="020B0604030504040204" pitchFamily="50" charset="-128"/>
                  <a:ea typeface="メイリオ" panose="020B0604030504040204" pitchFamily="50" charset="-128"/>
                </a:rPr>
                <a:t>絶対に許されない</a:t>
              </a:r>
              <a:endParaRPr kumimoji="1" lang="ja-JP" altLang="en-US" sz="2400" b="1"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7224166" y="3342727"/>
              <a:ext cx="2640459" cy="646331"/>
            </a:xfrm>
            <a:prstGeom prst="rect">
              <a:avLst/>
            </a:prstGeom>
            <a:noFill/>
          </p:spPr>
          <p:txBody>
            <a:bodyPr wrap="square" rtlCol="0">
              <a:spAutoFit/>
            </a:bodyPr>
            <a:lstStyle/>
            <a:p>
              <a:pPr algn="ctr"/>
              <a:r>
                <a:rPr kumimoji="1" lang="ja-JP" altLang="en-US" sz="3600" b="1" dirty="0" smtClean="0">
                  <a:latin typeface="メイリオ" panose="020B0604030504040204" pitchFamily="50" charset="-128"/>
                  <a:ea typeface="メイリオ" panose="020B0604030504040204" pitchFamily="50" charset="-128"/>
                </a:rPr>
                <a:t>基本的認識</a:t>
              </a:r>
              <a:endParaRPr kumimoji="1" lang="ja-JP" altLang="en-US" sz="36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7007899" y="2999457"/>
              <a:ext cx="2958059" cy="461665"/>
            </a:xfrm>
            <a:prstGeom prst="rect">
              <a:avLst/>
            </a:prstGeom>
            <a:noFill/>
          </p:spPr>
          <p:txBody>
            <a:bodyPr wrap="square" rtlCol="0">
              <a:spAutoFit/>
            </a:bodyPr>
            <a:lstStyle/>
            <a:p>
              <a:pPr algn="ctr"/>
              <a:r>
                <a:rPr kumimoji="1" lang="ja-JP" altLang="en-US" sz="2400" b="1" dirty="0" smtClean="0">
                  <a:latin typeface="メイリオ" panose="020B0604030504040204" pitchFamily="50" charset="-128"/>
                  <a:ea typeface="メイリオ" panose="020B0604030504040204" pitchFamily="50" charset="-128"/>
                </a:rPr>
                <a:t>どこでも起こり得る</a:t>
              </a:r>
              <a:endParaRPr kumimoji="1" lang="ja-JP" altLang="en-US" sz="2400" b="1" dirty="0">
                <a:latin typeface="メイリオ" panose="020B0604030504040204" pitchFamily="50" charset="-128"/>
                <a:ea typeface="メイリオ" panose="020B0604030504040204" pitchFamily="50" charset="-128"/>
              </a:endParaRPr>
            </a:p>
          </p:txBody>
        </p:sp>
      </p:grpSp>
      <p:sp>
        <p:nvSpPr>
          <p:cNvPr id="15" name="正方形/長方形 14"/>
          <p:cNvSpPr/>
          <p:nvPr/>
        </p:nvSpPr>
        <p:spPr>
          <a:xfrm>
            <a:off x="662133" y="5778980"/>
            <a:ext cx="3150432" cy="646331"/>
          </a:xfrm>
          <a:prstGeom prst="rect">
            <a:avLst/>
          </a:prstGeom>
          <a:noFill/>
          <a:ln w="76200">
            <a:solidFill>
              <a:srgbClr val="0070C0"/>
            </a:solidFill>
          </a:ln>
        </p:spPr>
        <p:txBody>
          <a:bodyPr wrap="square">
            <a:spAutoFit/>
          </a:bodyPr>
          <a:lstStyle/>
          <a:p>
            <a:pPr algn="ctr"/>
            <a:r>
              <a:rPr lang="ja-JP" altLang="en-US" sz="3600" b="1" dirty="0" smtClean="0"/>
              <a:t>未然</a:t>
            </a:r>
            <a:r>
              <a:rPr lang="ja-JP" altLang="en-US" sz="3600" b="1" dirty="0"/>
              <a:t>防止</a:t>
            </a:r>
            <a:endParaRPr lang="en-US" altLang="ja-JP" sz="3600" b="1" dirty="0" smtClean="0"/>
          </a:p>
        </p:txBody>
      </p:sp>
      <p:sp>
        <p:nvSpPr>
          <p:cNvPr id="16" name="正方形/長方形 15"/>
          <p:cNvSpPr/>
          <p:nvPr/>
        </p:nvSpPr>
        <p:spPr>
          <a:xfrm>
            <a:off x="8470547" y="5759648"/>
            <a:ext cx="3072369" cy="646331"/>
          </a:xfrm>
          <a:prstGeom prst="rect">
            <a:avLst/>
          </a:prstGeom>
          <a:noFill/>
          <a:ln w="76200">
            <a:solidFill>
              <a:srgbClr val="FF0000"/>
            </a:solidFill>
          </a:ln>
        </p:spPr>
        <p:txBody>
          <a:bodyPr wrap="square">
            <a:spAutoFit/>
          </a:bodyPr>
          <a:lstStyle/>
          <a:p>
            <a:pPr algn="ctr"/>
            <a:r>
              <a:rPr lang="ja-JP" altLang="en-US" sz="3600" b="1" dirty="0" smtClean="0"/>
              <a:t>早期対応</a:t>
            </a:r>
            <a:endParaRPr lang="en-US" altLang="ja-JP" sz="3600" b="1" dirty="0" smtClean="0"/>
          </a:p>
        </p:txBody>
      </p:sp>
      <p:sp>
        <p:nvSpPr>
          <p:cNvPr id="17" name="正方形/長方形 16"/>
          <p:cNvSpPr/>
          <p:nvPr/>
        </p:nvSpPr>
        <p:spPr>
          <a:xfrm>
            <a:off x="4572940" y="5788562"/>
            <a:ext cx="3070485" cy="646331"/>
          </a:xfrm>
          <a:prstGeom prst="rect">
            <a:avLst/>
          </a:prstGeom>
          <a:noFill/>
          <a:ln w="76200">
            <a:solidFill>
              <a:srgbClr val="FFC000"/>
            </a:solidFill>
          </a:ln>
        </p:spPr>
        <p:txBody>
          <a:bodyPr wrap="square">
            <a:spAutoFit/>
          </a:bodyPr>
          <a:lstStyle/>
          <a:p>
            <a:pPr algn="ctr"/>
            <a:r>
              <a:rPr lang="ja-JP" altLang="en-US" sz="3600" b="1" dirty="0" smtClean="0"/>
              <a:t>早期</a:t>
            </a:r>
            <a:r>
              <a:rPr lang="ja-JP" altLang="en-US" sz="3600" b="1" dirty="0"/>
              <a:t>発見</a:t>
            </a:r>
            <a:endParaRPr lang="en-US" altLang="ja-JP" sz="3600" b="1" dirty="0" smtClean="0"/>
          </a:p>
        </p:txBody>
      </p:sp>
      <p:grpSp>
        <p:nvGrpSpPr>
          <p:cNvPr id="21" name="グループ化 20"/>
          <p:cNvGrpSpPr/>
          <p:nvPr/>
        </p:nvGrpSpPr>
        <p:grpSpPr>
          <a:xfrm>
            <a:off x="2765377" y="2705147"/>
            <a:ext cx="6685613" cy="999700"/>
            <a:chOff x="4320554" y="2980135"/>
            <a:chExt cx="3747541" cy="819365"/>
          </a:xfrm>
        </p:grpSpPr>
        <p:sp>
          <p:nvSpPr>
            <p:cNvPr id="14" name="下矢印 13"/>
            <p:cNvSpPr/>
            <p:nvPr/>
          </p:nvSpPr>
          <p:spPr>
            <a:xfrm>
              <a:off x="4320554" y="2980135"/>
              <a:ext cx="3747541" cy="819365"/>
            </a:xfrm>
            <a:prstGeom prst="downArrow">
              <a:avLst/>
            </a:prstGeom>
            <a:solidFill>
              <a:srgbClr val="00B050"/>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dirty="0">
                <a:ln w="0"/>
                <a:solidFill>
                  <a:schemeClr val="tx1"/>
                </a:solidFill>
                <a:effectLst>
                  <a:outerShdw blurRad="38100" dist="19050" dir="2700000" algn="tl" rotWithShape="0">
                    <a:schemeClr val="dk1">
                      <a:alpha val="40000"/>
                    </a:schemeClr>
                  </a:outerShdw>
                </a:effectLst>
                <a:latin typeface="BIZ UDPゴシック"/>
              </a:endParaRPr>
            </a:p>
          </p:txBody>
        </p:sp>
        <p:sp>
          <p:nvSpPr>
            <p:cNvPr id="19" name="テキスト ボックス 18"/>
            <p:cNvSpPr txBox="1"/>
            <p:nvPr/>
          </p:nvSpPr>
          <p:spPr>
            <a:xfrm>
              <a:off x="5396352" y="3041486"/>
              <a:ext cx="1595945" cy="529740"/>
            </a:xfrm>
            <a:prstGeom prst="rect">
              <a:avLst/>
            </a:prstGeom>
            <a:solidFill>
              <a:schemeClr val="bg1"/>
            </a:solidFill>
            <a:ln>
              <a:solidFill>
                <a:srgbClr val="76A48B"/>
              </a:solidFill>
            </a:ln>
          </p:spPr>
          <p:txBody>
            <a:bodyPr wrap="square" rtlCol="0">
              <a:spAutoFit/>
            </a:bodyPr>
            <a:lstStyle/>
            <a:p>
              <a:pPr algn="ctr"/>
              <a:r>
                <a:rPr kumimoji="1" lang="ja-JP" altLang="en-US" sz="3600" b="1" dirty="0" smtClean="0">
                  <a:latin typeface="メイリオ" panose="020B0604030504040204" pitchFamily="50" charset="-128"/>
                  <a:ea typeface="メイリオ" panose="020B0604030504040204" pitchFamily="50" charset="-128"/>
                </a:rPr>
                <a:t>いじめ対応</a:t>
              </a:r>
              <a:endParaRPr kumimoji="1" lang="ja-JP" altLang="en-US" sz="3600" b="1" dirty="0">
                <a:latin typeface="メイリオ" panose="020B0604030504040204" pitchFamily="50" charset="-128"/>
                <a:ea typeface="メイリオ" panose="020B0604030504040204" pitchFamily="50" charset="-128"/>
              </a:endParaRPr>
            </a:p>
          </p:txBody>
        </p:sp>
      </p:grpSp>
      <p:sp>
        <p:nvSpPr>
          <p:cNvPr id="20" name="正方形/長方形 19"/>
          <p:cNvSpPr/>
          <p:nvPr/>
        </p:nvSpPr>
        <p:spPr>
          <a:xfrm>
            <a:off x="4886793" y="4444747"/>
            <a:ext cx="7305207" cy="646331"/>
          </a:xfrm>
          <a:prstGeom prst="rect">
            <a:avLst/>
          </a:prstGeom>
        </p:spPr>
        <p:txBody>
          <a:bodyPr wrap="square">
            <a:spAutoFit/>
          </a:bodyPr>
          <a:lstStyle/>
          <a:p>
            <a:r>
              <a:rPr lang="ja-JP" altLang="en-US" sz="3600" b="1" dirty="0" smtClean="0">
                <a:latin typeface="メイリオ" panose="020B0604030504040204" pitchFamily="50" charset="-128"/>
                <a:ea typeface="メイリオ" panose="020B0604030504040204" pitchFamily="50" charset="-128"/>
              </a:rPr>
              <a:t>「○○学校いじめ</a:t>
            </a:r>
            <a:r>
              <a:rPr lang="ja-JP" altLang="en-US" sz="3600" b="1" dirty="0">
                <a:latin typeface="メイリオ" panose="020B0604030504040204" pitchFamily="50" charset="-128"/>
                <a:ea typeface="メイリオ" panose="020B0604030504040204" pitchFamily="50" charset="-128"/>
              </a:rPr>
              <a:t>防止基本方針」</a:t>
            </a:r>
            <a:endParaRPr lang="ja-JP" altLang="en-US" sz="3600" dirty="0">
              <a:latin typeface="メイリオ" panose="020B0604030504040204" pitchFamily="50" charset="-128"/>
              <a:ea typeface="メイリオ" panose="020B0604030504040204" pitchFamily="50" charset="-128"/>
            </a:endParaRPr>
          </a:p>
        </p:txBody>
      </p:sp>
      <p:sp>
        <p:nvSpPr>
          <p:cNvPr id="24" name="円形吹き出し 23"/>
          <p:cNvSpPr/>
          <p:nvPr/>
        </p:nvSpPr>
        <p:spPr>
          <a:xfrm>
            <a:off x="8305645" y="3426332"/>
            <a:ext cx="3612629" cy="747831"/>
          </a:xfrm>
          <a:prstGeom prst="wedgeEllipseCallout">
            <a:avLst>
              <a:gd name="adj1" fmla="val -55687"/>
              <a:gd name="adj2" fmla="val 78535"/>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正方形/長方形 22"/>
          <p:cNvSpPr/>
          <p:nvPr/>
        </p:nvSpPr>
        <p:spPr>
          <a:xfrm>
            <a:off x="8403800" y="3639960"/>
            <a:ext cx="3416320" cy="369332"/>
          </a:xfrm>
          <a:prstGeom prst="rect">
            <a:avLst/>
          </a:prstGeom>
        </p:spPr>
        <p:txBody>
          <a:bodyPr wrap="none">
            <a:spAutoFit/>
          </a:bodyPr>
          <a:lstStyle/>
          <a:p>
            <a:r>
              <a:rPr lang="ja-JP" altLang="en-US" b="1" dirty="0">
                <a:latin typeface="メイリオ" panose="020B0604030504040204" pitchFamily="50" charset="-128"/>
                <a:ea typeface="メイリオ" panose="020B0604030504040204" pitchFamily="50" charset="-128"/>
              </a:rPr>
              <a:t>「いじめ防止対策推進法</a:t>
            </a:r>
            <a:r>
              <a:rPr lang="ja-JP" altLang="en-US" b="1" dirty="0" smtClean="0">
                <a:latin typeface="メイリオ" panose="020B0604030504040204" pitchFamily="50" charset="-128"/>
                <a:ea typeface="メイリオ" panose="020B0604030504040204" pitchFamily="50" charset="-128"/>
              </a:rPr>
              <a:t>」より</a:t>
            </a:r>
            <a:endParaRPr lang="ja-JP" altLang="en-US" b="1" dirty="0">
              <a:latin typeface="メイリオ" panose="020B0604030504040204" pitchFamily="50" charset="-128"/>
              <a:ea typeface="メイリオ" panose="020B0604030504040204" pitchFamily="50" charset="-128"/>
            </a:endParaRPr>
          </a:p>
        </p:txBody>
      </p:sp>
      <p:pic>
        <p:nvPicPr>
          <p:cNvPr id="22" name="図 21"/>
          <p:cNvPicPr>
            <a:picLocks noChangeAspect="1"/>
          </p:cNvPicPr>
          <p:nvPr/>
        </p:nvPicPr>
        <p:blipFill>
          <a:blip r:embed="rId3"/>
          <a:stretch>
            <a:fillRect/>
          </a:stretch>
        </p:blipFill>
        <p:spPr>
          <a:xfrm>
            <a:off x="142005" y="2848432"/>
            <a:ext cx="2937163" cy="2859271"/>
          </a:xfrm>
          <a:prstGeom prst="rect">
            <a:avLst/>
          </a:prstGeom>
        </p:spPr>
      </p:pic>
      <p:sp>
        <p:nvSpPr>
          <p:cNvPr id="25" name="テキスト ボックス 24"/>
          <p:cNvSpPr txBox="1"/>
          <p:nvPr/>
        </p:nvSpPr>
        <p:spPr>
          <a:xfrm>
            <a:off x="171420" y="4944228"/>
            <a:ext cx="2937163" cy="646331"/>
          </a:xfrm>
          <a:prstGeom prst="rect">
            <a:avLst/>
          </a:prstGeom>
          <a:solidFill>
            <a:schemeClr val="bg1"/>
          </a:solidFill>
          <a:ln w="28575">
            <a:solidFill>
              <a:srgbClr val="FF0000"/>
            </a:solidFill>
          </a:ln>
        </p:spPr>
        <p:txBody>
          <a:bodyPr wrap="square" rtlCol="0">
            <a:spAutoFit/>
          </a:bodyPr>
          <a:lstStyle/>
          <a:p>
            <a:r>
              <a:rPr kumimoji="1" lang="en-US" altLang="ja-JP" dirty="0" smtClean="0">
                <a:solidFill>
                  <a:srgbClr val="FF0000"/>
                </a:solidFill>
              </a:rPr>
              <a:t>※</a:t>
            </a:r>
            <a:r>
              <a:rPr kumimoji="1" lang="ja-JP" altLang="en-US" dirty="0" smtClean="0">
                <a:solidFill>
                  <a:srgbClr val="FF0000"/>
                </a:solidFill>
              </a:rPr>
              <a:t>自校の写真を入れることもできます。</a:t>
            </a:r>
            <a:endParaRPr kumimoji="1" lang="ja-JP" altLang="en-US" dirty="0">
              <a:solidFill>
                <a:srgbClr val="FF0000"/>
              </a:solidFill>
            </a:endParaRPr>
          </a:p>
        </p:txBody>
      </p:sp>
    </p:spTree>
    <p:extLst>
      <p:ext uri="{BB962C8B-B14F-4D97-AF65-F5344CB8AC3E}">
        <p14:creationId xmlns:p14="http://schemas.microsoft.com/office/powerpoint/2010/main" val="108836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38200"/>
            <a:ext cx="11531542" cy="1354576"/>
          </a:xfrm>
        </p:spPr>
        <p:txBody>
          <a:bodyPr>
            <a:normAutofit fontScale="90000"/>
          </a:bodyPr>
          <a:lstStyle/>
          <a:p>
            <a:r>
              <a:rPr lang="ja-JP" altLang="en-US" sz="5400" b="1" dirty="0" smtClean="0">
                <a:latin typeface="メイリオ" panose="020B0604030504040204" pitchFamily="50" charset="-128"/>
                <a:ea typeface="メイリオ" panose="020B0604030504040204" pitchFamily="50" charset="-128"/>
              </a:rPr>
              <a:t>「○○学校</a:t>
            </a:r>
            <a:r>
              <a:rPr lang="en-US" altLang="ja-JP" sz="5400" b="1" dirty="0">
                <a:latin typeface="メイリオ" panose="020B0604030504040204" pitchFamily="50" charset="-128"/>
                <a:ea typeface="メイリオ" panose="020B0604030504040204" pitchFamily="50" charset="-128"/>
              </a:rPr>
              <a:t/>
            </a:r>
            <a:br>
              <a:rPr lang="en-US" altLang="ja-JP" sz="5400" b="1" dirty="0">
                <a:latin typeface="メイリオ" panose="020B0604030504040204" pitchFamily="50" charset="-128"/>
                <a:ea typeface="メイリオ" panose="020B0604030504040204" pitchFamily="50" charset="-128"/>
              </a:rPr>
            </a:br>
            <a:r>
              <a:rPr lang="ja-JP" altLang="en-US" sz="5400" b="1" dirty="0" smtClean="0">
                <a:latin typeface="メイリオ" panose="020B0604030504040204" pitchFamily="50" charset="-128"/>
                <a:ea typeface="メイリオ" panose="020B0604030504040204" pitchFamily="50" charset="-128"/>
              </a:rPr>
              <a:t>　　　</a:t>
            </a:r>
            <a:r>
              <a:rPr kumimoji="1" lang="ja-JP" altLang="en-US" sz="5400" b="1" dirty="0" smtClean="0">
                <a:latin typeface="メイリオ" panose="020B0604030504040204" pitchFamily="50" charset="-128"/>
                <a:ea typeface="メイリオ" panose="020B0604030504040204" pitchFamily="50" charset="-128"/>
              </a:rPr>
              <a:t>いじめ防止基本方針」</a:t>
            </a:r>
            <a:r>
              <a:rPr lang="ja-JP" altLang="en-US" sz="5400" b="1" dirty="0" smtClean="0">
                <a:latin typeface="メイリオ" panose="020B0604030504040204" pitchFamily="50" charset="-128"/>
                <a:ea typeface="メイリオ" panose="020B0604030504040204" pitchFamily="50" charset="-128"/>
              </a:rPr>
              <a:t>の基本姿勢</a:t>
            </a:r>
            <a:endParaRPr kumimoji="1" lang="ja-JP" altLang="en-US" sz="5400" b="1" dirty="0">
              <a:latin typeface="メイリオ" panose="020B0604030504040204" pitchFamily="50" charset="-128"/>
              <a:ea typeface="メイリオ" panose="020B0604030504040204" pitchFamily="50" charset="-128"/>
            </a:endParaRPr>
          </a:p>
        </p:txBody>
      </p:sp>
      <p:sp>
        <p:nvSpPr>
          <p:cNvPr id="3" name="右カーブ矢印 2"/>
          <p:cNvSpPr/>
          <p:nvPr/>
        </p:nvSpPr>
        <p:spPr>
          <a:xfrm rot="2038444">
            <a:off x="2620696" y="1958469"/>
            <a:ext cx="847771" cy="2323476"/>
          </a:xfrm>
          <a:prstGeom prst="curvedRightArrow">
            <a:avLst>
              <a:gd name="adj1" fmla="val 25000"/>
              <a:gd name="adj2" fmla="val 71536"/>
              <a:gd name="adj3" fmla="val 25000"/>
            </a:avLst>
          </a:prstGeom>
          <a:solidFill>
            <a:srgbClr val="0070C0"/>
          </a:solidFill>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8" name="テキスト ボックス 7"/>
          <p:cNvSpPr txBox="1"/>
          <p:nvPr/>
        </p:nvSpPr>
        <p:spPr>
          <a:xfrm>
            <a:off x="3910108" y="2325167"/>
            <a:ext cx="4883018"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　・○○学校ルール</a:t>
            </a:r>
            <a:endParaRPr kumimoji="1" lang="en-US" altLang="ja-JP" sz="3200" b="1" dirty="0" smtClean="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　・命を大切にする道徳</a:t>
            </a:r>
            <a:endParaRPr lang="en-US" altLang="ja-JP" sz="3200" b="1" dirty="0" smtClean="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　・交流活動の充実</a:t>
            </a:r>
            <a:endParaRPr kumimoji="1" lang="ja-JP" altLang="en-US" sz="3200" b="1" dirty="0">
              <a:latin typeface="メイリオ" panose="020B0604030504040204" pitchFamily="50" charset="-128"/>
              <a:ea typeface="メイリオ" panose="020B0604030504040204" pitchFamily="50" charset="-128"/>
            </a:endParaRPr>
          </a:p>
        </p:txBody>
      </p:sp>
      <p:sp>
        <p:nvSpPr>
          <p:cNvPr id="12" name="右カーブ矢印 11"/>
          <p:cNvSpPr/>
          <p:nvPr/>
        </p:nvSpPr>
        <p:spPr>
          <a:xfrm rot="16200000">
            <a:off x="6065614" y="4362215"/>
            <a:ext cx="645873" cy="2973528"/>
          </a:xfrm>
          <a:prstGeom prst="curvedRightArrow">
            <a:avLst>
              <a:gd name="adj1" fmla="val 43867"/>
              <a:gd name="adj2" fmla="val 122121"/>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13" name="右カーブ矢印 12"/>
          <p:cNvSpPr/>
          <p:nvPr/>
        </p:nvSpPr>
        <p:spPr>
          <a:xfrm rot="20521039" flipH="1" flipV="1">
            <a:off x="8704761" y="2101516"/>
            <a:ext cx="847771" cy="2323476"/>
          </a:xfrm>
          <a:prstGeom prst="curvedRightArrow">
            <a:avLst>
              <a:gd name="adj1" fmla="val 25000"/>
              <a:gd name="adj2" fmla="val 71536"/>
              <a:gd name="adj3" fmla="val 299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926926" y="5341147"/>
            <a:ext cx="4647156"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・スクールカウンセラー</a:t>
            </a:r>
            <a:endParaRPr kumimoji="1" lang="en-US" altLang="ja-JP" sz="2000" dirty="0" smtClean="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kumimoji="1" lang="ja-JP" altLang="en-US" sz="2000" dirty="0" smtClean="0">
                <a:latin typeface="メイリオ" panose="020B0604030504040204" pitchFamily="50" charset="-128"/>
                <a:ea typeface="メイリオ" panose="020B0604030504040204" pitchFamily="50" charset="-128"/>
              </a:rPr>
              <a:t>による面談</a:t>
            </a:r>
            <a:endParaRPr kumimoji="1" lang="en-US" altLang="ja-JP" sz="2000" dirty="0" smtClean="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・いじめに関わる情報の収集</a:t>
            </a:r>
            <a:endParaRPr lang="en-US" altLang="ja-JP" sz="20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7875315" y="5341147"/>
            <a:ext cx="4101826"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rPr>
              <a:t>・「学校いじめ対策委員会」　　</a:t>
            </a:r>
            <a:endParaRPr kumimoji="1" lang="en-US" altLang="ja-JP" sz="2000" dirty="0" smtClean="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kumimoji="1" lang="ja-JP" altLang="en-US" sz="2000" dirty="0" smtClean="0">
                <a:latin typeface="メイリオ" panose="020B0604030504040204" pitchFamily="50" charset="-128"/>
                <a:ea typeface="メイリオ" panose="020B0604030504040204" pitchFamily="50" charset="-128"/>
              </a:rPr>
              <a:t>の設置（定期、臨時）</a:t>
            </a:r>
            <a:endParaRPr kumimoji="1" lang="en-US" altLang="ja-JP" sz="2000" dirty="0" smtClean="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・組織的な対応</a:t>
            </a:r>
            <a:endParaRPr lang="en-US" altLang="ja-JP" sz="2000" dirty="0" smtClean="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・関係諸機関との連携</a:t>
            </a:r>
            <a:endParaRPr kumimoji="1" lang="ja-JP" altLang="en-US" sz="2000" dirty="0">
              <a:latin typeface="メイリオ" panose="020B0604030504040204" pitchFamily="50" charset="-128"/>
              <a:ea typeface="メイリオ" panose="020B0604030504040204" pitchFamily="50" charset="-128"/>
            </a:endParaRPr>
          </a:p>
        </p:txBody>
      </p:sp>
      <p:sp>
        <p:nvSpPr>
          <p:cNvPr id="19" name="正方形/長方形 18"/>
          <p:cNvSpPr/>
          <p:nvPr/>
        </p:nvSpPr>
        <p:spPr>
          <a:xfrm>
            <a:off x="4597016" y="1592775"/>
            <a:ext cx="3150432" cy="646331"/>
          </a:xfrm>
          <a:prstGeom prst="rect">
            <a:avLst/>
          </a:prstGeom>
          <a:noFill/>
          <a:ln w="76200">
            <a:solidFill>
              <a:srgbClr val="0070C0"/>
            </a:solidFill>
          </a:ln>
        </p:spPr>
        <p:txBody>
          <a:bodyPr wrap="square">
            <a:spAutoFit/>
          </a:bodyPr>
          <a:lstStyle/>
          <a:p>
            <a:pPr algn="ctr"/>
            <a:r>
              <a:rPr lang="ja-JP" altLang="en-US" sz="3600" b="1" dirty="0" smtClean="0"/>
              <a:t>未然防止</a:t>
            </a:r>
            <a:endParaRPr lang="en-US" altLang="ja-JP" sz="3600" b="1" dirty="0" smtClean="0"/>
          </a:p>
        </p:txBody>
      </p:sp>
      <p:sp>
        <p:nvSpPr>
          <p:cNvPr id="14" name="正方形/長方形 13"/>
          <p:cNvSpPr/>
          <p:nvPr/>
        </p:nvSpPr>
        <p:spPr>
          <a:xfrm>
            <a:off x="1351591" y="4507658"/>
            <a:ext cx="3072369" cy="646331"/>
          </a:xfrm>
          <a:prstGeom prst="rect">
            <a:avLst/>
          </a:prstGeom>
          <a:solidFill>
            <a:schemeClr val="bg1">
              <a:lumMod val="85000"/>
            </a:schemeClr>
          </a:solidFill>
          <a:ln w="76200">
            <a:solidFill>
              <a:schemeClr val="bg1">
                <a:lumMod val="6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bg1">
                    <a:lumMod val="50000"/>
                  </a:schemeClr>
                </a:solidFill>
                <a:effectLst/>
                <a:uLnTx/>
                <a:uFillTx/>
                <a:latin typeface="游ゴシック" panose="020F0502020204030204"/>
                <a:ea typeface="游ゴシック" panose="020B0400000000000000" pitchFamily="50" charset="-128"/>
                <a:cs typeface="+mn-cs"/>
              </a:rPr>
              <a:t>早期発見</a:t>
            </a:r>
            <a:endParaRPr kumimoji="1" lang="en-US" altLang="ja-JP" sz="3600" b="1" i="0" u="none" strike="noStrike" kern="1200" cap="none" spc="0" normalizeH="0" baseline="0" noProof="0" dirty="0" smtClean="0">
              <a:ln>
                <a:noFill/>
              </a:ln>
              <a:solidFill>
                <a:schemeClr val="bg1">
                  <a:lumMod val="50000"/>
                </a:schemeClr>
              </a:solidFill>
              <a:effectLst/>
              <a:uLnTx/>
              <a:uFillTx/>
              <a:latin typeface="游ゴシック" panose="020F0502020204030204"/>
              <a:ea typeface="游ゴシック" panose="020B0400000000000000" pitchFamily="50" charset="-128"/>
              <a:cs typeface="+mn-cs"/>
            </a:endParaRPr>
          </a:p>
        </p:txBody>
      </p:sp>
      <p:sp>
        <p:nvSpPr>
          <p:cNvPr id="18" name="正方形/長方形 17"/>
          <p:cNvSpPr/>
          <p:nvPr/>
        </p:nvSpPr>
        <p:spPr>
          <a:xfrm>
            <a:off x="8177199" y="4564344"/>
            <a:ext cx="3072369" cy="646331"/>
          </a:xfrm>
          <a:prstGeom prst="rect">
            <a:avLst/>
          </a:prstGeom>
          <a:solidFill>
            <a:schemeClr val="bg1">
              <a:lumMod val="85000"/>
            </a:schemeClr>
          </a:solidFill>
          <a:ln w="76200">
            <a:solidFill>
              <a:schemeClr val="bg1">
                <a:lumMod val="6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bg1">
                    <a:lumMod val="50000"/>
                  </a:schemeClr>
                </a:solidFill>
                <a:effectLst/>
                <a:uLnTx/>
                <a:uFillTx/>
                <a:latin typeface="游ゴシック" panose="020F0502020204030204"/>
                <a:ea typeface="游ゴシック" panose="020B0400000000000000" pitchFamily="50" charset="-128"/>
                <a:cs typeface="+mn-cs"/>
              </a:rPr>
              <a:t>早期対応</a:t>
            </a:r>
            <a:endParaRPr kumimoji="1" lang="en-US" altLang="ja-JP" sz="3600" b="1" i="0" u="none" strike="noStrike" kern="1200" cap="none" spc="0" normalizeH="0" baseline="0" noProof="0" dirty="0" smtClean="0">
              <a:ln>
                <a:noFill/>
              </a:ln>
              <a:solidFill>
                <a:schemeClr val="bg1">
                  <a:lumMod val="50000"/>
                </a:schemeClr>
              </a:solidFill>
              <a:effectLst/>
              <a:uLnTx/>
              <a:uFillTx/>
              <a:latin typeface="游ゴシック" panose="020F0502020204030204"/>
              <a:ea typeface="游ゴシック" panose="020B0400000000000000" pitchFamily="50" charset="-128"/>
              <a:cs typeface="+mn-cs"/>
            </a:endParaRPr>
          </a:p>
        </p:txBody>
      </p:sp>
      <p:sp>
        <p:nvSpPr>
          <p:cNvPr id="6" name="角丸四角形吹き出し 5"/>
          <p:cNvSpPr/>
          <p:nvPr/>
        </p:nvSpPr>
        <p:spPr>
          <a:xfrm>
            <a:off x="9344837" y="1441751"/>
            <a:ext cx="2847164" cy="1371262"/>
          </a:xfrm>
          <a:prstGeom prst="wedgeRoundRectCallout">
            <a:avLst>
              <a:gd name="adj1" fmla="val -78128"/>
              <a:gd name="adj2" fmla="val 59446"/>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solidFill>
                  <a:srgbClr val="FF0000"/>
                </a:solidFill>
              </a:rPr>
              <a:t>学校のルールやきまりなどの具体的な活動を入れてください。</a:t>
            </a:r>
            <a:endParaRPr kumimoji="1" lang="ja-JP" altLang="en-US" sz="2000" dirty="0">
              <a:solidFill>
                <a:srgbClr val="FF0000"/>
              </a:solidFill>
            </a:endParaRPr>
          </a:p>
        </p:txBody>
      </p:sp>
      <p:pic>
        <p:nvPicPr>
          <p:cNvPr id="21" name="図 20"/>
          <p:cNvPicPr>
            <a:picLocks noChangeAspect="1"/>
          </p:cNvPicPr>
          <p:nvPr/>
        </p:nvPicPr>
        <p:blipFill>
          <a:blip r:embed="rId3"/>
          <a:stretch>
            <a:fillRect/>
          </a:stretch>
        </p:blipFill>
        <p:spPr>
          <a:xfrm>
            <a:off x="5204611" y="3832622"/>
            <a:ext cx="1977656" cy="1925209"/>
          </a:xfrm>
          <a:prstGeom prst="rect">
            <a:avLst/>
          </a:prstGeom>
        </p:spPr>
      </p:pic>
      <p:sp>
        <p:nvSpPr>
          <p:cNvPr id="22" name="テキスト ボックス 21"/>
          <p:cNvSpPr txBox="1"/>
          <p:nvPr/>
        </p:nvSpPr>
        <p:spPr>
          <a:xfrm>
            <a:off x="5355918" y="5153989"/>
            <a:ext cx="1698811" cy="461665"/>
          </a:xfrm>
          <a:prstGeom prst="rect">
            <a:avLst/>
          </a:prstGeom>
          <a:solidFill>
            <a:schemeClr val="bg1"/>
          </a:solidFill>
          <a:ln w="28575">
            <a:solidFill>
              <a:srgbClr val="FF0000"/>
            </a:solidFill>
          </a:ln>
        </p:spPr>
        <p:txBody>
          <a:bodyPr wrap="square" rtlCol="0">
            <a:spAutoFit/>
          </a:bodyPr>
          <a:lstStyle/>
          <a:p>
            <a:r>
              <a:rPr kumimoji="1" lang="en-US" altLang="ja-JP" sz="1200" dirty="0" smtClean="0">
                <a:solidFill>
                  <a:srgbClr val="FF0000"/>
                </a:solidFill>
              </a:rPr>
              <a:t>※</a:t>
            </a:r>
            <a:r>
              <a:rPr kumimoji="1" lang="ja-JP" altLang="en-US" sz="1200" dirty="0" smtClean="0">
                <a:solidFill>
                  <a:srgbClr val="FF0000"/>
                </a:solidFill>
              </a:rPr>
              <a:t>自校の写真を入れることもできます。</a:t>
            </a:r>
            <a:endParaRPr kumimoji="1" lang="ja-JP" altLang="en-US" sz="1200" dirty="0">
              <a:solidFill>
                <a:srgbClr val="FF0000"/>
              </a:solidFill>
            </a:endParaRPr>
          </a:p>
        </p:txBody>
      </p:sp>
    </p:spTree>
    <p:extLst>
      <p:ext uri="{BB962C8B-B14F-4D97-AF65-F5344CB8AC3E}">
        <p14:creationId xmlns:p14="http://schemas.microsoft.com/office/powerpoint/2010/main" val="2600827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38199"/>
            <a:ext cx="11531542" cy="1377863"/>
          </a:xfrm>
        </p:spPr>
        <p:txBody>
          <a:bodyPr>
            <a:normAutofit fontScale="90000"/>
          </a:bodyPr>
          <a:lstStyle/>
          <a:p>
            <a:r>
              <a:rPr lang="ja-JP" altLang="en-US" sz="5400" b="1" dirty="0" smtClean="0">
                <a:latin typeface="メイリオ" panose="020B0604030504040204" pitchFamily="50" charset="-128"/>
                <a:ea typeface="メイリオ" panose="020B0604030504040204" pitchFamily="50" charset="-128"/>
              </a:rPr>
              <a:t>「○○学校</a:t>
            </a:r>
            <a:r>
              <a:rPr lang="en-US" altLang="ja-JP" sz="5400" b="1" dirty="0">
                <a:latin typeface="メイリオ" panose="020B0604030504040204" pitchFamily="50" charset="-128"/>
                <a:ea typeface="メイリオ" panose="020B0604030504040204" pitchFamily="50" charset="-128"/>
              </a:rPr>
              <a:t/>
            </a:r>
            <a:br>
              <a:rPr lang="en-US" altLang="ja-JP" sz="5400" b="1" dirty="0">
                <a:latin typeface="メイリオ" panose="020B0604030504040204" pitchFamily="50" charset="-128"/>
                <a:ea typeface="メイリオ" panose="020B0604030504040204" pitchFamily="50" charset="-128"/>
              </a:rPr>
            </a:br>
            <a:r>
              <a:rPr lang="ja-JP" altLang="en-US" sz="5400" b="1" dirty="0" smtClean="0">
                <a:latin typeface="メイリオ" panose="020B0604030504040204" pitchFamily="50" charset="-128"/>
                <a:ea typeface="メイリオ" panose="020B0604030504040204" pitchFamily="50" charset="-128"/>
              </a:rPr>
              <a:t>　　　</a:t>
            </a:r>
            <a:r>
              <a:rPr kumimoji="1" lang="ja-JP" altLang="en-US" sz="5400" b="1" dirty="0" smtClean="0">
                <a:latin typeface="メイリオ" panose="020B0604030504040204" pitchFamily="50" charset="-128"/>
                <a:ea typeface="メイリオ" panose="020B0604030504040204" pitchFamily="50" charset="-128"/>
              </a:rPr>
              <a:t>いじめ防止基本方針」</a:t>
            </a:r>
            <a:r>
              <a:rPr lang="ja-JP" altLang="en-US" sz="5400" b="1" dirty="0" smtClean="0">
                <a:latin typeface="メイリオ" panose="020B0604030504040204" pitchFamily="50" charset="-128"/>
                <a:ea typeface="メイリオ" panose="020B0604030504040204" pitchFamily="50" charset="-128"/>
              </a:rPr>
              <a:t>の基本姿勢</a:t>
            </a:r>
            <a:endParaRPr kumimoji="1" lang="ja-JP" altLang="en-US" sz="5400" b="1" dirty="0">
              <a:latin typeface="メイリオ" panose="020B0604030504040204" pitchFamily="50" charset="-128"/>
              <a:ea typeface="メイリオ" panose="020B0604030504040204" pitchFamily="50" charset="-128"/>
            </a:endParaRPr>
          </a:p>
        </p:txBody>
      </p:sp>
      <p:sp>
        <p:nvSpPr>
          <p:cNvPr id="3" name="右カーブ矢印 2"/>
          <p:cNvSpPr/>
          <p:nvPr/>
        </p:nvSpPr>
        <p:spPr>
          <a:xfrm rot="2038444">
            <a:off x="2938421" y="1692423"/>
            <a:ext cx="847771" cy="2323476"/>
          </a:xfrm>
          <a:prstGeom prst="curvedRightArrow">
            <a:avLst>
              <a:gd name="adj1" fmla="val 25000"/>
              <a:gd name="adj2" fmla="val 71536"/>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テキスト ボックス 7"/>
          <p:cNvSpPr txBox="1"/>
          <p:nvPr/>
        </p:nvSpPr>
        <p:spPr>
          <a:xfrm>
            <a:off x="4619893" y="2422070"/>
            <a:ext cx="3108574"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○○学校ルール</a:t>
            </a:r>
            <a:endParaRPr kumimoji="1" lang="en-US" altLang="ja-JP" sz="20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rPr>
              <a:t>　・命を大切にする道徳</a:t>
            </a:r>
            <a:endParaRPr kumimoji="1" lang="en-US" altLang="ja-JP" sz="20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rPr>
              <a:t>　・交流活動の充実</a:t>
            </a:r>
            <a:endParaRPr kumimoji="1" lang="ja-JP" altLang="en-US" sz="2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p:txBody>
      </p:sp>
      <p:sp>
        <p:nvSpPr>
          <p:cNvPr id="13" name="右カーブ矢印 12"/>
          <p:cNvSpPr/>
          <p:nvPr/>
        </p:nvSpPr>
        <p:spPr>
          <a:xfrm rot="19563629" flipH="1" flipV="1">
            <a:off x="8437784" y="1523284"/>
            <a:ext cx="971628" cy="2350207"/>
          </a:xfrm>
          <a:prstGeom prst="curvedRightArrow">
            <a:avLst>
              <a:gd name="adj1" fmla="val 25000"/>
              <a:gd name="adj2" fmla="val 71536"/>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 name="テキスト ボックス 14"/>
          <p:cNvSpPr txBox="1"/>
          <p:nvPr/>
        </p:nvSpPr>
        <p:spPr>
          <a:xfrm>
            <a:off x="517358" y="4767077"/>
            <a:ext cx="4872789" cy="206210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・スクールカウンセラー</a:t>
            </a:r>
            <a:endParaRPr kumimoji="1" lang="en-US" altLang="ja-JP" sz="3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black"/>
                </a:solidFill>
                <a:latin typeface="メイリオ" panose="020B0604030504040204" pitchFamily="50" charset="-128"/>
                <a:ea typeface="メイリオ" panose="020B0604030504040204" pitchFamily="50" charset="-128"/>
              </a:rPr>
              <a:t>　</a:t>
            </a:r>
            <a:r>
              <a:rPr kumimoji="1" lang="ja-JP" altLang="en-US" sz="3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による面談　　　　　</a:t>
            </a:r>
            <a:endParaRPr kumimoji="1" lang="en-US" altLang="ja-JP" sz="3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・いじめに関わる情報</a:t>
            </a:r>
            <a:r>
              <a:rPr lang="ja-JP" altLang="en-US" sz="3200" b="1" dirty="0" smtClean="0">
                <a:latin typeface="メイリオ" panose="020B0604030504040204" pitchFamily="50" charset="-128"/>
                <a:ea typeface="メイリオ" panose="020B0604030504040204" pitchFamily="50" charset="-128"/>
              </a:rPr>
              <a:t>の</a:t>
            </a:r>
            <a:endParaRPr lang="en-US" altLang="ja-JP" sz="3200" b="1" dirty="0" smtClean="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収集</a:t>
            </a:r>
            <a:endParaRPr kumimoji="1" lang="en-US" altLang="ja-JP" sz="2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7931811" y="4774628"/>
            <a:ext cx="4101826"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・「学校いじめ対策委員会」　　</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の設置（定期、臨時）</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・組織的な対応</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・関係諸機関との連携</a:t>
            </a:r>
            <a:endPar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4" name="正方形/長方形 13"/>
          <p:cNvSpPr/>
          <p:nvPr/>
        </p:nvSpPr>
        <p:spPr>
          <a:xfrm>
            <a:off x="4685347" y="1649597"/>
            <a:ext cx="3072369" cy="646331"/>
          </a:xfrm>
          <a:prstGeom prst="rect">
            <a:avLst/>
          </a:prstGeom>
          <a:solidFill>
            <a:schemeClr val="bg1">
              <a:lumMod val="85000"/>
            </a:schemeClr>
          </a:solidFill>
          <a:ln w="76200">
            <a:solidFill>
              <a:schemeClr val="bg1">
                <a:lumMod val="6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bg1">
                    <a:lumMod val="50000"/>
                  </a:schemeClr>
                </a:solidFill>
                <a:effectLst/>
                <a:uLnTx/>
                <a:uFillTx/>
                <a:latin typeface="游ゴシック" panose="020F0502020204030204"/>
                <a:ea typeface="游ゴシック" panose="020B0400000000000000" pitchFamily="50" charset="-128"/>
                <a:cs typeface="+mn-cs"/>
              </a:rPr>
              <a:t>未然防止</a:t>
            </a:r>
            <a:endParaRPr kumimoji="1" lang="en-US" altLang="ja-JP" sz="3600" b="1" i="0" u="none" strike="noStrike" kern="1200" cap="none" spc="0" normalizeH="0" baseline="0" noProof="0" dirty="0" smtClean="0">
              <a:ln>
                <a:noFill/>
              </a:ln>
              <a:solidFill>
                <a:schemeClr val="bg1">
                  <a:lumMod val="50000"/>
                </a:schemeClr>
              </a:solidFill>
              <a:effectLst/>
              <a:uLnTx/>
              <a:uFillTx/>
              <a:latin typeface="游ゴシック" panose="020F0502020204030204"/>
              <a:ea typeface="游ゴシック" panose="020B0400000000000000" pitchFamily="50" charset="-128"/>
              <a:cs typeface="+mn-cs"/>
            </a:endParaRPr>
          </a:p>
        </p:txBody>
      </p:sp>
      <p:sp>
        <p:nvSpPr>
          <p:cNvPr id="18" name="正方形/長方形 17"/>
          <p:cNvSpPr/>
          <p:nvPr/>
        </p:nvSpPr>
        <p:spPr>
          <a:xfrm>
            <a:off x="8121334" y="4020578"/>
            <a:ext cx="3072369" cy="646331"/>
          </a:xfrm>
          <a:prstGeom prst="rect">
            <a:avLst/>
          </a:prstGeom>
          <a:solidFill>
            <a:schemeClr val="bg1">
              <a:lumMod val="85000"/>
            </a:schemeClr>
          </a:solidFill>
          <a:ln w="76200">
            <a:solidFill>
              <a:schemeClr val="bg1">
                <a:lumMod val="6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bg1">
                    <a:lumMod val="50000"/>
                  </a:schemeClr>
                </a:solidFill>
                <a:effectLst/>
                <a:uLnTx/>
                <a:uFillTx/>
                <a:latin typeface="游ゴシック" panose="020F0502020204030204"/>
                <a:ea typeface="游ゴシック" panose="020B0400000000000000" pitchFamily="50" charset="-128"/>
                <a:cs typeface="+mn-cs"/>
              </a:rPr>
              <a:t>早期対応</a:t>
            </a:r>
            <a:endParaRPr kumimoji="1" lang="en-US" altLang="ja-JP" sz="3600" b="1" i="0" u="none" strike="noStrike" kern="1200" cap="none" spc="0" normalizeH="0" baseline="0" noProof="0" dirty="0" smtClean="0">
              <a:ln>
                <a:noFill/>
              </a:ln>
              <a:solidFill>
                <a:schemeClr val="bg1">
                  <a:lumMod val="50000"/>
                </a:schemeClr>
              </a:solidFill>
              <a:effectLst/>
              <a:uLnTx/>
              <a:uFillTx/>
              <a:latin typeface="游ゴシック" panose="020F0502020204030204"/>
              <a:ea typeface="游ゴシック" panose="020B0400000000000000" pitchFamily="50" charset="-128"/>
              <a:cs typeface="+mn-cs"/>
            </a:endParaRPr>
          </a:p>
        </p:txBody>
      </p:sp>
      <p:sp>
        <p:nvSpPr>
          <p:cNvPr id="20" name="正方形/長方形 19"/>
          <p:cNvSpPr/>
          <p:nvPr/>
        </p:nvSpPr>
        <p:spPr>
          <a:xfrm>
            <a:off x="1549408" y="4014263"/>
            <a:ext cx="3070485" cy="646331"/>
          </a:xfrm>
          <a:prstGeom prst="rect">
            <a:avLst/>
          </a:prstGeom>
          <a:noFill/>
          <a:ln w="76200">
            <a:solidFill>
              <a:srgbClr val="FFC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早期発見</a:t>
            </a:r>
            <a:endParaRPr kumimoji="1" lang="en-US" altLang="ja-JP" sz="36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6" name="図 5"/>
          <p:cNvPicPr>
            <a:picLocks noChangeAspect="1"/>
          </p:cNvPicPr>
          <p:nvPr/>
        </p:nvPicPr>
        <p:blipFill>
          <a:blip r:embed="rId3"/>
          <a:stretch>
            <a:fillRect/>
          </a:stretch>
        </p:blipFill>
        <p:spPr>
          <a:xfrm>
            <a:off x="5295852" y="3419196"/>
            <a:ext cx="1598574" cy="1507875"/>
          </a:xfrm>
          <a:prstGeom prst="rect">
            <a:avLst/>
          </a:prstGeom>
        </p:spPr>
      </p:pic>
      <p:sp>
        <p:nvSpPr>
          <p:cNvPr id="21" name="右カーブ矢印 20"/>
          <p:cNvSpPr/>
          <p:nvPr/>
        </p:nvSpPr>
        <p:spPr>
          <a:xfrm rot="16200000">
            <a:off x="6098924" y="4468076"/>
            <a:ext cx="690100" cy="2975675"/>
          </a:xfrm>
          <a:prstGeom prst="curvedRightArrow">
            <a:avLst>
              <a:gd name="adj1" fmla="val 43867"/>
              <a:gd name="adj2" fmla="val 122121"/>
              <a:gd name="adj3" fmla="val 25000"/>
            </a:avLst>
          </a:prstGeom>
          <a:solidFill>
            <a:srgbClr val="FFC000"/>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12339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38199"/>
            <a:ext cx="11531542" cy="1377863"/>
          </a:xfrm>
        </p:spPr>
        <p:txBody>
          <a:bodyPr>
            <a:normAutofit fontScale="90000"/>
          </a:bodyPr>
          <a:lstStyle/>
          <a:p>
            <a:r>
              <a:rPr lang="ja-JP" altLang="en-US" sz="5400" b="1" dirty="0" smtClean="0">
                <a:latin typeface="メイリオ" panose="020B0604030504040204" pitchFamily="50" charset="-128"/>
                <a:ea typeface="メイリオ" panose="020B0604030504040204" pitchFamily="50" charset="-128"/>
              </a:rPr>
              <a:t>「○○学校</a:t>
            </a:r>
            <a:r>
              <a:rPr lang="en-US" altLang="ja-JP" sz="5400" b="1" dirty="0">
                <a:latin typeface="メイリオ" panose="020B0604030504040204" pitchFamily="50" charset="-128"/>
                <a:ea typeface="メイリオ" panose="020B0604030504040204" pitchFamily="50" charset="-128"/>
              </a:rPr>
              <a:t/>
            </a:r>
            <a:br>
              <a:rPr lang="en-US" altLang="ja-JP" sz="5400" b="1" dirty="0">
                <a:latin typeface="メイリオ" panose="020B0604030504040204" pitchFamily="50" charset="-128"/>
                <a:ea typeface="メイリオ" panose="020B0604030504040204" pitchFamily="50" charset="-128"/>
              </a:rPr>
            </a:br>
            <a:r>
              <a:rPr lang="ja-JP" altLang="en-US" sz="5400" b="1" dirty="0" smtClean="0">
                <a:latin typeface="メイリオ" panose="020B0604030504040204" pitchFamily="50" charset="-128"/>
                <a:ea typeface="メイリオ" panose="020B0604030504040204" pitchFamily="50" charset="-128"/>
              </a:rPr>
              <a:t>　　　</a:t>
            </a:r>
            <a:r>
              <a:rPr kumimoji="1" lang="ja-JP" altLang="en-US" sz="5400" b="1" dirty="0" smtClean="0">
                <a:latin typeface="メイリオ" panose="020B0604030504040204" pitchFamily="50" charset="-128"/>
                <a:ea typeface="メイリオ" panose="020B0604030504040204" pitchFamily="50" charset="-128"/>
              </a:rPr>
              <a:t>いじめ防止基本方針」</a:t>
            </a:r>
            <a:r>
              <a:rPr lang="ja-JP" altLang="en-US" sz="5400" b="1" dirty="0" smtClean="0">
                <a:latin typeface="メイリオ" panose="020B0604030504040204" pitchFamily="50" charset="-128"/>
                <a:ea typeface="メイリオ" panose="020B0604030504040204" pitchFamily="50" charset="-128"/>
              </a:rPr>
              <a:t>の基本姿勢</a:t>
            </a:r>
            <a:endParaRPr kumimoji="1" lang="ja-JP" altLang="en-US" sz="5400" b="1" dirty="0">
              <a:latin typeface="メイリオ" panose="020B0604030504040204" pitchFamily="50" charset="-128"/>
              <a:ea typeface="メイリオ" panose="020B0604030504040204" pitchFamily="50" charset="-128"/>
            </a:endParaRPr>
          </a:p>
        </p:txBody>
      </p:sp>
      <p:sp>
        <p:nvSpPr>
          <p:cNvPr id="3" name="右カーブ矢印 2"/>
          <p:cNvSpPr/>
          <p:nvPr/>
        </p:nvSpPr>
        <p:spPr>
          <a:xfrm rot="2038444">
            <a:off x="2266357" y="1892815"/>
            <a:ext cx="847771" cy="2323476"/>
          </a:xfrm>
          <a:prstGeom prst="curvedRightArrow">
            <a:avLst>
              <a:gd name="adj1" fmla="val 25000"/>
              <a:gd name="adj2" fmla="val 71536"/>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2" name="右カーブ矢印 11"/>
          <p:cNvSpPr/>
          <p:nvPr/>
        </p:nvSpPr>
        <p:spPr>
          <a:xfrm rot="16200000">
            <a:off x="4967353" y="5447535"/>
            <a:ext cx="408908" cy="2058386"/>
          </a:xfrm>
          <a:prstGeom prst="curvedRightArrow">
            <a:avLst>
              <a:gd name="adj1" fmla="val 43867"/>
              <a:gd name="adj2" fmla="val 122121"/>
              <a:gd name="adj3" fmla="val 25000"/>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右カーブ矢印 12"/>
          <p:cNvSpPr/>
          <p:nvPr/>
        </p:nvSpPr>
        <p:spPr>
          <a:xfrm rot="19420135" flipH="1" flipV="1">
            <a:off x="8485816" y="1730820"/>
            <a:ext cx="847771" cy="2217196"/>
          </a:xfrm>
          <a:prstGeom prst="curvedRightArrow">
            <a:avLst>
              <a:gd name="adj1" fmla="val 25000"/>
              <a:gd name="adj2" fmla="val 71536"/>
              <a:gd name="adj3" fmla="val 25000"/>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 name="テキスト ボックス 14"/>
          <p:cNvSpPr txBox="1"/>
          <p:nvPr/>
        </p:nvSpPr>
        <p:spPr>
          <a:xfrm>
            <a:off x="647649" y="4983918"/>
            <a:ext cx="3617363" cy="132343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・スクールカウンセラー</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prstClr val="black"/>
                </a:solidFill>
                <a:latin typeface="メイリオ" panose="020B0604030504040204" pitchFamily="50" charset="-128"/>
                <a:ea typeface="メイリオ" panose="020B0604030504040204" pitchFamily="50" charset="-128"/>
              </a:rPr>
              <a:t>　</a:t>
            </a:r>
            <a:r>
              <a:rPr kumimoji="1" lang="ja-JP" altLang="en-US"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による面談</a:t>
            </a:r>
            <a:endParaRPr kumimoji="1" lang="en-US" altLang="ja-JP" sz="20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pPr lvl="0"/>
            <a:r>
              <a:rPr lang="ja-JP" altLang="en-US" sz="2000" dirty="0">
                <a:solidFill>
                  <a:prstClr val="black"/>
                </a:solidFill>
                <a:latin typeface="メイリオ" panose="020B0604030504040204" pitchFamily="50" charset="-128"/>
                <a:ea typeface="メイリオ" panose="020B0604030504040204" pitchFamily="50" charset="-128"/>
              </a:rPr>
              <a:t>・いじめに関わる情報の収集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7" name="テキスト ボックス 16"/>
          <p:cNvSpPr txBox="1"/>
          <p:nvPr/>
        </p:nvSpPr>
        <p:spPr>
          <a:xfrm>
            <a:off x="6393380" y="4891153"/>
            <a:ext cx="6054811" cy="206210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・「学校いじめ対策委員会」の</a:t>
            </a:r>
            <a:endParaRPr kumimoji="1" lang="en-US" altLang="ja-JP" sz="3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black"/>
                </a:solidFill>
                <a:latin typeface="メイリオ" panose="020B0604030504040204" pitchFamily="50" charset="-128"/>
                <a:ea typeface="メイリオ" panose="020B0604030504040204" pitchFamily="50" charset="-128"/>
              </a:rPr>
              <a:t>　</a:t>
            </a:r>
            <a:r>
              <a:rPr kumimoji="1" lang="ja-JP" altLang="en-US" sz="3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設置（定期・臨時）　　　　</a:t>
            </a:r>
            <a:endParaRPr kumimoji="1" lang="en-US" altLang="ja-JP" sz="3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a:p>
            <a:r>
              <a:rPr lang="ja-JP" altLang="en-US" sz="3200" b="1" dirty="0" smtClean="0">
                <a:solidFill>
                  <a:prstClr val="black"/>
                </a:solidFill>
                <a:latin typeface="メイリオ" panose="020B0604030504040204" pitchFamily="50" charset="-128"/>
                <a:ea typeface="メイリオ" panose="020B0604030504040204" pitchFamily="50" charset="-128"/>
              </a:rPr>
              <a:t>・</a:t>
            </a:r>
            <a:r>
              <a:rPr lang="ja-JP" altLang="en-US" sz="3200" b="1" dirty="0">
                <a:solidFill>
                  <a:prstClr val="black"/>
                </a:solidFill>
                <a:latin typeface="メイリオ" panose="020B0604030504040204" pitchFamily="50" charset="-128"/>
                <a:ea typeface="メイリオ" panose="020B0604030504040204" pitchFamily="50" charset="-128"/>
              </a:rPr>
              <a:t>組織的な</a:t>
            </a:r>
            <a:r>
              <a:rPr lang="ja-JP" altLang="en-US" sz="3200" b="1" dirty="0" smtClean="0">
                <a:solidFill>
                  <a:prstClr val="black"/>
                </a:solidFill>
                <a:latin typeface="メイリオ" panose="020B0604030504040204" pitchFamily="50" charset="-128"/>
                <a:ea typeface="メイリオ" panose="020B0604030504040204" pitchFamily="50" charset="-128"/>
              </a:rPr>
              <a:t>対応　　　　</a:t>
            </a:r>
            <a:endParaRPr lang="en-US" altLang="ja-JP" sz="3200" b="1" dirty="0" smtClean="0">
              <a:solidFill>
                <a:prstClr val="black"/>
              </a:solidFill>
              <a:latin typeface="メイリオ" panose="020B0604030504040204" pitchFamily="50" charset="-128"/>
              <a:ea typeface="メイリオ" panose="020B0604030504040204" pitchFamily="50" charset="-128"/>
            </a:endParaRPr>
          </a:p>
          <a:p>
            <a:r>
              <a:rPr kumimoji="1" lang="ja-JP" altLang="en-US" sz="32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・関係諸機関との連携</a:t>
            </a:r>
            <a:endParaRPr kumimoji="1" lang="ja-JP" altLang="en-US" sz="3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4" name="正方形/長方形 13"/>
          <p:cNvSpPr/>
          <p:nvPr/>
        </p:nvSpPr>
        <p:spPr>
          <a:xfrm>
            <a:off x="4265012" y="1735467"/>
            <a:ext cx="3072369" cy="646331"/>
          </a:xfrm>
          <a:prstGeom prst="rect">
            <a:avLst/>
          </a:prstGeom>
          <a:solidFill>
            <a:schemeClr val="bg1">
              <a:lumMod val="85000"/>
            </a:schemeClr>
          </a:solidFill>
          <a:ln w="76200">
            <a:solidFill>
              <a:schemeClr val="bg1">
                <a:lumMod val="6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bg1">
                    <a:lumMod val="50000"/>
                  </a:schemeClr>
                </a:solidFill>
                <a:effectLst/>
                <a:uLnTx/>
                <a:uFillTx/>
                <a:latin typeface="游ゴシック" panose="020F0502020204030204"/>
                <a:ea typeface="游ゴシック" panose="020B0400000000000000" pitchFamily="50" charset="-128"/>
                <a:cs typeface="+mn-cs"/>
              </a:rPr>
              <a:t>未然防止</a:t>
            </a:r>
            <a:endParaRPr kumimoji="1" lang="en-US" altLang="ja-JP" sz="3600" b="1" i="0" u="none" strike="noStrike" kern="1200" cap="none" spc="0" normalizeH="0" baseline="0" noProof="0" dirty="0" smtClean="0">
              <a:ln>
                <a:noFill/>
              </a:ln>
              <a:solidFill>
                <a:schemeClr val="bg1">
                  <a:lumMod val="50000"/>
                </a:schemeClr>
              </a:solidFill>
              <a:effectLst/>
              <a:uLnTx/>
              <a:uFillTx/>
              <a:latin typeface="游ゴシック" panose="020F0502020204030204"/>
              <a:ea typeface="游ゴシック" panose="020B0400000000000000" pitchFamily="50" charset="-128"/>
              <a:cs typeface="+mn-cs"/>
            </a:endParaRPr>
          </a:p>
        </p:txBody>
      </p:sp>
      <p:sp>
        <p:nvSpPr>
          <p:cNvPr id="18" name="正方形/長方形 17"/>
          <p:cNvSpPr/>
          <p:nvPr/>
        </p:nvSpPr>
        <p:spPr>
          <a:xfrm>
            <a:off x="958478" y="4184492"/>
            <a:ext cx="3072369" cy="646331"/>
          </a:xfrm>
          <a:prstGeom prst="rect">
            <a:avLst/>
          </a:prstGeom>
          <a:solidFill>
            <a:schemeClr val="bg1">
              <a:lumMod val="85000"/>
            </a:schemeClr>
          </a:solidFill>
          <a:ln w="76200">
            <a:solidFill>
              <a:schemeClr val="bg1">
                <a:lumMod val="6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schemeClr val="bg1">
                    <a:lumMod val="50000"/>
                  </a:schemeClr>
                </a:solidFill>
                <a:effectLst/>
                <a:uLnTx/>
                <a:uFillTx/>
                <a:latin typeface="游ゴシック" panose="020F0502020204030204"/>
                <a:ea typeface="游ゴシック" panose="020B0400000000000000" pitchFamily="50" charset="-128"/>
                <a:cs typeface="+mn-cs"/>
              </a:rPr>
              <a:t>早期発見</a:t>
            </a:r>
            <a:endParaRPr kumimoji="1" lang="en-US" altLang="ja-JP" sz="3600" b="1" i="0" u="none" strike="noStrike" kern="1200" cap="none" spc="0" normalizeH="0" baseline="0" noProof="0" dirty="0" smtClean="0">
              <a:ln>
                <a:noFill/>
              </a:ln>
              <a:solidFill>
                <a:schemeClr val="bg1">
                  <a:lumMod val="50000"/>
                </a:schemeClr>
              </a:solidFill>
              <a:effectLst/>
              <a:uLnTx/>
              <a:uFillTx/>
              <a:latin typeface="游ゴシック" panose="020F0502020204030204"/>
              <a:ea typeface="游ゴシック" panose="020B0400000000000000" pitchFamily="50" charset="-128"/>
              <a:cs typeface="+mn-cs"/>
            </a:endParaRPr>
          </a:p>
        </p:txBody>
      </p:sp>
      <p:sp>
        <p:nvSpPr>
          <p:cNvPr id="19" name="正方形/長方形 18"/>
          <p:cNvSpPr/>
          <p:nvPr/>
        </p:nvSpPr>
        <p:spPr>
          <a:xfrm>
            <a:off x="7745586" y="4229946"/>
            <a:ext cx="3072369" cy="646331"/>
          </a:xfrm>
          <a:prstGeom prst="rect">
            <a:avLst/>
          </a:prstGeom>
          <a:noFill/>
          <a:ln w="76200">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早期対応</a:t>
            </a:r>
            <a:endParaRPr kumimoji="1" lang="en-US" altLang="ja-JP" sz="36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p:nvPicPr>
        <p:blipFill>
          <a:blip r:embed="rId3"/>
          <a:stretch>
            <a:fillRect/>
          </a:stretch>
        </p:blipFill>
        <p:spPr>
          <a:xfrm>
            <a:off x="5058372" y="3439480"/>
            <a:ext cx="1720537" cy="1620546"/>
          </a:xfrm>
          <a:prstGeom prst="rect">
            <a:avLst/>
          </a:prstGeom>
        </p:spPr>
      </p:pic>
      <p:sp>
        <p:nvSpPr>
          <p:cNvPr id="20" name="テキスト ボックス 19"/>
          <p:cNvSpPr txBox="1"/>
          <p:nvPr/>
        </p:nvSpPr>
        <p:spPr>
          <a:xfrm>
            <a:off x="4211484" y="2447344"/>
            <a:ext cx="3108574"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rPr>
              <a:t>　・</a:t>
            </a:r>
            <a:r>
              <a:rPr lang="ja-JP" altLang="en-US" sz="2000" dirty="0" smtClean="0">
                <a:solidFill>
                  <a:schemeClr val="tx1"/>
                </a:solidFill>
                <a:latin typeface="メイリオ" panose="020B0604030504040204" pitchFamily="50" charset="-128"/>
                <a:ea typeface="メイリオ" panose="020B0604030504040204" pitchFamily="50" charset="-128"/>
              </a:rPr>
              <a:t>○○学校ルール</a:t>
            </a:r>
            <a:endParaRPr kumimoji="1" lang="en-US" altLang="ja-JP" sz="20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rPr>
              <a:t>　・命を大切にする道徳</a:t>
            </a:r>
            <a:endParaRPr kumimoji="1" lang="en-US" altLang="ja-JP" sz="20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rPr>
              <a:t>　・交流活動の充実</a:t>
            </a:r>
            <a:endParaRPr kumimoji="1" lang="ja-JP" altLang="en-US" sz="2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8521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238199"/>
            <a:ext cx="11531542" cy="1377863"/>
          </a:xfrm>
        </p:spPr>
        <p:txBody>
          <a:bodyPr>
            <a:normAutofit fontScale="90000"/>
          </a:bodyPr>
          <a:lstStyle/>
          <a:p>
            <a:r>
              <a:rPr lang="ja-JP" altLang="en-US" sz="5400" b="1" dirty="0" smtClean="0">
                <a:latin typeface="メイリオ" panose="020B0604030504040204" pitchFamily="50" charset="-128"/>
                <a:ea typeface="メイリオ" panose="020B0604030504040204" pitchFamily="50" charset="-128"/>
              </a:rPr>
              <a:t>「○○学校</a:t>
            </a:r>
            <a:r>
              <a:rPr lang="en-US" altLang="ja-JP" sz="5400" b="1" dirty="0">
                <a:latin typeface="メイリオ" panose="020B0604030504040204" pitchFamily="50" charset="-128"/>
                <a:ea typeface="メイリオ" panose="020B0604030504040204" pitchFamily="50" charset="-128"/>
              </a:rPr>
              <a:t/>
            </a:r>
            <a:br>
              <a:rPr lang="en-US" altLang="ja-JP" sz="5400" b="1" dirty="0">
                <a:latin typeface="メイリオ" panose="020B0604030504040204" pitchFamily="50" charset="-128"/>
                <a:ea typeface="メイリオ" panose="020B0604030504040204" pitchFamily="50" charset="-128"/>
              </a:rPr>
            </a:br>
            <a:r>
              <a:rPr lang="ja-JP" altLang="en-US" sz="5400" b="1" dirty="0" smtClean="0">
                <a:latin typeface="メイリオ" panose="020B0604030504040204" pitchFamily="50" charset="-128"/>
                <a:ea typeface="メイリオ" panose="020B0604030504040204" pitchFamily="50" charset="-128"/>
              </a:rPr>
              <a:t>　　　</a:t>
            </a:r>
            <a:r>
              <a:rPr kumimoji="1" lang="ja-JP" altLang="en-US" sz="5400" b="1" dirty="0" smtClean="0">
                <a:latin typeface="メイリオ" panose="020B0604030504040204" pitchFamily="50" charset="-128"/>
                <a:ea typeface="メイリオ" panose="020B0604030504040204" pitchFamily="50" charset="-128"/>
              </a:rPr>
              <a:t>いじめ防止基本方針」</a:t>
            </a:r>
            <a:r>
              <a:rPr lang="ja-JP" altLang="en-US" sz="5400" b="1" dirty="0" smtClean="0">
                <a:latin typeface="メイリオ" panose="020B0604030504040204" pitchFamily="50" charset="-128"/>
                <a:ea typeface="メイリオ" panose="020B0604030504040204" pitchFamily="50" charset="-128"/>
              </a:rPr>
              <a:t>の基本姿勢</a:t>
            </a:r>
            <a:endParaRPr kumimoji="1" lang="ja-JP" altLang="en-US" sz="5400" b="1"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505327" y="5360969"/>
            <a:ext cx="4443163"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smtClean="0">
                <a:latin typeface="メイリオ" panose="020B0604030504040204" pitchFamily="50" charset="-128"/>
                <a:ea typeface="メイリオ" panose="020B0604030504040204" pitchFamily="50" charset="-128"/>
              </a:rPr>
              <a:t>・スクールカウンセラー</a:t>
            </a:r>
            <a:endParaRPr kumimoji="1" lang="en-US" altLang="ja-JP" sz="2400" b="1" dirty="0" smtClean="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kumimoji="1" lang="ja-JP" altLang="en-US" sz="2400" b="1" dirty="0" smtClean="0">
                <a:latin typeface="メイリオ" panose="020B0604030504040204" pitchFamily="50" charset="-128"/>
                <a:ea typeface="メイリオ" panose="020B0604030504040204" pitchFamily="50" charset="-128"/>
              </a:rPr>
              <a:t>による面談</a:t>
            </a:r>
            <a:endParaRPr kumimoji="1" lang="en-US" altLang="ja-JP" sz="2400" b="1" dirty="0" smtClean="0">
              <a:latin typeface="メイリオ" panose="020B0604030504040204" pitchFamily="50" charset="-128"/>
              <a:ea typeface="メイリオ" panose="020B0604030504040204" pitchFamily="50" charset="-128"/>
            </a:endParaRPr>
          </a:p>
          <a:p>
            <a:r>
              <a:rPr lang="ja-JP" altLang="en-US" sz="2400" b="1" dirty="0" smtClean="0">
                <a:latin typeface="メイリオ" panose="020B0604030504040204" pitchFamily="50" charset="-128"/>
                <a:ea typeface="メイリオ" panose="020B0604030504040204" pitchFamily="50" charset="-128"/>
              </a:rPr>
              <a:t>・いじめに関わる情報の収集</a:t>
            </a:r>
            <a:endParaRPr lang="en-US" altLang="ja-JP" sz="2400" b="1"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7774533" y="5309174"/>
            <a:ext cx="4245014"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b="1" dirty="0" smtClean="0">
                <a:latin typeface="メイリオ" panose="020B0604030504040204" pitchFamily="50" charset="-128"/>
                <a:ea typeface="メイリオ" panose="020B0604030504040204" pitchFamily="50" charset="-128"/>
              </a:rPr>
              <a:t>・「学校いじめ対策委員会」</a:t>
            </a:r>
            <a:endParaRPr kumimoji="1" lang="en-US" altLang="ja-JP" sz="2400" b="1" dirty="0" smtClean="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kumimoji="1" lang="ja-JP" altLang="en-US" sz="2400" b="1" dirty="0" smtClean="0">
                <a:latin typeface="メイリオ" panose="020B0604030504040204" pitchFamily="50" charset="-128"/>
                <a:ea typeface="メイリオ" panose="020B0604030504040204" pitchFamily="50" charset="-128"/>
              </a:rPr>
              <a:t>の設置（定期、臨時）</a:t>
            </a:r>
            <a:endParaRPr kumimoji="1" lang="en-US" altLang="ja-JP" sz="2400" b="1" dirty="0" smtClean="0">
              <a:latin typeface="メイリオ" panose="020B0604030504040204" pitchFamily="50" charset="-128"/>
              <a:ea typeface="メイリオ" panose="020B0604030504040204" pitchFamily="50" charset="-128"/>
            </a:endParaRPr>
          </a:p>
          <a:p>
            <a:r>
              <a:rPr lang="ja-JP" altLang="en-US" sz="2400" b="1" dirty="0" smtClean="0">
                <a:latin typeface="メイリオ" panose="020B0604030504040204" pitchFamily="50" charset="-128"/>
                <a:ea typeface="メイリオ" panose="020B0604030504040204" pitchFamily="50" charset="-128"/>
              </a:rPr>
              <a:t>・組織的な対応</a:t>
            </a:r>
            <a:endParaRPr lang="en-US" altLang="ja-JP" sz="2400" b="1" dirty="0" smtClean="0">
              <a:latin typeface="メイリオ" panose="020B0604030504040204" pitchFamily="50" charset="-128"/>
              <a:ea typeface="メイリオ" panose="020B0604030504040204" pitchFamily="50" charset="-128"/>
            </a:endParaRPr>
          </a:p>
          <a:p>
            <a:r>
              <a:rPr lang="ja-JP" altLang="en-US" sz="2400" b="1" dirty="0" smtClean="0">
                <a:latin typeface="メイリオ" panose="020B0604030504040204" pitchFamily="50" charset="-128"/>
                <a:ea typeface="メイリオ" panose="020B0604030504040204" pitchFamily="50" charset="-128"/>
              </a:rPr>
              <a:t>・関係諸機関との連携</a:t>
            </a:r>
            <a:endParaRPr kumimoji="1" lang="ja-JP" altLang="en-US" sz="2400" b="1" dirty="0">
              <a:latin typeface="メイリオ" panose="020B0604030504040204" pitchFamily="50" charset="-128"/>
              <a:ea typeface="メイリオ" panose="020B0604030504040204" pitchFamily="50" charset="-128"/>
            </a:endParaRPr>
          </a:p>
        </p:txBody>
      </p:sp>
      <p:sp>
        <p:nvSpPr>
          <p:cNvPr id="19" name="右カーブ矢印 18"/>
          <p:cNvSpPr/>
          <p:nvPr/>
        </p:nvSpPr>
        <p:spPr>
          <a:xfrm rot="2038444">
            <a:off x="2604445" y="2079319"/>
            <a:ext cx="847771" cy="2323476"/>
          </a:xfrm>
          <a:prstGeom prst="curvedRightArrow">
            <a:avLst>
              <a:gd name="adj1" fmla="val 25000"/>
              <a:gd name="adj2" fmla="val 71536"/>
              <a:gd name="adj3" fmla="val 25000"/>
            </a:avLst>
          </a:prstGeom>
          <a:solidFill>
            <a:srgbClr val="0070C0"/>
          </a:solidFill>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21" name="正方形/長方形 20"/>
          <p:cNvSpPr/>
          <p:nvPr/>
        </p:nvSpPr>
        <p:spPr>
          <a:xfrm>
            <a:off x="1198914" y="4507501"/>
            <a:ext cx="3072369" cy="646331"/>
          </a:xfrm>
          <a:prstGeom prst="rect">
            <a:avLst/>
          </a:prstGeom>
          <a:noFill/>
          <a:ln w="76200">
            <a:solidFill>
              <a:srgbClr val="FFC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早期発見</a:t>
            </a:r>
            <a:endParaRPr kumimoji="1" lang="en-US" altLang="ja-JP" sz="36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2" name="右カーブ矢印 21"/>
          <p:cNvSpPr/>
          <p:nvPr/>
        </p:nvSpPr>
        <p:spPr>
          <a:xfrm rot="16200000">
            <a:off x="6091278" y="4544003"/>
            <a:ext cx="690100" cy="2975675"/>
          </a:xfrm>
          <a:prstGeom prst="curvedRightArrow">
            <a:avLst>
              <a:gd name="adj1" fmla="val 43867"/>
              <a:gd name="adj2" fmla="val 122121"/>
              <a:gd name="adj3" fmla="val 25000"/>
            </a:avLst>
          </a:prstGeom>
          <a:solidFill>
            <a:srgbClr val="FFC000"/>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 name="正方形/長方形 22"/>
          <p:cNvSpPr/>
          <p:nvPr/>
        </p:nvSpPr>
        <p:spPr>
          <a:xfrm>
            <a:off x="8076904" y="4507500"/>
            <a:ext cx="3070485" cy="646331"/>
          </a:xfrm>
          <a:prstGeom prst="rect">
            <a:avLst/>
          </a:prstGeom>
          <a:noFill/>
          <a:ln w="76200">
            <a:solidFill>
              <a:srgbClr val="FF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早期対応</a:t>
            </a:r>
            <a:endParaRPr kumimoji="1" lang="en-US" altLang="ja-JP" sz="36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4" name="右カーブ矢印 23"/>
          <p:cNvSpPr/>
          <p:nvPr/>
        </p:nvSpPr>
        <p:spPr>
          <a:xfrm rot="19420135" flipH="1" flipV="1">
            <a:off x="8651293" y="2032155"/>
            <a:ext cx="847771" cy="2217196"/>
          </a:xfrm>
          <a:prstGeom prst="curvedRightArrow">
            <a:avLst>
              <a:gd name="adj1" fmla="val 25000"/>
              <a:gd name="adj2" fmla="val 71536"/>
              <a:gd name="adj3" fmla="val 25000"/>
            </a:avLst>
          </a:prstGeom>
          <a:solidFill>
            <a:srgbClr val="FF0000"/>
          </a:soli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5" name="図 24"/>
          <p:cNvPicPr>
            <a:picLocks noChangeAspect="1"/>
          </p:cNvPicPr>
          <p:nvPr/>
        </p:nvPicPr>
        <p:blipFill>
          <a:blip r:embed="rId3"/>
          <a:stretch>
            <a:fillRect/>
          </a:stretch>
        </p:blipFill>
        <p:spPr>
          <a:xfrm>
            <a:off x="5367771" y="3720601"/>
            <a:ext cx="1720537" cy="1620546"/>
          </a:xfrm>
          <a:prstGeom prst="rect">
            <a:avLst/>
          </a:prstGeom>
        </p:spPr>
      </p:pic>
      <p:sp>
        <p:nvSpPr>
          <p:cNvPr id="26" name="テキスト ボックス 25"/>
          <p:cNvSpPr txBox="1"/>
          <p:nvPr/>
        </p:nvSpPr>
        <p:spPr>
          <a:xfrm>
            <a:off x="4271284" y="2417243"/>
            <a:ext cx="3805620"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rPr>
              <a:t>　・</a:t>
            </a:r>
            <a:r>
              <a:rPr lang="ja-JP" altLang="en-US" sz="2400" b="1" dirty="0" smtClean="0">
                <a:solidFill>
                  <a:schemeClr val="tx1"/>
                </a:solidFill>
                <a:latin typeface="メイリオ" panose="020B0604030504040204" pitchFamily="50" charset="-128"/>
                <a:ea typeface="メイリオ" panose="020B0604030504040204" pitchFamily="50" charset="-128"/>
              </a:rPr>
              <a:t>○○学校ルール</a:t>
            </a:r>
            <a:endParaRPr kumimoji="1" lang="en-US" altLang="ja-JP" sz="2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rPr>
              <a:t>　・命を大切にする道徳</a:t>
            </a:r>
            <a:endParaRPr kumimoji="1" lang="en-US" altLang="ja-JP" sz="2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rPr>
              <a:t>　・交流活動の充実</a:t>
            </a:r>
            <a:endParaRPr kumimoji="1" lang="ja-JP" altLang="en-US" sz="2400" b="1"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p:txBody>
      </p:sp>
      <p:sp>
        <p:nvSpPr>
          <p:cNvPr id="27" name="正方形/長方形 26"/>
          <p:cNvSpPr/>
          <p:nvPr/>
        </p:nvSpPr>
        <p:spPr>
          <a:xfrm>
            <a:off x="4597016" y="1592775"/>
            <a:ext cx="3150432" cy="646331"/>
          </a:xfrm>
          <a:prstGeom prst="rect">
            <a:avLst/>
          </a:prstGeom>
          <a:noFill/>
          <a:ln w="76200">
            <a:solidFill>
              <a:srgbClr val="0070C0"/>
            </a:solidFill>
          </a:ln>
        </p:spPr>
        <p:txBody>
          <a:bodyPr wrap="square">
            <a:spAutoFit/>
          </a:bodyPr>
          <a:lstStyle/>
          <a:p>
            <a:pPr algn="ctr"/>
            <a:r>
              <a:rPr lang="ja-JP" altLang="en-US" sz="3600" b="1" dirty="0" smtClean="0"/>
              <a:t>未然防止</a:t>
            </a:r>
            <a:endParaRPr lang="en-US" altLang="ja-JP" sz="3600" b="1" dirty="0" smtClean="0"/>
          </a:p>
        </p:txBody>
      </p:sp>
    </p:spTree>
    <p:extLst>
      <p:ext uri="{BB962C8B-B14F-4D97-AF65-F5344CB8AC3E}">
        <p14:creationId xmlns:p14="http://schemas.microsoft.com/office/powerpoint/2010/main" val="370990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5715"/>
            <a:ext cx="12192000" cy="2852737"/>
          </a:xfrm>
        </p:spPr>
        <p:txBody>
          <a:bodyPr>
            <a:normAutofit/>
          </a:bodyPr>
          <a:lstStyle/>
          <a:p>
            <a:r>
              <a:rPr kumimoji="1" lang="ja-JP" altLang="en-US" sz="7200" b="1" dirty="0" smtClean="0">
                <a:latin typeface="メイリオ" panose="020B0604030504040204" pitchFamily="50" charset="-128"/>
                <a:ea typeface="メイリオ" panose="020B0604030504040204" pitchFamily="50" charset="-128"/>
              </a:rPr>
              <a:t>（３）今後に向けて</a:t>
            </a:r>
            <a:endParaRPr kumimoji="1" lang="ja-JP" altLang="en-US" sz="7200" b="1" dirty="0">
              <a:latin typeface="メイリオ" panose="020B0604030504040204" pitchFamily="50" charset="-128"/>
              <a:ea typeface="メイリオ" panose="020B0604030504040204" pitchFamily="50" charset="-128"/>
            </a:endParaRPr>
          </a:p>
        </p:txBody>
      </p:sp>
      <p:pic>
        <p:nvPicPr>
          <p:cNvPr id="4" name="Picture 4" descr="集まった家族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562" y="3427095"/>
            <a:ext cx="3717786" cy="303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94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676405"/>
            <a:ext cx="10515600" cy="3210821"/>
          </a:xfrm>
        </p:spPr>
        <p:txBody>
          <a:bodyPr/>
          <a:lstStyle/>
          <a:p>
            <a:r>
              <a:rPr kumimoji="1" lang="ja-JP" altLang="en-US" b="1" dirty="0" smtClean="0"/>
              <a:t>　</a:t>
            </a:r>
            <a:r>
              <a:rPr kumimoji="1" lang="ja-JP" altLang="en-US" b="1" dirty="0" smtClean="0">
                <a:latin typeface="メイリオ" panose="020B0604030504040204" pitchFamily="50" charset="-128"/>
                <a:ea typeface="メイリオ" panose="020B0604030504040204" pitchFamily="50" charset="-128"/>
              </a:rPr>
              <a:t>（１）「いじめ」とは</a:t>
            </a:r>
            <a:r>
              <a:rPr lang="en-US" altLang="ja-JP" b="1" dirty="0">
                <a:latin typeface="メイリオ" panose="020B0604030504040204" pitchFamily="50" charset="-128"/>
                <a:ea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rPr>
            </a:br>
            <a:endParaRPr kumimoji="1" lang="ja-JP" altLang="en-US" b="1"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1199308" y="4008329"/>
            <a:ext cx="2482380" cy="2482380"/>
          </a:xfrm>
          <a:prstGeom prst="rect">
            <a:avLst/>
          </a:prstGeom>
        </p:spPr>
      </p:pic>
    </p:spTree>
    <p:extLst>
      <p:ext uri="{BB962C8B-B14F-4D97-AF65-F5344CB8AC3E}">
        <p14:creationId xmlns:p14="http://schemas.microsoft.com/office/powerpoint/2010/main" val="2504062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noFill/>
          <a:ln w="76200">
            <a:solidFill>
              <a:srgbClr val="00B050"/>
            </a:solidFill>
          </a:ln>
        </p:spPr>
        <p:txBody>
          <a:bodyPr>
            <a:normAutofit/>
          </a:bodyPr>
          <a:lstStyle/>
          <a:p>
            <a:pPr algn="ctr">
              <a:lnSpc>
                <a:spcPts val="4320"/>
              </a:lnSpc>
            </a:pPr>
            <a:r>
              <a:rPr lang="ja-JP" altLang="en-US" sz="4000" b="1" dirty="0" smtClean="0">
                <a:latin typeface="メイリオ" panose="020B0604030504040204" pitchFamily="50" charset="-128"/>
                <a:ea typeface="メイリオ" panose="020B0604030504040204" pitchFamily="50" charset="-128"/>
              </a:rPr>
              <a:t>「どうしたの？」一声かけてみませんか</a:t>
            </a:r>
            <a:r>
              <a:rPr lang="en-US" altLang="ja-JP" sz="4000" b="1" dirty="0" smtClean="0">
                <a:latin typeface="メイリオ" panose="020B0604030504040204" pitchFamily="50" charset="-128"/>
                <a:ea typeface="メイリオ" panose="020B0604030504040204" pitchFamily="50" charset="-128"/>
              </a:rPr>
              <a:t/>
            </a:r>
            <a:br>
              <a:rPr lang="en-US" altLang="ja-JP" sz="4000" b="1" dirty="0" smtClean="0">
                <a:latin typeface="メイリオ" panose="020B0604030504040204" pitchFamily="50" charset="-128"/>
                <a:ea typeface="メイリオ" panose="020B0604030504040204" pitchFamily="50" charset="-128"/>
              </a:rPr>
            </a:br>
            <a:r>
              <a:rPr lang="ja-JP" altLang="en-US" sz="3200" b="1" dirty="0" smtClean="0">
                <a:latin typeface="メイリオ" panose="020B0604030504040204" pitchFamily="50" charset="-128"/>
                <a:ea typeface="メイリオ" panose="020B0604030504040204" pitchFamily="50" charset="-128"/>
              </a:rPr>
              <a:t>～児童（生徒）の不安や悩みに寄り添うために～</a:t>
            </a:r>
            <a:endParaRPr kumimoji="1" lang="ja-JP" altLang="en-US" sz="3200" b="1" dirty="0">
              <a:latin typeface="メイリオ" panose="020B0604030504040204" pitchFamily="50" charset="-128"/>
              <a:ea typeface="メイリオ" panose="020B0604030504040204" pitchFamily="50" charset="-128"/>
            </a:endParaRPr>
          </a:p>
        </p:txBody>
      </p:sp>
      <p:pic>
        <p:nvPicPr>
          <p:cNvPr id="9" name="コンテンツ プレースホルダー 8" descr="画面の領域"/>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9125" y="1958774"/>
            <a:ext cx="6679502" cy="4706720"/>
          </a:xfrm>
        </p:spPr>
      </p:pic>
    </p:spTree>
    <p:extLst>
      <p:ext uri="{BB962C8B-B14F-4D97-AF65-F5344CB8AC3E}">
        <p14:creationId xmlns:p14="http://schemas.microsoft.com/office/powerpoint/2010/main" val="116553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stretch>
            <a:fillRect/>
          </a:stretch>
        </p:blipFill>
        <p:spPr>
          <a:xfrm>
            <a:off x="7459745" y="2530528"/>
            <a:ext cx="3345415" cy="3345415"/>
          </a:xfrm>
          <a:prstGeom prst="rect">
            <a:avLst/>
          </a:prstGeom>
          <a:ln>
            <a:noFill/>
          </a:ln>
          <a:effectLst>
            <a:softEdge rad="112500"/>
          </a:effectLst>
        </p:spPr>
      </p:pic>
      <p:sp>
        <p:nvSpPr>
          <p:cNvPr id="8" name="正方形/長方形 7"/>
          <p:cNvSpPr/>
          <p:nvPr/>
        </p:nvSpPr>
        <p:spPr>
          <a:xfrm>
            <a:off x="83820" y="5875943"/>
            <a:ext cx="12024360" cy="738664"/>
          </a:xfrm>
          <a:prstGeom prst="rect">
            <a:avLst/>
          </a:prstGeom>
          <a:solidFill>
            <a:srgbClr val="009900"/>
          </a:solidFill>
        </p:spPr>
        <p:txBody>
          <a:bodyPr wrap="square">
            <a:spAutoFit/>
          </a:bodyPr>
          <a:lstStyle/>
          <a:p>
            <a:pPr algn="ctr"/>
            <a:r>
              <a:rPr lang="ja-JP" altLang="en-US" sz="4200" b="1" dirty="0" smtClean="0">
                <a:solidFill>
                  <a:schemeClr val="bg1"/>
                </a:solidFill>
                <a:latin typeface="メイリオ" panose="020B0604030504040204" pitchFamily="50" charset="-128"/>
                <a:ea typeface="メイリオ" panose="020B0604030504040204" pitchFamily="50" charset="-128"/>
              </a:rPr>
              <a:t>いじめ防止等の取組の一層の推進を目指します！</a:t>
            </a:r>
            <a:endParaRPr lang="ja-JP" altLang="en-US" sz="4200" b="1" dirty="0">
              <a:solidFill>
                <a:schemeClr val="bg1"/>
              </a:solidFill>
              <a:latin typeface="メイリオ" panose="020B0604030504040204" pitchFamily="50" charset="-128"/>
              <a:ea typeface="メイリオ" panose="020B0604030504040204" pitchFamily="50" charset="-128"/>
            </a:endParaRPr>
          </a:p>
        </p:txBody>
      </p:sp>
      <p:sp>
        <p:nvSpPr>
          <p:cNvPr id="9" name="タイトル 1"/>
          <p:cNvSpPr>
            <a:spLocks noGrp="1"/>
          </p:cNvSpPr>
          <p:nvPr>
            <p:ph type="title"/>
          </p:nvPr>
        </p:nvSpPr>
        <p:spPr>
          <a:xfrm>
            <a:off x="838200" y="434609"/>
            <a:ext cx="10515600" cy="1325563"/>
          </a:xfrm>
          <a:noFill/>
        </p:spPr>
        <p:txBody>
          <a:bodyPr>
            <a:noAutofit/>
          </a:bodyPr>
          <a:lstStyle/>
          <a:p>
            <a:pPr algn="ctr"/>
            <a:r>
              <a:rPr kumimoji="1" lang="ja-JP" altLang="en-US" sz="7200" b="1" u="dbl" dirty="0" smtClean="0">
                <a:uFill>
                  <a:solidFill>
                    <a:srgbClr val="009900"/>
                  </a:solidFill>
                </a:uFill>
                <a:latin typeface="メイリオ" panose="020B0604030504040204" pitchFamily="50" charset="-128"/>
                <a:ea typeface="メイリオ" panose="020B0604030504040204" pitchFamily="50" charset="-128"/>
              </a:rPr>
              <a:t>共に手を取り合って</a:t>
            </a:r>
            <a:endParaRPr kumimoji="1" lang="ja-JP" altLang="en-US" sz="7200" b="1" u="dbl" dirty="0">
              <a:uFill>
                <a:solidFill>
                  <a:srgbClr val="009900"/>
                </a:solidFill>
              </a:uFill>
              <a:latin typeface="メイリオ" panose="020B0604030504040204" pitchFamily="50" charset="-128"/>
              <a:ea typeface="メイリオ" panose="020B0604030504040204" pitchFamily="50" charset="-128"/>
            </a:endParaRPr>
          </a:p>
        </p:txBody>
      </p:sp>
      <p:pic>
        <p:nvPicPr>
          <p:cNvPr id="10" name="Picture 4" descr="集まった家族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2192" y="1989742"/>
            <a:ext cx="47625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058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8152" y="454392"/>
            <a:ext cx="9051174" cy="1325563"/>
          </a:xfrm>
        </p:spPr>
        <p:txBody>
          <a:bodyPr>
            <a:noAutofit/>
          </a:bodyPr>
          <a:lstStyle/>
          <a:p>
            <a:r>
              <a:rPr lang="ja-JP" altLang="en-US" sz="5400" b="1" dirty="0" smtClean="0">
                <a:latin typeface="メイリオ" panose="020B0604030504040204" pitchFamily="50" charset="-128"/>
                <a:ea typeface="メイリオ" panose="020B0604030504040204" pitchFamily="50" charset="-128"/>
              </a:rPr>
              <a:t>① あだ名</a:t>
            </a:r>
            <a:r>
              <a:rPr lang="ja-JP" altLang="en-US" sz="5400" b="1" dirty="0">
                <a:latin typeface="メイリオ" panose="020B0604030504040204" pitchFamily="50" charset="-128"/>
                <a:ea typeface="メイリオ" panose="020B0604030504040204" pitchFamily="50" charset="-128"/>
              </a:rPr>
              <a:t>で呼ばれている</a:t>
            </a:r>
            <a:r>
              <a:rPr lang="ja-JP" altLang="en-US" sz="5400" b="1" dirty="0" smtClean="0">
                <a:latin typeface="メイリオ" panose="020B0604030504040204" pitchFamily="50" charset="-128"/>
                <a:ea typeface="メイリオ" panose="020B0604030504040204" pitchFamily="50" charset="-128"/>
              </a:rPr>
              <a:t>。</a:t>
            </a:r>
            <a:endParaRPr kumimoji="1" lang="ja-JP" altLang="en-US" sz="5400" b="1"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884" y="2916752"/>
            <a:ext cx="1989352" cy="2590302"/>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9683" y="2916751"/>
            <a:ext cx="2113687" cy="2590303"/>
          </a:xfrm>
          <a:prstGeom prst="rect">
            <a:avLst/>
          </a:prstGeom>
        </p:spPr>
      </p:pic>
      <p:sp>
        <p:nvSpPr>
          <p:cNvPr id="7" name="テキスト ボックス 6"/>
          <p:cNvSpPr txBox="1"/>
          <p:nvPr/>
        </p:nvSpPr>
        <p:spPr>
          <a:xfrm>
            <a:off x="345659" y="5507054"/>
            <a:ext cx="6055142" cy="646331"/>
          </a:xfrm>
          <a:prstGeom prst="rect">
            <a:avLst/>
          </a:prstGeom>
          <a:solidFill>
            <a:schemeClr val="bg1"/>
          </a:solidFill>
          <a:ln w="28575">
            <a:solidFill>
              <a:srgbClr val="FF0000"/>
            </a:solidFill>
          </a:ln>
        </p:spPr>
        <p:txBody>
          <a:bodyPr wrap="square" rtlCol="0">
            <a:spAutoFit/>
          </a:bodyPr>
          <a:lstStyle/>
          <a:p>
            <a:pPr marL="182563" indent="-182563"/>
            <a:r>
              <a:rPr lang="en-US" altLang="ja-JP" dirty="0" smtClean="0">
                <a:solidFill>
                  <a:srgbClr val="FF0000"/>
                </a:solidFill>
              </a:rPr>
              <a:t>※</a:t>
            </a:r>
            <a:r>
              <a:rPr kumimoji="1" lang="ja-JP" altLang="en-US" dirty="0" smtClean="0">
                <a:solidFill>
                  <a:srgbClr val="FF0000"/>
                </a:solidFill>
              </a:rPr>
              <a:t>　いじめの態様については、学校・地域の実態に合わせて</a:t>
            </a:r>
            <a:r>
              <a:rPr lang="ja-JP" altLang="en-US" dirty="0" smtClean="0">
                <a:solidFill>
                  <a:srgbClr val="FF0000"/>
                </a:solidFill>
              </a:rPr>
              <a:t>変更してください</a:t>
            </a:r>
            <a:r>
              <a:rPr kumimoji="1" lang="ja-JP" altLang="en-US" dirty="0" smtClean="0">
                <a:solidFill>
                  <a:srgbClr val="FF0000"/>
                </a:solidFill>
              </a:rPr>
              <a:t>。</a:t>
            </a:r>
            <a:endParaRPr kumimoji="1" lang="ja-JP" altLang="en-US" dirty="0">
              <a:solidFill>
                <a:srgbClr val="FF0000"/>
              </a:solidFill>
            </a:endParaRPr>
          </a:p>
        </p:txBody>
      </p:sp>
      <p:sp>
        <p:nvSpPr>
          <p:cNvPr id="4" name="コンテンツ プレースホルダー 3"/>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352397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646" y="314814"/>
            <a:ext cx="11134127" cy="2293035"/>
          </a:xfrm>
        </p:spPr>
        <p:txBody>
          <a:bodyPr>
            <a:noAutofit/>
          </a:bodyPr>
          <a:lstStyle/>
          <a:p>
            <a:r>
              <a:rPr lang="ja-JP" altLang="en-US" sz="5400" b="1" dirty="0" smtClean="0">
                <a:latin typeface="メイリオ" panose="020B0604030504040204" pitchFamily="50" charset="-128"/>
                <a:ea typeface="メイリオ" panose="020B0604030504040204" pitchFamily="50" charset="-128"/>
              </a:rPr>
              <a:t>② 友達</a:t>
            </a:r>
            <a:r>
              <a:rPr lang="ja-JP" altLang="en-US" sz="5400" b="1" dirty="0">
                <a:latin typeface="メイリオ" panose="020B0604030504040204" pitchFamily="50" charset="-128"/>
                <a:ea typeface="メイリオ" panose="020B0604030504040204" pitchFamily="50" charset="-128"/>
              </a:rPr>
              <a:t>の</a:t>
            </a:r>
            <a:r>
              <a:rPr lang="ja-JP" altLang="en-US" sz="5400" b="1" dirty="0" smtClean="0">
                <a:latin typeface="メイリオ" panose="020B0604030504040204" pitchFamily="50" charset="-128"/>
                <a:ea typeface="メイリオ" panose="020B0604030504040204" pitchFamily="50" charset="-128"/>
              </a:rPr>
              <a:t>持ち物</a:t>
            </a:r>
            <a:r>
              <a:rPr lang="ja-JP" altLang="en-US" sz="5400" b="1" dirty="0">
                <a:latin typeface="メイリオ" panose="020B0604030504040204" pitchFamily="50" charset="-128"/>
                <a:ea typeface="メイリオ" panose="020B0604030504040204" pitchFamily="50" charset="-128"/>
              </a:rPr>
              <a:t>を</a:t>
            </a:r>
            <a:r>
              <a:rPr lang="en-US" altLang="ja-JP" sz="5400" b="1" dirty="0" smtClean="0">
                <a:latin typeface="メイリオ" panose="020B0604030504040204" pitchFamily="50" charset="-128"/>
                <a:ea typeface="メイリオ" panose="020B0604030504040204" pitchFamily="50" charset="-128"/>
              </a:rPr>
              <a:t/>
            </a:r>
            <a:br>
              <a:rPr lang="en-US" altLang="ja-JP" sz="5400" b="1" dirty="0" smtClean="0">
                <a:latin typeface="メイリオ" panose="020B0604030504040204" pitchFamily="50" charset="-128"/>
                <a:ea typeface="メイリオ" panose="020B0604030504040204" pitchFamily="50" charset="-128"/>
              </a:rPr>
            </a:br>
            <a:r>
              <a:rPr lang="ja-JP" altLang="en-US" sz="5400" b="1" dirty="0">
                <a:latin typeface="メイリオ" panose="020B0604030504040204" pitchFamily="50" charset="-128"/>
                <a:ea typeface="メイリオ" panose="020B0604030504040204" pitchFamily="50" charset="-128"/>
              </a:rPr>
              <a:t>　</a:t>
            </a:r>
            <a:r>
              <a:rPr lang="ja-JP" altLang="en-US" sz="5400" b="1" dirty="0" smtClean="0">
                <a:latin typeface="メイリオ" panose="020B0604030504040204" pitchFamily="50" charset="-128"/>
                <a:ea typeface="メイリオ" panose="020B0604030504040204" pitchFamily="50" charset="-128"/>
              </a:rPr>
              <a:t>　　     持って</a:t>
            </a:r>
            <a:r>
              <a:rPr lang="ja-JP" altLang="en-US" sz="5400" b="1" dirty="0">
                <a:latin typeface="メイリオ" panose="020B0604030504040204" pitchFamily="50" charset="-128"/>
                <a:ea typeface="メイリオ" panose="020B0604030504040204" pitchFamily="50" charset="-128"/>
              </a:rPr>
              <a:t>いることがある。</a:t>
            </a:r>
            <a:endParaRPr lang="en-US" altLang="ja-JP" sz="5400" b="1"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7894730" y="3322122"/>
            <a:ext cx="2934299" cy="2934299"/>
          </a:xfrm>
          <a:prstGeom prst="rect">
            <a:avLst/>
          </a:prstGeom>
        </p:spPr>
      </p:pic>
      <p:sp>
        <p:nvSpPr>
          <p:cNvPr id="6" name="テキスト ボックス 5"/>
          <p:cNvSpPr txBox="1"/>
          <p:nvPr/>
        </p:nvSpPr>
        <p:spPr>
          <a:xfrm>
            <a:off x="345659" y="5507054"/>
            <a:ext cx="6055142" cy="646331"/>
          </a:xfrm>
          <a:prstGeom prst="rect">
            <a:avLst/>
          </a:prstGeom>
          <a:solidFill>
            <a:schemeClr val="bg1"/>
          </a:solidFill>
          <a:ln w="28575">
            <a:solidFill>
              <a:srgbClr val="FF0000"/>
            </a:solidFill>
          </a:ln>
        </p:spPr>
        <p:txBody>
          <a:bodyPr wrap="square" rtlCol="0">
            <a:spAutoFit/>
          </a:bodyPr>
          <a:lstStyle/>
          <a:p>
            <a:pPr marL="182563" indent="-182563"/>
            <a:r>
              <a:rPr lang="en-US" altLang="ja-JP" dirty="0" smtClean="0">
                <a:solidFill>
                  <a:srgbClr val="FF0000"/>
                </a:solidFill>
              </a:rPr>
              <a:t>※</a:t>
            </a:r>
            <a:r>
              <a:rPr kumimoji="1" lang="ja-JP" altLang="en-US" dirty="0" smtClean="0">
                <a:solidFill>
                  <a:srgbClr val="FF0000"/>
                </a:solidFill>
              </a:rPr>
              <a:t>　いじめの態様については、学校・地域の実態に合わせて</a:t>
            </a:r>
            <a:r>
              <a:rPr lang="ja-JP" altLang="en-US" dirty="0" smtClean="0">
                <a:solidFill>
                  <a:srgbClr val="FF0000"/>
                </a:solidFill>
              </a:rPr>
              <a:t>変更してください</a:t>
            </a:r>
            <a:r>
              <a:rPr kumimoji="1" lang="ja-JP" altLang="en-US" dirty="0" smtClean="0">
                <a:solidFill>
                  <a:srgbClr val="FF0000"/>
                </a:solidFill>
              </a:rPr>
              <a:t>。</a:t>
            </a:r>
            <a:endParaRPr kumimoji="1" lang="ja-JP" altLang="en-US" dirty="0">
              <a:solidFill>
                <a:srgbClr val="FF0000"/>
              </a:solidFill>
            </a:endParaRPr>
          </a:p>
        </p:txBody>
      </p:sp>
      <p:sp>
        <p:nvSpPr>
          <p:cNvPr id="4" name="コンテンツ プレースホルダー 3"/>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355790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6568" y="221808"/>
            <a:ext cx="11718758" cy="2286382"/>
          </a:xfrm>
        </p:spPr>
        <p:txBody>
          <a:bodyPr>
            <a:normAutofit/>
          </a:bodyPr>
          <a:lstStyle/>
          <a:p>
            <a:pPr>
              <a:lnSpc>
                <a:spcPts val="4200"/>
              </a:lnSpc>
            </a:pPr>
            <a:r>
              <a:rPr lang="ja-JP" altLang="en-US" sz="5000" b="1" dirty="0" smtClean="0">
                <a:latin typeface="メイリオ" panose="020B0604030504040204" pitchFamily="50" charset="-128"/>
                <a:ea typeface="メイリオ" panose="020B0604030504040204" pitchFamily="50" charset="-128"/>
              </a:rPr>
              <a:t>③ 遊んでいるとき</a:t>
            </a:r>
            <a:r>
              <a:rPr lang="ja-JP" altLang="en-US" sz="5000" b="1" dirty="0">
                <a:latin typeface="メイリオ" panose="020B0604030504040204" pitchFamily="50" charset="-128"/>
                <a:ea typeface="メイリオ" panose="020B0604030504040204" pitchFamily="50" charset="-128"/>
              </a:rPr>
              <a:t>に</a:t>
            </a:r>
            <a:r>
              <a:rPr lang="ja-JP" altLang="en-US" sz="5000" b="1" dirty="0" smtClean="0">
                <a:latin typeface="メイリオ" panose="020B0604030504040204" pitchFamily="50" charset="-128"/>
                <a:ea typeface="メイリオ" panose="020B0604030504040204" pitchFamily="50" charset="-128"/>
              </a:rPr>
              <a:t>、ぶつかられた</a:t>
            </a:r>
            <a:r>
              <a:rPr lang="ja-JP" altLang="en-US" sz="5000" b="1" dirty="0">
                <a:latin typeface="メイリオ" panose="020B0604030504040204" pitchFamily="50" charset="-128"/>
                <a:ea typeface="メイリオ" panose="020B0604030504040204" pitchFamily="50" charset="-128"/>
              </a:rPr>
              <a:t>り</a:t>
            </a:r>
            <a:r>
              <a:rPr lang="ja-JP" altLang="en-US" sz="5000" b="1" dirty="0" smtClean="0">
                <a:latin typeface="メイリオ" panose="020B0604030504040204" pitchFamily="50" charset="-128"/>
                <a:ea typeface="メイリオ" panose="020B0604030504040204" pitchFamily="50" charset="-128"/>
              </a:rPr>
              <a:t>、</a:t>
            </a:r>
            <a:r>
              <a:rPr lang="en-US" altLang="ja-JP" sz="5000" b="1" dirty="0" smtClean="0">
                <a:latin typeface="メイリオ" panose="020B0604030504040204" pitchFamily="50" charset="-128"/>
                <a:ea typeface="メイリオ" panose="020B0604030504040204" pitchFamily="50" charset="-128"/>
              </a:rPr>
              <a:t/>
            </a:r>
            <a:br>
              <a:rPr lang="en-US" altLang="ja-JP" sz="5000" b="1" dirty="0" smtClean="0">
                <a:latin typeface="メイリオ" panose="020B0604030504040204" pitchFamily="50" charset="-128"/>
                <a:ea typeface="メイリオ" panose="020B0604030504040204" pitchFamily="50" charset="-128"/>
              </a:rPr>
            </a:br>
            <a:r>
              <a:rPr lang="ja-JP" altLang="en-US" sz="5000" b="1" dirty="0">
                <a:latin typeface="メイリオ" panose="020B0604030504040204" pitchFamily="50" charset="-128"/>
                <a:ea typeface="メイリオ" panose="020B0604030504040204" pitchFamily="50" charset="-128"/>
              </a:rPr>
              <a:t>　</a:t>
            </a:r>
            <a:r>
              <a:rPr lang="en-US" altLang="ja-JP" sz="5000" b="1" dirty="0" smtClean="0">
                <a:latin typeface="メイリオ" panose="020B0604030504040204" pitchFamily="50" charset="-128"/>
                <a:ea typeface="メイリオ" panose="020B0604030504040204" pitchFamily="50" charset="-128"/>
              </a:rPr>
              <a:t/>
            </a:r>
            <a:br>
              <a:rPr lang="en-US" altLang="ja-JP" sz="5000" b="1" dirty="0" smtClean="0">
                <a:latin typeface="メイリオ" panose="020B0604030504040204" pitchFamily="50" charset="-128"/>
                <a:ea typeface="メイリオ" panose="020B0604030504040204" pitchFamily="50" charset="-128"/>
              </a:rPr>
            </a:br>
            <a:r>
              <a:rPr lang="en-US" altLang="ja-JP" sz="5000" b="1" dirty="0">
                <a:latin typeface="メイリオ" panose="020B0604030504040204" pitchFamily="50" charset="-128"/>
                <a:ea typeface="メイリオ" panose="020B0604030504040204" pitchFamily="50" charset="-128"/>
              </a:rPr>
              <a:t> </a:t>
            </a:r>
            <a:r>
              <a:rPr lang="en-US" altLang="ja-JP" sz="5000" b="1" dirty="0" smtClean="0">
                <a:latin typeface="メイリオ" panose="020B0604030504040204" pitchFamily="50" charset="-128"/>
                <a:ea typeface="メイリオ" panose="020B0604030504040204" pitchFamily="50" charset="-128"/>
              </a:rPr>
              <a:t>   </a:t>
            </a:r>
            <a:r>
              <a:rPr lang="ja-JP" altLang="en-US" sz="5000" b="1" dirty="0" smtClean="0">
                <a:latin typeface="メイリオ" panose="020B0604030504040204" pitchFamily="50" charset="-128"/>
                <a:ea typeface="メイリオ" panose="020B0604030504040204" pitchFamily="50" charset="-128"/>
              </a:rPr>
              <a:t>つかまれたりしている。</a:t>
            </a:r>
            <a:endParaRPr lang="en-US" altLang="ja-JP" sz="5000" b="1"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l="-2173" t="1" r="1" b="-4449"/>
          <a:stretch/>
        </p:blipFill>
        <p:spPr>
          <a:xfrm>
            <a:off x="7819286" y="2589952"/>
            <a:ext cx="2965790" cy="3031819"/>
          </a:xfrm>
          <a:prstGeom prst="rect">
            <a:avLst/>
          </a:prstGeom>
        </p:spPr>
      </p:pic>
      <p:pic>
        <p:nvPicPr>
          <p:cNvPr id="4" name="図 3"/>
          <p:cNvPicPr>
            <a:picLocks noChangeAspect="1"/>
          </p:cNvPicPr>
          <p:nvPr/>
        </p:nvPicPr>
        <p:blipFill>
          <a:blip r:embed="rId4"/>
          <a:stretch>
            <a:fillRect/>
          </a:stretch>
        </p:blipFill>
        <p:spPr>
          <a:xfrm>
            <a:off x="9389365" y="4712810"/>
            <a:ext cx="1714286" cy="1714286"/>
          </a:xfrm>
          <a:prstGeom prst="rect">
            <a:avLst/>
          </a:prstGeom>
        </p:spPr>
      </p:pic>
      <p:sp>
        <p:nvSpPr>
          <p:cNvPr id="6" name="テキスト ボックス 5"/>
          <p:cNvSpPr txBox="1"/>
          <p:nvPr/>
        </p:nvSpPr>
        <p:spPr>
          <a:xfrm>
            <a:off x="345659" y="5507054"/>
            <a:ext cx="6055142" cy="646331"/>
          </a:xfrm>
          <a:prstGeom prst="rect">
            <a:avLst/>
          </a:prstGeom>
          <a:solidFill>
            <a:schemeClr val="bg1"/>
          </a:solidFill>
          <a:ln w="28575">
            <a:solidFill>
              <a:srgbClr val="FF0000"/>
            </a:solidFill>
          </a:ln>
        </p:spPr>
        <p:txBody>
          <a:bodyPr wrap="square" rtlCol="0">
            <a:spAutoFit/>
          </a:bodyPr>
          <a:lstStyle/>
          <a:p>
            <a:pPr marL="182563" indent="-182563"/>
            <a:r>
              <a:rPr lang="en-US" altLang="ja-JP" dirty="0" smtClean="0">
                <a:solidFill>
                  <a:srgbClr val="FF0000"/>
                </a:solidFill>
              </a:rPr>
              <a:t>※</a:t>
            </a:r>
            <a:r>
              <a:rPr kumimoji="1" lang="ja-JP" altLang="en-US" dirty="0" smtClean="0">
                <a:solidFill>
                  <a:srgbClr val="FF0000"/>
                </a:solidFill>
              </a:rPr>
              <a:t>　いじめの態様については、学校・地域の実態に合わせて</a:t>
            </a:r>
            <a:r>
              <a:rPr lang="ja-JP" altLang="en-US" dirty="0" smtClean="0">
                <a:solidFill>
                  <a:srgbClr val="FF0000"/>
                </a:solidFill>
              </a:rPr>
              <a:t>変更してください</a:t>
            </a:r>
            <a:r>
              <a:rPr kumimoji="1" lang="ja-JP" altLang="en-US" dirty="0" smtClean="0">
                <a:solidFill>
                  <a:srgbClr val="FF0000"/>
                </a:solidFill>
              </a:rPr>
              <a:t>。</a:t>
            </a:r>
            <a:endParaRPr kumimoji="1" lang="ja-JP" altLang="en-US" dirty="0">
              <a:solidFill>
                <a:srgbClr val="FF0000"/>
              </a:solidFill>
            </a:endParaRPr>
          </a:p>
        </p:txBody>
      </p:sp>
      <p:sp>
        <p:nvSpPr>
          <p:cNvPr id="5" name="コンテンツ プレースホルダー 4"/>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10438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465" y="483306"/>
            <a:ext cx="12309093" cy="2857362"/>
          </a:xfrm>
        </p:spPr>
        <p:txBody>
          <a:bodyPr>
            <a:noAutofit/>
          </a:bodyPr>
          <a:lstStyle/>
          <a:p>
            <a:pPr>
              <a:lnSpc>
                <a:spcPts val="4000"/>
              </a:lnSpc>
            </a:pPr>
            <a:r>
              <a:rPr lang="ja-JP" altLang="en-US" sz="5400" b="1" dirty="0" smtClean="0">
                <a:latin typeface="メイリオ" panose="020B0604030504040204" pitchFamily="50" charset="-128"/>
                <a:ea typeface="メイリオ" panose="020B0604030504040204" pitchFamily="50" charset="-128"/>
              </a:rPr>
              <a:t>④ ＳＮＳのグループ上に、</a:t>
            </a:r>
            <a:r>
              <a:rPr lang="en-US" altLang="ja-JP" sz="5400" b="1" dirty="0" smtClean="0">
                <a:latin typeface="メイリオ" panose="020B0604030504040204" pitchFamily="50" charset="-128"/>
                <a:ea typeface="メイリオ" panose="020B0604030504040204" pitchFamily="50" charset="-128"/>
              </a:rPr>
              <a:t/>
            </a:r>
            <a:br>
              <a:rPr lang="en-US" altLang="ja-JP" sz="5400" b="1" dirty="0" smtClean="0">
                <a:latin typeface="メイリオ" panose="020B0604030504040204" pitchFamily="50" charset="-128"/>
                <a:ea typeface="メイリオ" panose="020B0604030504040204" pitchFamily="50" charset="-128"/>
              </a:rPr>
            </a:br>
            <a:r>
              <a:rPr lang="en-US" altLang="ja-JP" sz="5400" b="1" dirty="0" smtClean="0">
                <a:latin typeface="メイリオ" panose="020B0604030504040204" pitchFamily="50" charset="-128"/>
                <a:ea typeface="メイリオ" panose="020B0604030504040204" pitchFamily="50" charset="-128"/>
              </a:rPr>
              <a:t/>
            </a:r>
            <a:br>
              <a:rPr lang="en-US" altLang="ja-JP" sz="5400" b="1" dirty="0" smtClean="0">
                <a:latin typeface="メイリオ" panose="020B0604030504040204" pitchFamily="50" charset="-128"/>
                <a:ea typeface="メイリオ" panose="020B0604030504040204" pitchFamily="50" charset="-128"/>
              </a:rPr>
            </a:br>
            <a:r>
              <a:rPr lang="ja-JP" altLang="en-US" sz="5400" b="1" dirty="0">
                <a:latin typeface="メイリオ" panose="020B0604030504040204" pitchFamily="50" charset="-128"/>
                <a:ea typeface="メイリオ" panose="020B0604030504040204" pitchFamily="50" charset="-128"/>
              </a:rPr>
              <a:t>　</a:t>
            </a:r>
            <a:r>
              <a:rPr lang="ja-JP" altLang="en-US" sz="5400" b="1" dirty="0" smtClean="0">
                <a:latin typeface="メイリオ" panose="020B0604030504040204" pitchFamily="50" charset="-128"/>
                <a:ea typeface="メイリオ" panose="020B0604030504040204" pitchFamily="50" charset="-128"/>
              </a:rPr>
              <a:t>「自分だけが写っていない写真」を</a:t>
            </a:r>
            <a:r>
              <a:rPr lang="en-US" altLang="ja-JP" sz="5400" b="1" dirty="0" smtClean="0">
                <a:latin typeface="メイリオ" panose="020B0604030504040204" pitchFamily="50" charset="-128"/>
                <a:ea typeface="メイリオ" panose="020B0604030504040204" pitchFamily="50" charset="-128"/>
              </a:rPr>
              <a:t/>
            </a:r>
            <a:br>
              <a:rPr lang="en-US" altLang="ja-JP" sz="5400" b="1" dirty="0" smtClean="0">
                <a:latin typeface="メイリオ" panose="020B0604030504040204" pitchFamily="50" charset="-128"/>
                <a:ea typeface="メイリオ" panose="020B0604030504040204" pitchFamily="50" charset="-128"/>
              </a:rPr>
            </a:br>
            <a:r>
              <a:rPr lang="en-US" altLang="ja-JP" sz="5400" b="1" dirty="0">
                <a:latin typeface="メイリオ" panose="020B0604030504040204" pitchFamily="50" charset="-128"/>
                <a:ea typeface="メイリオ" panose="020B0604030504040204" pitchFamily="50" charset="-128"/>
              </a:rPr>
              <a:t/>
            </a:r>
            <a:br>
              <a:rPr lang="en-US" altLang="ja-JP" sz="5400" b="1" dirty="0">
                <a:latin typeface="メイリオ" panose="020B0604030504040204" pitchFamily="50" charset="-128"/>
                <a:ea typeface="メイリオ" panose="020B0604030504040204" pitchFamily="50" charset="-128"/>
              </a:rPr>
            </a:br>
            <a:r>
              <a:rPr lang="en-US" altLang="ja-JP" sz="5400" b="1" dirty="0" smtClean="0">
                <a:latin typeface="メイリオ" panose="020B0604030504040204" pitchFamily="50" charset="-128"/>
                <a:ea typeface="メイリオ" panose="020B0604030504040204" pitchFamily="50" charset="-128"/>
              </a:rPr>
              <a:t> </a:t>
            </a:r>
            <a:r>
              <a:rPr lang="ja-JP" altLang="en-US" sz="5400" b="1" dirty="0" smtClean="0">
                <a:latin typeface="メイリオ" panose="020B0604030504040204" pitchFamily="50" charset="-128"/>
                <a:ea typeface="メイリオ" panose="020B0604030504040204" pitchFamily="50" charset="-128"/>
              </a:rPr>
              <a:t>　公開された。</a:t>
            </a:r>
            <a:endParaRPr lang="en-US" altLang="ja-JP" sz="54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3204" y="3340668"/>
            <a:ext cx="3649579" cy="3384984"/>
          </a:xfrm>
          <a:prstGeom prst="rect">
            <a:avLst/>
          </a:prstGeom>
        </p:spPr>
      </p:pic>
      <p:sp>
        <p:nvSpPr>
          <p:cNvPr id="5" name="テキスト ボックス 4"/>
          <p:cNvSpPr txBox="1"/>
          <p:nvPr/>
        </p:nvSpPr>
        <p:spPr>
          <a:xfrm>
            <a:off x="345659" y="5507054"/>
            <a:ext cx="6055142" cy="646331"/>
          </a:xfrm>
          <a:prstGeom prst="rect">
            <a:avLst/>
          </a:prstGeom>
          <a:solidFill>
            <a:schemeClr val="bg1"/>
          </a:solidFill>
          <a:ln w="28575">
            <a:solidFill>
              <a:srgbClr val="FF0000"/>
            </a:solidFill>
          </a:ln>
        </p:spPr>
        <p:txBody>
          <a:bodyPr wrap="square" rtlCol="0">
            <a:spAutoFit/>
          </a:bodyPr>
          <a:lstStyle/>
          <a:p>
            <a:pPr marL="182563" indent="-182563"/>
            <a:r>
              <a:rPr lang="en-US" altLang="ja-JP" dirty="0" smtClean="0">
                <a:solidFill>
                  <a:srgbClr val="FF0000"/>
                </a:solidFill>
              </a:rPr>
              <a:t>※</a:t>
            </a:r>
            <a:r>
              <a:rPr kumimoji="1" lang="ja-JP" altLang="en-US" dirty="0" smtClean="0">
                <a:solidFill>
                  <a:srgbClr val="FF0000"/>
                </a:solidFill>
              </a:rPr>
              <a:t>　いじめの態様については、学校・地域の実態に合わせて</a:t>
            </a:r>
            <a:r>
              <a:rPr lang="ja-JP" altLang="en-US" dirty="0" smtClean="0">
                <a:solidFill>
                  <a:srgbClr val="FF0000"/>
                </a:solidFill>
              </a:rPr>
              <a:t>変更してください</a:t>
            </a:r>
            <a:r>
              <a:rPr kumimoji="1" lang="ja-JP" altLang="en-US" dirty="0" smtClean="0">
                <a:solidFill>
                  <a:srgbClr val="FF0000"/>
                </a:solidFill>
              </a:rPr>
              <a:t>。</a:t>
            </a:r>
            <a:endParaRPr kumimoji="1" lang="ja-JP" altLang="en-US" dirty="0">
              <a:solidFill>
                <a:srgbClr val="FF0000"/>
              </a:solidFill>
            </a:endParaRPr>
          </a:p>
        </p:txBody>
      </p:sp>
      <p:sp>
        <p:nvSpPr>
          <p:cNvPr id="4" name="コンテンツ プレースホルダー 3"/>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97689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127760"/>
            <a:ext cx="10515600" cy="5113597"/>
          </a:xfrm>
        </p:spPr>
        <p:txBody>
          <a:bodyPr>
            <a:normAutofit/>
          </a:bodyPr>
          <a:lstStyle/>
          <a:p>
            <a:pPr marL="0" indent="0">
              <a:buNone/>
            </a:pPr>
            <a:endParaRPr lang="en-US" altLang="ja-JP" sz="5000" b="1" dirty="0" smtClean="0"/>
          </a:p>
          <a:p>
            <a:pPr marL="0" indent="0">
              <a:buNone/>
            </a:pPr>
            <a:r>
              <a:rPr lang="ja-JP" altLang="en-US" sz="5400" b="1" dirty="0" smtClean="0">
                <a:latin typeface="メイリオ" panose="020B0604030504040204" pitchFamily="50" charset="-128"/>
                <a:ea typeface="メイリオ" panose="020B0604030504040204" pitchFamily="50" charset="-128"/>
              </a:rPr>
              <a:t>・「いじめ」にあたるのは？</a:t>
            </a:r>
            <a:endParaRPr kumimoji="1" lang="en-US" altLang="ja-JP" sz="5400" b="1" dirty="0" smtClean="0">
              <a:latin typeface="メイリオ" panose="020B0604030504040204" pitchFamily="50" charset="-128"/>
              <a:ea typeface="メイリオ" panose="020B0604030504040204" pitchFamily="50" charset="-128"/>
            </a:endParaRPr>
          </a:p>
          <a:p>
            <a:pPr marL="0" indent="0">
              <a:buNone/>
            </a:pPr>
            <a:endParaRPr kumimoji="1" lang="en-US" altLang="ja-JP" sz="5400" b="1" dirty="0" smtClean="0">
              <a:latin typeface="メイリオ" panose="020B0604030504040204" pitchFamily="50" charset="-128"/>
              <a:ea typeface="メイリオ" panose="020B0604030504040204" pitchFamily="50" charset="-128"/>
            </a:endParaRPr>
          </a:p>
          <a:p>
            <a:pPr marL="0" indent="0">
              <a:buNone/>
            </a:pPr>
            <a:endParaRPr kumimoji="1" lang="en-US" altLang="ja-JP" sz="5400" b="1" dirty="0" smtClean="0">
              <a:latin typeface="メイリオ" panose="020B0604030504040204" pitchFamily="50" charset="-128"/>
              <a:ea typeface="メイリオ" panose="020B0604030504040204" pitchFamily="50" charset="-128"/>
            </a:endParaRPr>
          </a:p>
          <a:p>
            <a:pPr marL="0" indent="0">
              <a:buNone/>
            </a:pPr>
            <a:r>
              <a:rPr lang="ja-JP" altLang="en-US" sz="5400" b="1" dirty="0" smtClean="0">
                <a:latin typeface="メイリオ" panose="020B0604030504040204" pitchFamily="50" charset="-128"/>
                <a:ea typeface="メイリオ" panose="020B0604030504040204" pitchFamily="50" charset="-128"/>
              </a:rPr>
              <a:t>・そのように考えた理由は？</a:t>
            </a:r>
            <a:endParaRPr lang="en-US" altLang="ja-JP" sz="5400" b="1" dirty="0" smtClean="0">
              <a:latin typeface="メイリオ" panose="020B0604030504040204" pitchFamily="50" charset="-128"/>
              <a:ea typeface="メイリオ" panose="020B0604030504040204" pitchFamily="50" charset="-128"/>
            </a:endParaRPr>
          </a:p>
          <a:p>
            <a:pPr marL="0" indent="0">
              <a:buNone/>
            </a:pPr>
            <a:r>
              <a:rPr lang="ja-JP" altLang="en-US" sz="3600" b="1" dirty="0">
                <a:latin typeface="メイリオ" panose="020B0604030504040204" pitchFamily="50" charset="-128"/>
                <a:ea typeface="メイリオ" panose="020B0604030504040204" pitchFamily="50" charset="-128"/>
              </a:rPr>
              <a:t>　</a:t>
            </a:r>
            <a:r>
              <a:rPr lang="ja-JP" altLang="en-US" sz="3600" b="1" dirty="0" smtClean="0">
                <a:latin typeface="メイリオ" panose="020B0604030504040204" pitchFamily="50" charset="-128"/>
                <a:ea typeface="メイリオ" panose="020B0604030504040204" pitchFamily="50" charset="-128"/>
              </a:rPr>
              <a:t>　</a:t>
            </a:r>
            <a:endParaRPr kumimoji="1" lang="ja-JP" altLang="en-US" sz="3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73630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b="1" dirty="0" smtClean="0">
                <a:latin typeface="メイリオ" panose="020B0604030504040204" pitchFamily="50" charset="-128"/>
                <a:ea typeface="メイリオ" panose="020B0604030504040204" pitchFamily="50" charset="-128"/>
              </a:rPr>
              <a:t>これって「いじめ」？</a:t>
            </a:r>
            <a:endParaRPr kumimoji="1" lang="ja-JP" altLang="en-US" sz="5400" b="1"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519333" y="1996716"/>
            <a:ext cx="10834467" cy="4486275"/>
          </a:xfrm>
        </p:spPr>
        <p:txBody>
          <a:bodyPr>
            <a:noAutofit/>
          </a:bodyPr>
          <a:lstStyle/>
          <a:p>
            <a:pPr marL="0" indent="0">
              <a:buNone/>
            </a:pPr>
            <a:r>
              <a:rPr lang="ja-JP" altLang="en-US" sz="3200" dirty="0" smtClean="0"/>
              <a:t>　</a:t>
            </a:r>
            <a:r>
              <a:rPr lang="ja-JP" altLang="en-US" sz="3200" b="1" dirty="0" smtClean="0">
                <a:latin typeface="メイリオ" panose="020B0604030504040204" pitchFamily="50" charset="-128"/>
                <a:ea typeface="メイリオ" panose="020B0604030504040204" pitchFamily="50" charset="-128"/>
              </a:rPr>
              <a:t>①　あだ</a:t>
            </a:r>
            <a:r>
              <a:rPr lang="ja-JP" altLang="en-US" sz="3200" b="1" dirty="0">
                <a:latin typeface="メイリオ" panose="020B0604030504040204" pitchFamily="50" charset="-128"/>
                <a:ea typeface="メイリオ" panose="020B0604030504040204" pitchFamily="50" charset="-128"/>
              </a:rPr>
              <a:t>名</a:t>
            </a:r>
            <a:r>
              <a:rPr lang="ja-JP" altLang="en-US" sz="3200" b="1" dirty="0" smtClean="0">
                <a:latin typeface="メイリオ" panose="020B0604030504040204" pitchFamily="50" charset="-128"/>
                <a:ea typeface="メイリオ" panose="020B0604030504040204" pitchFamily="50" charset="-128"/>
              </a:rPr>
              <a:t>で</a:t>
            </a:r>
            <a:r>
              <a:rPr lang="ja-JP" altLang="en-US" sz="3200" b="1" dirty="0">
                <a:latin typeface="メイリオ" panose="020B0604030504040204" pitchFamily="50" charset="-128"/>
                <a:ea typeface="メイリオ" panose="020B0604030504040204" pitchFamily="50" charset="-128"/>
              </a:rPr>
              <a:t>呼</a:t>
            </a:r>
            <a:r>
              <a:rPr lang="ja-JP" altLang="en-US" sz="3200" b="1" dirty="0" smtClean="0">
                <a:latin typeface="メイリオ" panose="020B0604030504040204" pitchFamily="50" charset="-128"/>
                <a:ea typeface="メイリオ" panose="020B0604030504040204" pitchFamily="50" charset="-128"/>
              </a:rPr>
              <a:t>ばれている。</a:t>
            </a:r>
            <a:endParaRPr lang="en-US" altLang="ja-JP" sz="3200" b="1" dirty="0" smtClean="0">
              <a:latin typeface="メイリオ" panose="020B0604030504040204" pitchFamily="50" charset="-128"/>
              <a:ea typeface="メイリオ" panose="020B0604030504040204" pitchFamily="50" charset="-128"/>
            </a:endParaRPr>
          </a:p>
          <a:p>
            <a:pPr marL="0" indent="0">
              <a:buNone/>
            </a:pPr>
            <a:endParaRPr lang="en-US" altLang="ja-JP" sz="1200" b="1" dirty="0" smtClean="0">
              <a:latin typeface="メイリオ" panose="020B0604030504040204" pitchFamily="50" charset="-128"/>
              <a:ea typeface="メイリオ" panose="020B0604030504040204" pitchFamily="50" charset="-128"/>
            </a:endParaRPr>
          </a:p>
          <a:p>
            <a:pPr marL="0" indent="0">
              <a:buNone/>
            </a:pPr>
            <a:r>
              <a:rPr lang="ja-JP" altLang="en-US" sz="3200" b="1" dirty="0" smtClean="0">
                <a:latin typeface="メイリオ" panose="020B0604030504040204" pitchFamily="50" charset="-128"/>
                <a:ea typeface="メイリオ" panose="020B0604030504040204" pitchFamily="50" charset="-128"/>
              </a:rPr>
              <a:t>　②　友達の</a:t>
            </a:r>
            <a:r>
              <a:rPr lang="ja-JP" altLang="en-US" sz="3200" b="1" dirty="0">
                <a:latin typeface="メイリオ" panose="020B0604030504040204" pitchFamily="50" charset="-128"/>
                <a:ea typeface="メイリオ" panose="020B0604030504040204" pitchFamily="50" charset="-128"/>
              </a:rPr>
              <a:t>荷物</a:t>
            </a:r>
            <a:r>
              <a:rPr lang="ja-JP" altLang="en-US" sz="3200" b="1" dirty="0" smtClean="0">
                <a:latin typeface="メイリオ" panose="020B0604030504040204" pitchFamily="50" charset="-128"/>
                <a:ea typeface="メイリオ" panose="020B0604030504040204" pitchFamily="50" charset="-128"/>
              </a:rPr>
              <a:t>を持っている。</a:t>
            </a:r>
            <a:endParaRPr lang="en-US" altLang="ja-JP" sz="3200" b="1" dirty="0">
              <a:latin typeface="メイリオ" panose="020B0604030504040204" pitchFamily="50" charset="-128"/>
              <a:ea typeface="メイリオ" panose="020B0604030504040204" pitchFamily="50" charset="-128"/>
            </a:endParaRPr>
          </a:p>
          <a:p>
            <a:pPr marL="0" indent="0">
              <a:buNone/>
            </a:pPr>
            <a:endParaRPr lang="en-US" altLang="ja-JP" sz="1200" b="1" dirty="0">
              <a:latin typeface="メイリオ" panose="020B0604030504040204" pitchFamily="50" charset="-128"/>
              <a:ea typeface="メイリオ" panose="020B0604030504040204" pitchFamily="50" charset="-128"/>
            </a:endParaRPr>
          </a:p>
          <a:p>
            <a:pPr marL="0" indent="0">
              <a:buNone/>
            </a:pPr>
            <a:r>
              <a:rPr lang="ja-JP" altLang="en-US" sz="3200" b="1" dirty="0" smtClean="0">
                <a:latin typeface="メイリオ" panose="020B0604030504040204" pitchFamily="50" charset="-128"/>
                <a:ea typeface="メイリオ" panose="020B0604030504040204" pitchFamily="50" charset="-128"/>
              </a:rPr>
              <a:t>　③　すれ違うときに、ぶつかられたり、蹴られたりし</a:t>
            </a:r>
            <a:endParaRPr lang="en-US" altLang="ja-JP" sz="3200" b="1" dirty="0" smtClean="0">
              <a:latin typeface="メイリオ" panose="020B0604030504040204" pitchFamily="50" charset="-128"/>
              <a:ea typeface="メイリオ" panose="020B0604030504040204" pitchFamily="50" charset="-128"/>
            </a:endParaRPr>
          </a:p>
          <a:p>
            <a:pPr marL="0" indent="0">
              <a:buNone/>
            </a:pPr>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ている。</a:t>
            </a:r>
            <a:endParaRPr lang="en-US" altLang="ja-JP" sz="3200" b="1" dirty="0" smtClean="0">
              <a:latin typeface="メイリオ" panose="020B0604030504040204" pitchFamily="50" charset="-128"/>
              <a:ea typeface="メイリオ" panose="020B0604030504040204" pitchFamily="50" charset="-128"/>
            </a:endParaRPr>
          </a:p>
          <a:p>
            <a:pPr marL="0" indent="0">
              <a:buNone/>
            </a:pPr>
            <a:endParaRPr lang="en-US" altLang="ja-JP" sz="1200" b="1" dirty="0">
              <a:latin typeface="メイリオ" panose="020B0604030504040204" pitchFamily="50" charset="-128"/>
              <a:ea typeface="メイリオ" panose="020B0604030504040204" pitchFamily="50" charset="-128"/>
            </a:endParaRPr>
          </a:p>
          <a:p>
            <a:pPr marL="0" indent="0">
              <a:buNone/>
            </a:pPr>
            <a:r>
              <a:rPr lang="ja-JP" altLang="en-US" sz="3200" b="1" dirty="0" smtClean="0">
                <a:latin typeface="メイリオ" panose="020B0604030504040204" pitchFamily="50" charset="-128"/>
                <a:ea typeface="メイリオ" panose="020B0604030504040204" pitchFamily="50" charset="-128"/>
              </a:rPr>
              <a:t>　④　</a:t>
            </a:r>
            <a:r>
              <a:rPr lang="ja-JP" altLang="en-US" sz="3200" b="1" dirty="0">
                <a:latin typeface="メイリオ" panose="020B0604030504040204" pitchFamily="50" charset="-128"/>
                <a:ea typeface="メイリオ" panose="020B0604030504040204" pitchFamily="50" charset="-128"/>
              </a:rPr>
              <a:t>ＳＮＳ</a:t>
            </a:r>
            <a:r>
              <a:rPr lang="ja-JP" altLang="en-US" sz="3200" b="1" dirty="0" smtClean="0">
                <a:latin typeface="メイリオ" panose="020B0604030504040204" pitchFamily="50" charset="-128"/>
                <a:ea typeface="メイリオ" panose="020B0604030504040204" pitchFamily="50" charset="-128"/>
              </a:rPr>
              <a:t>の</a:t>
            </a:r>
            <a:r>
              <a:rPr lang="ja-JP" altLang="en-US" sz="3200" b="1" dirty="0">
                <a:latin typeface="メイリオ" panose="020B0604030504040204" pitchFamily="50" charset="-128"/>
                <a:ea typeface="メイリオ" panose="020B0604030504040204" pitchFamily="50" charset="-128"/>
              </a:rPr>
              <a:t>グループ上に、「自分だけが</a:t>
            </a:r>
            <a:r>
              <a:rPr lang="ja-JP" altLang="en-US" sz="3200" b="1" dirty="0" smtClean="0">
                <a:latin typeface="メイリオ" panose="020B0604030504040204" pitchFamily="50" charset="-128"/>
                <a:ea typeface="メイリオ" panose="020B0604030504040204" pitchFamily="50" charset="-128"/>
              </a:rPr>
              <a:t>写っていない</a:t>
            </a:r>
            <a:endParaRPr lang="en-US" altLang="ja-JP" sz="3200" b="1" dirty="0" smtClean="0">
              <a:latin typeface="メイリオ" panose="020B0604030504040204" pitchFamily="50" charset="-128"/>
              <a:ea typeface="メイリオ" panose="020B0604030504040204" pitchFamily="50" charset="-128"/>
            </a:endParaRPr>
          </a:p>
          <a:p>
            <a:pPr marL="0" indent="0">
              <a:buNone/>
            </a:pPr>
            <a:r>
              <a:rPr lang="ja-JP" altLang="en-US" sz="3200" b="1" dirty="0">
                <a:latin typeface="メイリオ" panose="020B0604030504040204" pitchFamily="50" charset="-128"/>
                <a:ea typeface="メイリオ" panose="020B0604030504040204" pitchFamily="50" charset="-128"/>
              </a:rPr>
              <a:t>　</a:t>
            </a:r>
            <a:r>
              <a:rPr lang="ja-JP" altLang="en-US" sz="3200" b="1" dirty="0" smtClean="0">
                <a:latin typeface="メイリオ" panose="020B0604030504040204" pitchFamily="50" charset="-128"/>
                <a:ea typeface="メイリオ" panose="020B0604030504040204" pitchFamily="50" charset="-128"/>
              </a:rPr>
              <a:t>　　写真</a:t>
            </a:r>
            <a:r>
              <a:rPr lang="ja-JP" altLang="en-US" sz="3200" b="1" dirty="0">
                <a:latin typeface="メイリオ" panose="020B0604030504040204" pitchFamily="50" charset="-128"/>
                <a:ea typeface="メイリオ" panose="020B0604030504040204" pitchFamily="50" charset="-128"/>
              </a:rPr>
              <a:t>」を公開された。</a:t>
            </a:r>
            <a:endParaRPr lang="en-US" altLang="ja-JP" sz="3200" b="1" dirty="0" smtClean="0">
              <a:latin typeface="メイリオ" panose="020B0604030504040204" pitchFamily="50" charset="-128"/>
              <a:ea typeface="メイリオ" panose="020B0604030504040204" pitchFamily="50" charset="-128"/>
            </a:endParaRPr>
          </a:p>
          <a:p>
            <a:pPr marL="0" indent="0">
              <a:buNone/>
            </a:pPr>
            <a:endParaRPr lang="en-US" altLang="ja-JP" dirty="0" smtClean="0"/>
          </a:p>
        </p:txBody>
      </p:sp>
      <p:pic>
        <p:nvPicPr>
          <p:cNvPr id="6" name="図 5"/>
          <p:cNvPicPr>
            <a:picLocks noChangeAspect="1"/>
          </p:cNvPicPr>
          <p:nvPr/>
        </p:nvPicPr>
        <p:blipFill>
          <a:blip r:embed="rId3"/>
          <a:stretch>
            <a:fillRect/>
          </a:stretch>
        </p:blipFill>
        <p:spPr>
          <a:xfrm>
            <a:off x="9462232" y="365125"/>
            <a:ext cx="2210435" cy="2210435"/>
          </a:xfrm>
          <a:prstGeom prst="rect">
            <a:avLst/>
          </a:prstGeom>
        </p:spPr>
      </p:pic>
    </p:spTree>
    <p:extLst>
      <p:ext uri="{BB962C8B-B14F-4D97-AF65-F5344CB8AC3E}">
        <p14:creationId xmlns:p14="http://schemas.microsoft.com/office/powerpoint/2010/main" val="562635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373" y="104472"/>
            <a:ext cx="10515600" cy="1325563"/>
          </a:xfrm>
        </p:spPr>
        <p:txBody>
          <a:bodyPr>
            <a:normAutofit/>
          </a:bodyPr>
          <a:lstStyle/>
          <a:p>
            <a:r>
              <a:rPr lang="ja-JP" altLang="en-US" sz="6000" b="1" dirty="0" smtClean="0">
                <a:latin typeface="メイリオ" panose="020B0604030504040204" pitchFamily="50" charset="-128"/>
                <a:ea typeface="メイリオ" panose="020B0604030504040204" pitchFamily="50" charset="-128"/>
              </a:rPr>
              <a:t>「いじめ」とは</a:t>
            </a:r>
            <a:endParaRPr kumimoji="1" lang="ja-JP" altLang="en-US" sz="6000" b="1"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5600938" y="3996428"/>
            <a:ext cx="6137439" cy="400110"/>
          </a:xfrm>
          <a:prstGeom prst="rect">
            <a:avLst/>
          </a:prstGeom>
        </p:spPr>
        <p:txBody>
          <a:bodyPr wrap="square">
            <a:spAutoFit/>
          </a:bodyPr>
          <a:lstStyle/>
          <a:p>
            <a:r>
              <a:rPr lang="ja-JP" altLang="en-US" sz="2000" b="1" dirty="0" smtClean="0">
                <a:latin typeface="メイリオ" panose="020B0604030504040204" pitchFamily="50" charset="-128"/>
                <a:ea typeface="メイリオ" panose="020B0604030504040204" pitchFamily="50" charset="-128"/>
              </a:rPr>
              <a:t>平成</a:t>
            </a:r>
            <a:r>
              <a:rPr lang="en-US" altLang="ja-JP" sz="2000" b="1" dirty="0" smtClean="0">
                <a:latin typeface="メイリオ" panose="020B0604030504040204" pitchFamily="50" charset="-128"/>
                <a:ea typeface="メイリオ" panose="020B0604030504040204" pitchFamily="50" charset="-128"/>
              </a:rPr>
              <a:t>25</a:t>
            </a:r>
            <a:r>
              <a:rPr lang="ja-JP" altLang="en-US" sz="2000" b="1" dirty="0" smtClean="0">
                <a:latin typeface="メイリオ" panose="020B0604030504040204" pitchFamily="50" charset="-128"/>
                <a:ea typeface="メイリオ" panose="020B0604030504040204" pitchFamily="50" charset="-128"/>
              </a:rPr>
              <a:t>年制定「</a:t>
            </a:r>
            <a:r>
              <a:rPr lang="ja-JP" altLang="en-US" sz="2000" b="1" dirty="0">
                <a:latin typeface="メイリオ" panose="020B0604030504040204" pitchFamily="50" charset="-128"/>
                <a:ea typeface="メイリオ" panose="020B0604030504040204" pitchFamily="50" charset="-128"/>
              </a:rPr>
              <a:t>いじめ防止対策推進法</a:t>
            </a:r>
            <a:r>
              <a:rPr lang="ja-JP" altLang="en-US" sz="2000" b="1" dirty="0" smtClean="0">
                <a:latin typeface="メイリオ" panose="020B0604030504040204" pitchFamily="50" charset="-128"/>
                <a:ea typeface="メイリオ" panose="020B0604030504040204" pitchFamily="50" charset="-128"/>
              </a:rPr>
              <a:t>」第２条１項</a:t>
            </a:r>
            <a:endParaRPr lang="ja-JP" altLang="en-US" sz="2000" b="1" dirty="0">
              <a:latin typeface="メイリオ" panose="020B0604030504040204" pitchFamily="50" charset="-128"/>
              <a:ea typeface="メイリオ" panose="020B0604030504040204" pitchFamily="50" charset="-128"/>
            </a:endParaRPr>
          </a:p>
        </p:txBody>
      </p:sp>
      <p:sp>
        <p:nvSpPr>
          <p:cNvPr id="9" name="AutoShape 33"/>
          <p:cNvSpPr>
            <a:spLocks noChangeArrowheads="1"/>
          </p:cNvSpPr>
          <p:nvPr/>
        </p:nvSpPr>
        <p:spPr bwMode="auto">
          <a:xfrm>
            <a:off x="708659" y="1430035"/>
            <a:ext cx="11222223" cy="3062756"/>
          </a:xfrm>
          <a:prstGeom prst="roundRect">
            <a:avLst>
              <a:gd name="adj" fmla="val 0"/>
            </a:avLst>
          </a:prstGeom>
          <a:noFill/>
          <a:ln w="9525">
            <a:noFill/>
            <a:round/>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ja-JP" altLang="en-US" sz="3200" b="1" dirty="0">
                <a:solidFill>
                  <a:srgbClr val="000000"/>
                </a:solidFill>
                <a:latin typeface="メイリオ" panose="020B0604030504040204" pitchFamily="50" charset="-128"/>
                <a:ea typeface="メイリオ" panose="020B0604030504040204" pitchFamily="50" charset="-128"/>
              </a:rPr>
              <a:t>　</a:t>
            </a:r>
            <a:r>
              <a:rPr lang="ja-JP" altLang="en-US" sz="3200" b="1" spc="-150" dirty="0">
                <a:solidFill>
                  <a:srgbClr val="000000"/>
                </a:solidFill>
                <a:latin typeface="メイリオ" panose="020B0604030504040204" pitchFamily="50" charset="-128"/>
                <a:ea typeface="メイリオ" panose="020B0604030504040204" pitchFamily="50" charset="-128"/>
              </a:rPr>
              <a:t>「いじめ」とは、児童等に対して、当該児童等が在籍する学校に在籍している等当該児童等と一定の人的関係にある他の児童等が行う</a:t>
            </a:r>
            <a:r>
              <a:rPr lang="ja-JP" altLang="en-US" sz="3200" b="1" spc="-150" dirty="0">
                <a:solidFill>
                  <a:srgbClr val="FF0000"/>
                </a:solidFill>
                <a:latin typeface="メイリオ" panose="020B0604030504040204" pitchFamily="50" charset="-128"/>
                <a:ea typeface="メイリオ" panose="020B0604030504040204" pitchFamily="50" charset="-128"/>
              </a:rPr>
              <a:t>心理的又は物理的な影響を与える行為</a:t>
            </a:r>
            <a:r>
              <a:rPr lang="ja-JP" altLang="en-US" sz="3200" b="1" spc="-150" dirty="0">
                <a:solidFill>
                  <a:srgbClr val="000000"/>
                </a:solidFill>
                <a:latin typeface="メイリオ" panose="020B0604030504040204" pitchFamily="50" charset="-128"/>
                <a:ea typeface="メイリオ" panose="020B0604030504040204" pitchFamily="50" charset="-128"/>
              </a:rPr>
              <a:t>（インターネットを通じて行われるものを含む。）であって、当該行為の対象となった児童等が</a:t>
            </a:r>
            <a:r>
              <a:rPr lang="ja-JP" altLang="en-US" sz="3200" b="1" spc="-150" dirty="0">
                <a:solidFill>
                  <a:srgbClr val="FF0000"/>
                </a:solidFill>
                <a:latin typeface="メイリオ" panose="020B0604030504040204" pitchFamily="50" charset="-128"/>
                <a:ea typeface="メイリオ" panose="020B0604030504040204" pitchFamily="50" charset="-128"/>
              </a:rPr>
              <a:t>心身の苦痛を感じているもの</a:t>
            </a:r>
            <a:r>
              <a:rPr lang="ja-JP" altLang="en-US" sz="3200" b="1" spc="-150" dirty="0">
                <a:solidFill>
                  <a:srgbClr val="000000"/>
                </a:solidFill>
                <a:latin typeface="メイリオ" panose="020B0604030504040204" pitchFamily="50" charset="-128"/>
                <a:ea typeface="メイリオ" panose="020B0604030504040204" pitchFamily="50" charset="-128"/>
              </a:rPr>
              <a:t>をいう。</a:t>
            </a:r>
          </a:p>
        </p:txBody>
      </p:sp>
      <p:sp>
        <p:nvSpPr>
          <p:cNvPr id="10" name="テキスト ボックス 9"/>
          <p:cNvSpPr txBox="1"/>
          <p:nvPr/>
        </p:nvSpPr>
        <p:spPr>
          <a:xfrm>
            <a:off x="1767323" y="4518419"/>
            <a:ext cx="8712967" cy="2262158"/>
          </a:xfrm>
          <a:prstGeom prst="rect">
            <a:avLst/>
          </a:prstGeom>
          <a:noFill/>
          <a:ln w="76200">
            <a:solidFill>
              <a:srgbClr val="00B050"/>
            </a:solidFill>
          </a:ln>
        </p:spPr>
        <p:txBody>
          <a:bodyPr wrap="square" rtlCol="0">
            <a:spAutoFit/>
          </a:bodyPr>
          <a:lstStyle/>
          <a:p>
            <a:pPr>
              <a:lnSpc>
                <a:spcPct val="150000"/>
              </a:lnSpc>
            </a:pPr>
            <a:r>
              <a:rPr lang="ja-JP" altLang="en-US" sz="2800" b="1" dirty="0"/>
              <a:t>　</a:t>
            </a:r>
            <a:r>
              <a:rPr lang="ja-JP" altLang="en-US" sz="2800" b="1" dirty="0">
                <a:latin typeface="メイリオ" panose="020B0604030504040204" pitchFamily="50" charset="-128"/>
                <a:ea typeface="メイリオ" panose="020B0604030504040204" pitchFamily="50" charset="-128"/>
              </a:rPr>
              <a:t>◆　いじめ防止対策推進法案に対する附帯決議</a:t>
            </a:r>
            <a:endParaRPr lang="en-US" altLang="ja-JP" sz="2000" b="1" dirty="0">
              <a:latin typeface="メイリオ" panose="020B0604030504040204" pitchFamily="50" charset="-128"/>
              <a:ea typeface="メイリオ" panose="020B0604030504040204" pitchFamily="50" charset="-128"/>
            </a:endParaRPr>
          </a:p>
          <a:p>
            <a:pPr algn="ctr"/>
            <a:r>
              <a:rPr lang="ja-JP" altLang="en-US" sz="1400" b="1" dirty="0">
                <a:latin typeface="メイリオ" panose="020B0604030504040204" pitchFamily="50" charset="-128"/>
                <a:ea typeface="メイリオ" panose="020B0604030504040204" pitchFamily="50" charset="-128"/>
              </a:rPr>
              <a:t>（平成２５年６月１９日　衆議院文部科学委員会　平成２５年６月２０日　参議院文教科学委員会）</a:t>
            </a:r>
            <a:endParaRPr lang="en-US" altLang="ja-JP" sz="1400" b="1" dirty="0">
              <a:latin typeface="メイリオ" panose="020B0604030504040204" pitchFamily="50" charset="-128"/>
              <a:ea typeface="メイリオ" panose="020B0604030504040204" pitchFamily="50" charset="-128"/>
            </a:endParaRPr>
          </a:p>
          <a:p>
            <a:pPr>
              <a:lnSpc>
                <a:spcPts val="3000"/>
              </a:lnSpc>
              <a:spcBef>
                <a:spcPts val="1200"/>
              </a:spcBef>
            </a:pPr>
            <a:r>
              <a:rPr lang="ja-JP" altLang="en-US" sz="2000" b="1" dirty="0">
                <a:solidFill>
                  <a:srgbClr val="000000"/>
                </a:solidFill>
                <a:latin typeface="メイリオ" panose="020B0604030504040204" pitchFamily="50" charset="-128"/>
                <a:ea typeface="メイリオ" panose="020B0604030504040204" pitchFamily="50" charset="-128"/>
              </a:rPr>
              <a:t>　</a:t>
            </a:r>
            <a:r>
              <a:rPr lang="ja-JP" altLang="en-US" sz="2000" b="1" dirty="0" smtClean="0">
                <a:solidFill>
                  <a:srgbClr val="000000"/>
                </a:solidFill>
                <a:latin typeface="メイリオ" panose="020B0604030504040204" pitchFamily="50" charset="-128"/>
                <a:ea typeface="メイリオ" panose="020B0604030504040204" pitchFamily="50" charset="-128"/>
              </a:rPr>
              <a:t>いじめ</a:t>
            </a:r>
            <a:r>
              <a:rPr lang="ja-JP" altLang="en-US" sz="2000" b="1" dirty="0">
                <a:solidFill>
                  <a:srgbClr val="000000"/>
                </a:solidFill>
                <a:latin typeface="メイリオ" panose="020B0604030504040204" pitchFamily="50" charset="-128"/>
                <a:ea typeface="メイリオ" panose="020B0604030504040204" pitchFamily="50" charset="-128"/>
              </a:rPr>
              <a:t>には多様な態様があることに鑑み、本法の対象となるいじめに該当するか否かを判断するに当たり、「心身の苦痛を感じているもの」との要件が限定して解釈されることのないよう努めること。</a:t>
            </a:r>
          </a:p>
        </p:txBody>
      </p:sp>
    </p:spTree>
    <p:extLst>
      <p:ext uri="{BB962C8B-B14F-4D97-AF65-F5344CB8AC3E}">
        <p14:creationId xmlns:p14="http://schemas.microsoft.com/office/powerpoint/2010/main" val="93648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3176</TotalTime>
  <Words>2660</Words>
  <Application>Microsoft Office PowerPoint</Application>
  <PresentationFormat>ワイド画面</PresentationFormat>
  <Paragraphs>237</Paragraphs>
  <Slides>21</Slides>
  <Notes>21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BIZ UDPゴシック</vt:lpstr>
      <vt:lpstr>メイリオ</vt:lpstr>
      <vt:lpstr>游ゴシック</vt:lpstr>
      <vt:lpstr>游ゴシック Light</vt:lpstr>
      <vt:lpstr>Arial</vt:lpstr>
      <vt:lpstr>Wingdings</vt:lpstr>
      <vt:lpstr>Office テーマ</vt:lpstr>
      <vt:lpstr>「学校いじめ防止基本方針」について</vt:lpstr>
      <vt:lpstr>　（１）「いじめ」とは </vt:lpstr>
      <vt:lpstr>① あだ名で呼ばれている。</vt:lpstr>
      <vt:lpstr>② 友達の持ち物を 　　　     持っていることがある。</vt:lpstr>
      <vt:lpstr>③ 遊んでいるときに、ぶつかられたり、 　     つかまれたりしている。</vt:lpstr>
      <vt:lpstr>④ ＳＮＳのグループ上に、  　「自分だけが写っていない写真」を   　公開された。</vt:lpstr>
      <vt:lpstr>PowerPoint プレゼンテーション</vt:lpstr>
      <vt:lpstr>これって「いじめ」？</vt:lpstr>
      <vt:lpstr>「いじめ」とは</vt:lpstr>
      <vt:lpstr>「いじめ」とは</vt:lpstr>
      <vt:lpstr>これって「いじめ」？</vt:lpstr>
      <vt:lpstr>（２）本校の取組</vt:lpstr>
      <vt:lpstr>PowerPoint プレゼンテーション</vt:lpstr>
      <vt:lpstr>　 「学校いじめ防止基本方針」の制定</vt:lpstr>
      <vt:lpstr>「○○学校 　　　いじめ防止基本方針」の基本姿勢</vt:lpstr>
      <vt:lpstr>「○○学校 　　　いじめ防止基本方針」の基本姿勢</vt:lpstr>
      <vt:lpstr>「○○学校 　　　いじめ防止基本方針」の基本姿勢</vt:lpstr>
      <vt:lpstr>「○○学校 　　　いじめ防止基本方針」の基本姿勢</vt:lpstr>
      <vt:lpstr>（３）今後に向けて</vt:lpstr>
      <vt:lpstr>「どうしたの？」一声かけてみませんか ～児童（生徒）の不安や悩みに寄り添うために～</vt:lpstr>
      <vt:lpstr>共に手を取り合って</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東京都</cp:lastModifiedBy>
  <cp:revision>236</cp:revision>
  <cp:lastPrinted>2021-03-23T23:59:32Z</cp:lastPrinted>
  <dcterms:created xsi:type="dcterms:W3CDTF">2020-06-24T23:25:42Z</dcterms:created>
  <dcterms:modified xsi:type="dcterms:W3CDTF">2021-03-24T02:08:02Z</dcterms:modified>
</cp:coreProperties>
</file>