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86" r:id="rId3"/>
    <p:sldId id="257" r:id="rId4"/>
    <p:sldId id="272" r:id="rId5"/>
    <p:sldId id="263" r:id="rId6"/>
    <p:sldId id="296" r:id="rId7"/>
    <p:sldId id="297" r:id="rId8"/>
    <p:sldId id="262" r:id="rId9"/>
    <p:sldId id="261" r:id="rId10"/>
    <p:sldId id="287" r:id="rId11"/>
    <p:sldId id="278" r:id="rId12"/>
    <p:sldId id="269" r:id="rId13"/>
    <p:sldId id="288" r:id="rId14"/>
    <p:sldId id="292" r:id="rId15"/>
    <p:sldId id="289" r:id="rId16"/>
    <p:sldId id="290" r:id="rId17"/>
    <p:sldId id="276" r:id="rId18"/>
    <p:sldId id="277" r:id="rId19"/>
    <p:sldId id="271" r:id="rId20"/>
    <p:sldId id="294" r:id="rId21"/>
    <p:sldId id="264" r:id="rId22"/>
    <p:sldId id="293" r:id="rId23"/>
    <p:sldId id="291" r:id="rId24"/>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56649" autoAdjust="0"/>
  </p:normalViewPr>
  <p:slideViewPr>
    <p:cSldViewPr snapToGrid="0">
      <p:cViewPr varScale="1">
        <p:scale>
          <a:sx n="62" d="100"/>
          <a:sy n="62" d="100"/>
        </p:scale>
        <p:origin x="2388" y="66"/>
      </p:cViewPr>
      <p:guideLst/>
    </p:cSldViewPr>
  </p:slideViewPr>
  <p:notesTextViewPr>
    <p:cViewPr>
      <p:scale>
        <a:sx n="1" d="1"/>
        <a:sy n="1" d="1"/>
      </p:scale>
      <p:origin x="0" y="0"/>
    </p:cViewPr>
  </p:notesTextViewPr>
  <p:notesViewPr>
    <p:cSldViewPr snapToGrid="0">
      <p:cViewPr varScale="1">
        <p:scale>
          <a:sx n="53" d="100"/>
          <a:sy n="53" d="100"/>
        </p:scale>
        <p:origin x="294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5300"/>
          </a:xfrm>
          <a:prstGeom prst="rect">
            <a:avLst/>
          </a:prstGeom>
        </p:spPr>
        <p:txBody>
          <a:bodyPr vert="horz" lIns="91440" tIns="45720" rIns="91440" bIns="45720" rtlCol="0"/>
          <a:lstStyle>
            <a:lvl1pPr algn="r">
              <a:defRPr sz="1200"/>
            </a:lvl1pPr>
          </a:lstStyle>
          <a:p>
            <a:fld id="{212E8730-A259-4D97-A8A7-8F4197488D1C}" type="datetimeFigureOut">
              <a:rPr kumimoji="1" lang="ja-JP" altLang="en-US" smtClean="0"/>
              <a:t>2021/3/11</a:t>
            </a:fld>
            <a:endParaRPr kumimoji="1" lang="ja-JP" altLang="en-US"/>
          </a:p>
        </p:txBody>
      </p:sp>
      <p:sp>
        <p:nvSpPr>
          <p:cNvPr id="4" name="フッター プレースホルダー 3"/>
          <p:cNvSpPr>
            <a:spLocks noGrp="1"/>
          </p:cNvSpPr>
          <p:nvPr>
            <p:ph type="ftr" sz="quarter" idx="2"/>
          </p:nvPr>
        </p:nvSpPr>
        <p:spPr>
          <a:xfrm>
            <a:off x="1" y="9371014"/>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4"/>
            <a:ext cx="2919412" cy="495300"/>
          </a:xfrm>
          <a:prstGeom prst="rect">
            <a:avLst/>
          </a:prstGeom>
        </p:spPr>
        <p:txBody>
          <a:bodyPr vert="horz" lIns="91440" tIns="45720" rIns="91440" bIns="45720" rtlCol="0" anchor="b"/>
          <a:lstStyle>
            <a:lvl1pPr algn="r">
              <a:defRPr sz="1200"/>
            </a:lvl1pPr>
          </a:lstStyle>
          <a:p>
            <a:fld id="{50D1399C-51F4-4A71-9D83-1B565209C659}" type="slidenum">
              <a:rPr kumimoji="1" lang="ja-JP" altLang="en-US" smtClean="0"/>
              <a:t>‹#›</a:t>
            </a:fld>
            <a:endParaRPr kumimoji="1" lang="ja-JP" altLang="en-US"/>
          </a:p>
        </p:txBody>
      </p:sp>
    </p:spTree>
    <p:extLst>
      <p:ext uri="{BB962C8B-B14F-4D97-AF65-F5344CB8AC3E}">
        <p14:creationId xmlns:p14="http://schemas.microsoft.com/office/powerpoint/2010/main" val="158606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5300"/>
          </a:xfrm>
          <a:prstGeom prst="rect">
            <a:avLst/>
          </a:prstGeom>
        </p:spPr>
        <p:txBody>
          <a:bodyPr vert="horz" lIns="91440" tIns="45720" rIns="91440" bIns="45720" rtlCol="0"/>
          <a:lstStyle>
            <a:lvl1pPr algn="r">
              <a:defRPr sz="1200"/>
            </a:lvl1pPr>
          </a:lstStyle>
          <a:p>
            <a:fld id="{97E02F18-5C6A-4005-9E14-87FDBEACDC9D}" type="datetimeFigureOut">
              <a:rPr kumimoji="1" lang="ja-JP" altLang="en-US" smtClean="0"/>
              <a:t>2021/3/11</a:t>
            </a:fld>
            <a:endParaRPr kumimoji="1" lang="ja-JP" altLang="en-US"/>
          </a:p>
        </p:txBody>
      </p:sp>
      <p:sp>
        <p:nvSpPr>
          <p:cNvPr id="4" name="スライド イメージ プレースホルダー 3"/>
          <p:cNvSpPr>
            <a:spLocks noGrp="1" noRot="1" noChangeAspect="1"/>
          </p:cNvSpPr>
          <p:nvPr>
            <p:ph type="sldImg" idx="2"/>
          </p:nvPr>
        </p:nvSpPr>
        <p:spPr>
          <a:xfrm>
            <a:off x="407988" y="1231900"/>
            <a:ext cx="591978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4"/>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014"/>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5300"/>
          </a:xfrm>
          <a:prstGeom prst="rect">
            <a:avLst/>
          </a:prstGeom>
        </p:spPr>
        <p:txBody>
          <a:bodyPr vert="horz" lIns="91440" tIns="45720" rIns="91440" bIns="45720" rtlCol="0" anchor="b"/>
          <a:lstStyle>
            <a:lvl1pPr algn="r">
              <a:defRPr sz="1200"/>
            </a:lvl1pPr>
          </a:lstStyle>
          <a:p>
            <a:fld id="{975AE0A1-4F16-4B41-9192-FA1E65150168}" type="slidenum">
              <a:rPr kumimoji="1" lang="ja-JP" altLang="en-US" smtClean="0"/>
              <a:t>‹#›</a:t>
            </a:fld>
            <a:endParaRPr kumimoji="1" lang="ja-JP" altLang="en-US"/>
          </a:p>
        </p:txBody>
      </p:sp>
    </p:spTree>
    <p:extLst>
      <p:ext uri="{BB962C8B-B14F-4D97-AF65-F5344CB8AC3E}">
        <p14:creationId xmlns:p14="http://schemas.microsoft.com/office/powerpoint/2010/main" val="33216898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このプログラムは、いじめ防止等の対策について、お考えいただくことの一環として、残念ながらいじめが起きてしまったときに、どのように対処していくのか、保護者の皆様にお考えいただくことをねらいとしています。</a:t>
            </a:r>
            <a:endParaRPr kumimoji="1" lang="en-US" altLang="ja-JP" dirty="0" smtClean="0"/>
          </a:p>
          <a:p>
            <a:endParaRPr kumimoji="1" lang="en-US" altLang="ja-JP" dirty="0" smtClean="0"/>
          </a:p>
          <a:p>
            <a:r>
              <a:rPr kumimoji="1" lang="ja-JP" altLang="en-US" dirty="0" smtClean="0"/>
              <a:t>　後ほど、事例を基にお考えいただく場面もありますので、</a:t>
            </a:r>
            <a:endParaRPr kumimoji="1" lang="en-US" altLang="ja-JP" dirty="0" smtClean="0"/>
          </a:p>
          <a:p>
            <a:r>
              <a:rPr kumimoji="1" lang="ja-JP" altLang="en-US" dirty="0" smtClean="0"/>
              <a:t>　その際はお考えを発表いただいたり、周りの方とお話ししていただいたりといったことに、御協力をよろしくお願いします。</a:t>
            </a:r>
            <a:endParaRPr kumimoji="1" lang="ja-JP" altLang="en-US" dirty="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1</a:t>
            </a:fld>
            <a:endParaRPr kumimoji="1" lang="ja-JP" altLang="en-US"/>
          </a:p>
        </p:txBody>
      </p:sp>
    </p:spTree>
    <p:extLst>
      <p:ext uri="{BB962C8B-B14F-4D97-AF65-F5344CB8AC3E}">
        <p14:creationId xmlns:p14="http://schemas.microsoft.com/office/powerpoint/2010/main" val="1890100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学校に相談しようと思った矢先、</a:t>
            </a:r>
            <a:r>
              <a:rPr kumimoji="1" lang="en-US" altLang="ja-JP" dirty="0" smtClean="0"/>
              <a:t>A</a:t>
            </a:r>
            <a:r>
              <a:rPr kumimoji="1" lang="ja-JP" altLang="en-US" dirty="0" smtClean="0"/>
              <a:t>本人から、このように言われました。</a:t>
            </a:r>
            <a:endParaRPr kumimoji="1" lang="en-US" altLang="ja-JP" dirty="0" smtClean="0"/>
          </a:p>
          <a:p>
            <a:endParaRPr kumimoji="1" lang="en-US" altLang="ja-JP" dirty="0" smtClean="0"/>
          </a:p>
          <a:p>
            <a:r>
              <a:rPr kumimoji="1" lang="ja-JP" altLang="en-US" dirty="0" smtClean="0"/>
              <a:t>（スライドを読む）</a:t>
            </a:r>
            <a:endParaRPr kumimoji="1" lang="en-US" altLang="ja-JP" dirty="0" smtClean="0"/>
          </a:p>
          <a:p>
            <a:endParaRPr kumimoji="1" lang="en-US" altLang="ja-JP" dirty="0" smtClean="0"/>
          </a:p>
          <a:p>
            <a:r>
              <a:rPr kumimoji="1" lang="ja-JP" altLang="en-US" dirty="0" smtClean="0"/>
              <a:t>　ここで、お考えいただきたいことがあります。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10</a:t>
            </a:fld>
            <a:endParaRPr kumimoji="1" lang="ja-JP" altLang="en-US"/>
          </a:p>
        </p:txBody>
      </p:sp>
    </p:spTree>
    <p:extLst>
      <p:ext uri="{BB962C8B-B14F-4D97-AF65-F5344CB8AC3E}">
        <p14:creationId xmlns:p14="http://schemas.microsoft.com/office/powerpoint/2010/main" val="22483552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７月末に、ちょうど、学級担任との個人面談が予定されています。</a:t>
            </a:r>
            <a:endParaRPr kumimoji="1" lang="en-US" altLang="ja-JP" dirty="0" smtClean="0"/>
          </a:p>
          <a:p>
            <a:r>
              <a:rPr kumimoji="1" lang="ja-JP" altLang="en-US" dirty="0" smtClean="0"/>
              <a:t>　皆さんがＡの保護者なら、保護者として担任の先生に相談しますか。</a:t>
            </a:r>
          </a:p>
          <a:p>
            <a:r>
              <a:rPr kumimoji="1" lang="ja-JP" altLang="en-US" dirty="0" smtClean="0"/>
              <a:t>　その理由も含めて、御自身のお考えを○分程度でまとめてみてください。</a:t>
            </a:r>
            <a:endParaRPr kumimoji="1" lang="en-US" altLang="ja-JP" dirty="0" smtClean="0"/>
          </a:p>
          <a:p>
            <a:endParaRPr kumimoji="1" lang="en-US" altLang="ja-JP" dirty="0" smtClean="0"/>
          </a:p>
          <a:p>
            <a:r>
              <a:rPr kumimoji="1" lang="ja-JP" altLang="en-US" dirty="0" smtClean="0"/>
              <a:t>（しばらく待つ。学級の実態、保護者の参加状況に応じて、近くの人と話す、代表者に発表してもらう等の活動を取り入れる。ただし、評価や価値付けは行わない。）</a:t>
            </a:r>
            <a:endParaRPr kumimoji="1" lang="ja-JP" altLang="en-US" dirty="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11</a:t>
            </a:fld>
            <a:endParaRPr kumimoji="1" lang="ja-JP" altLang="en-US"/>
          </a:p>
        </p:txBody>
      </p:sp>
    </p:spTree>
    <p:extLst>
      <p:ext uri="{BB962C8B-B14F-4D97-AF65-F5344CB8AC3E}">
        <p14:creationId xmlns:p14="http://schemas.microsoft.com/office/powerpoint/2010/main" val="3941545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では、続きです。</a:t>
            </a:r>
            <a:endParaRPr kumimoji="1" lang="en-US" altLang="ja-JP" dirty="0" smtClean="0"/>
          </a:p>
          <a:p>
            <a:endParaRPr kumimoji="1" lang="en-US" altLang="ja-JP" dirty="0" smtClean="0"/>
          </a:p>
          <a:p>
            <a:r>
              <a:rPr kumimoji="1" lang="ja-JP" altLang="en-US" dirty="0" smtClean="0"/>
              <a:t>　（スライドを読む）</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12</a:t>
            </a:fld>
            <a:endParaRPr kumimoji="1" lang="ja-JP" altLang="en-US"/>
          </a:p>
        </p:txBody>
      </p:sp>
    </p:spTree>
    <p:extLst>
      <p:ext uri="{BB962C8B-B14F-4D97-AF65-F5344CB8AC3E}">
        <p14:creationId xmlns:p14="http://schemas.microsoft.com/office/powerpoint/2010/main" val="3766707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（スライドを読む）</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13</a:t>
            </a:fld>
            <a:endParaRPr kumimoji="1" lang="ja-JP" altLang="en-US"/>
          </a:p>
        </p:txBody>
      </p:sp>
    </p:spTree>
    <p:extLst>
      <p:ext uri="{BB962C8B-B14F-4D97-AF65-F5344CB8AC3E}">
        <p14:creationId xmlns:p14="http://schemas.microsoft.com/office/powerpoint/2010/main" val="2975765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（スライドを読む）</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14</a:t>
            </a:fld>
            <a:endParaRPr kumimoji="1" lang="ja-JP" altLang="en-US"/>
          </a:p>
        </p:txBody>
      </p:sp>
    </p:spTree>
    <p:extLst>
      <p:ext uri="{BB962C8B-B14F-4D97-AF65-F5344CB8AC3E}">
        <p14:creationId xmlns:p14="http://schemas.microsoft.com/office/powerpoint/2010/main" val="17559681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（スライドを読む）</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15</a:t>
            </a:fld>
            <a:endParaRPr kumimoji="1" lang="ja-JP" altLang="en-US"/>
          </a:p>
        </p:txBody>
      </p:sp>
    </p:spTree>
    <p:extLst>
      <p:ext uri="{BB962C8B-B14F-4D97-AF65-F5344CB8AC3E}">
        <p14:creationId xmlns:p14="http://schemas.microsoft.com/office/powerpoint/2010/main" val="18252949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（スライドを読む）</a:t>
            </a:r>
            <a:endParaRPr kumimoji="1" lang="en-US" altLang="ja-JP" dirty="0" smtClean="0"/>
          </a:p>
          <a:p>
            <a:endParaRPr kumimoji="1" lang="en-US" altLang="ja-JP" dirty="0" smtClean="0"/>
          </a:p>
          <a:p>
            <a:r>
              <a:rPr kumimoji="1" lang="ja-JP" altLang="en-US" dirty="0" smtClean="0"/>
              <a:t>　では、ここで、今一度お考えください。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16</a:t>
            </a:fld>
            <a:endParaRPr kumimoji="1" lang="ja-JP" altLang="en-US"/>
          </a:p>
        </p:txBody>
      </p:sp>
    </p:spTree>
    <p:extLst>
      <p:ext uri="{BB962C8B-B14F-4D97-AF65-F5344CB8AC3E}">
        <p14:creationId xmlns:p14="http://schemas.microsoft.com/office/powerpoint/2010/main" val="232535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rPr>
              <a:t>　Ａの保護者として、どのような行動をとりますか。</a:t>
            </a:r>
          </a:p>
          <a:p>
            <a:endParaRPr kumimoji="1" lang="ja-JP" altLang="en-US" dirty="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17</a:t>
            </a:fld>
            <a:endParaRPr kumimoji="1" lang="ja-JP" altLang="en-US"/>
          </a:p>
        </p:txBody>
      </p:sp>
    </p:spTree>
    <p:extLst>
      <p:ext uri="{BB962C8B-B14F-4D97-AF65-F5344CB8AC3E}">
        <p14:creationId xmlns:p14="http://schemas.microsoft.com/office/powerpoint/2010/main" val="16737896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bg1"/>
                </a:solidFill>
              </a:rPr>
              <a:t>　Ｂ、Ｃ、Ｄ</a:t>
            </a:r>
            <a:r>
              <a:rPr kumimoji="1" lang="ja-JP" altLang="en-US" sz="1200" dirty="0" smtClean="0">
                <a:solidFill>
                  <a:schemeClr val="bg1"/>
                </a:solidFill>
              </a:rPr>
              <a:t>の保護者として、どのような行動をとりますか。</a:t>
            </a:r>
          </a:p>
          <a:p>
            <a:endParaRPr kumimoji="1" lang="en-US" altLang="ja-JP" dirty="0" smtClean="0"/>
          </a:p>
          <a:p>
            <a:r>
              <a:rPr kumimoji="1" lang="ja-JP" altLang="en-US" dirty="0" smtClean="0"/>
              <a:t>　（シート</a:t>
            </a:r>
            <a:r>
              <a:rPr kumimoji="1" lang="en-US" altLang="ja-JP" dirty="0" smtClean="0"/>
              <a:t>11</a:t>
            </a:r>
            <a:r>
              <a:rPr kumimoji="1" lang="ja-JP" altLang="en-US" dirty="0" smtClean="0"/>
              <a:t>と同様）</a:t>
            </a:r>
            <a:endParaRPr kumimoji="1" lang="en-US" altLang="ja-JP" dirty="0" smtClean="0"/>
          </a:p>
          <a:p>
            <a:endParaRPr kumimoji="1" lang="en-US" altLang="ja-JP" dirty="0" smtClean="0"/>
          </a:p>
          <a:p>
            <a:r>
              <a:rPr kumimoji="1" lang="ja-JP" altLang="en-US" dirty="0" smtClean="0"/>
              <a:t>　ありがとうございました。</a:t>
            </a:r>
            <a:endParaRPr kumimoji="1" lang="en-US" altLang="ja-JP" dirty="0" smtClean="0"/>
          </a:p>
          <a:p>
            <a:r>
              <a:rPr kumimoji="1" lang="ja-JP" altLang="en-US" dirty="0" smtClean="0"/>
              <a:t>　様々なお考えがあったかと思います。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18</a:t>
            </a:fld>
            <a:endParaRPr kumimoji="1" lang="ja-JP" altLang="en-US"/>
          </a:p>
        </p:txBody>
      </p:sp>
    </p:spTree>
    <p:extLst>
      <p:ext uri="{BB962C8B-B14F-4D97-AF65-F5344CB8AC3E}">
        <p14:creationId xmlns:p14="http://schemas.microsoft.com/office/powerpoint/2010/main" val="8930656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お考えいただくヒントとして、先ほど御紹介した東京都いじめ防止対策推進基本方針には、保護者は、</a:t>
            </a:r>
            <a:r>
              <a:rPr kumimoji="1" lang="ja-JP" altLang="en-US" sz="1200" dirty="0" smtClean="0"/>
              <a:t>その保護する児童・生徒がいじめを行うことのないよう、家庭での話合い等を通して、規範意識を養う指導などに努めるとともに、児童・生徒をいじめから保護する</a:t>
            </a:r>
            <a:r>
              <a:rPr kumimoji="1" lang="ja-JP" altLang="en-US" dirty="0" smtClean="0"/>
              <a:t>ということが示されています。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19</a:t>
            </a:fld>
            <a:endParaRPr kumimoji="1" lang="ja-JP" altLang="en-US"/>
          </a:p>
        </p:txBody>
      </p:sp>
    </p:spTree>
    <p:extLst>
      <p:ext uri="{BB962C8B-B14F-4D97-AF65-F5344CB8AC3E}">
        <p14:creationId xmlns:p14="http://schemas.microsoft.com/office/powerpoint/2010/main" val="3803623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2</a:t>
            </a:fld>
            <a:endParaRPr kumimoji="1" lang="ja-JP" altLang="en-US"/>
          </a:p>
        </p:txBody>
      </p:sp>
    </p:spTree>
    <p:extLst>
      <p:ext uri="{BB962C8B-B14F-4D97-AF65-F5344CB8AC3E}">
        <p14:creationId xmlns:p14="http://schemas.microsoft.com/office/powerpoint/2010/main" val="815644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444500" indent="-444500">
              <a:lnSpc>
                <a:spcPct val="150000"/>
              </a:lnSpc>
            </a:pPr>
            <a:r>
              <a:rPr kumimoji="1" lang="ja-JP" altLang="en-US" dirty="0" smtClean="0"/>
              <a:t>　また、</a:t>
            </a:r>
            <a:r>
              <a:rPr kumimoji="1" lang="ja-JP" altLang="en-US" sz="1200" dirty="0" smtClean="0"/>
              <a:t>いじめの情報を得た場合には、学校に速やかに連絡、相談するなど、学校によるいじめの防止等の取組に協力するよう努める</a:t>
            </a:r>
            <a:r>
              <a:rPr kumimoji="1" lang="ja-JP" altLang="en-US" dirty="0" smtClean="0"/>
              <a:t>ということが示されています。</a:t>
            </a:r>
          </a:p>
          <a:p>
            <a:r>
              <a:rPr kumimoji="1" lang="ja-JP" altLang="en-US" dirty="0" smtClean="0"/>
              <a:t>　ただ、これが正解、というものはありません。</a:t>
            </a:r>
            <a:endParaRPr kumimoji="1" lang="en-US" altLang="ja-JP" dirty="0" smtClean="0"/>
          </a:p>
          <a:p>
            <a:r>
              <a:rPr kumimoji="1" lang="ja-JP" altLang="en-US" dirty="0" smtClean="0"/>
              <a:t>　お子さんの性格、成長段階、その時の状態によって、最善の方法は変わってくると思います。</a:t>
            </a:r>
            <a:endParaRPr kumimoji="1" lang="en-US" altLang="ja-JP" dirty="0" smtClean="0"/>
          </a:p>
          <a:p>
            <a:r>
              <a:rPr kumimoji="1" lang="ja-JP" altLang="en-US" dirty="0" smtClean="0"/>
              <a:t>　常にお子さんとコミュニケーションを取りながら、最善の方法については今後もお考えいただければと思います。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20</a:t>
            </a:fld>
            <a:endParaRPr kumimoji="1" lang="ja-JP" altLang="en-US"/>
          </a:p>
        </p:txBody>
      </p:sp>
    </p:spTree>
    <p:extLst>
      <p:ext uri="{BB962C8B-B14F-4D97-AF65-F5344CB8AC3E}">
        <p14:creationId xmlns:p14="http://schemas.microsoft.com/office/powerpoint/2010/main" val="15879853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最後に、皆様へのお願いが２点あります。</a:t>
            </a:r>
            <a:endParaRPr kumimoji="1" lang="en-US" altLang="ja-JP" dirty="0" smtClean="0"/>
          </a:p>
          <a:p>
            <a:endParaRPr kumimoji="1" lang="en-US" altLang="ja-JP" dirty="0" smtClean="0"/>
          </a:p>
          <a:p>
            <a:r>
              <a:rPr kumimoji="1" lang="ja-JP" altLang="en-US" dirty="0" smtClean="0"/>
              <a:t>　まず、</a:t>
            </a:r>
            <a:r>
              <a:rPr kumimoji="1" lang="ja-JP" altLang="en-US" sz="1200" dirty="0" smtClean="0"/>
              <a:t>本日の内容とお考えになったことについて、ぜひお子さんと話し合ってみてください。</a:t>
            </a:r>
            <a:r>
              <a:rPr lang="ja-JP" altLang="en-US" sz="1200" dirty="0" smtClean="0"/>
              <a:t>御自分は、いじめられていたら、どのような行動をとるか、</a:t>
            </a:r>
            <a:r>
              <a:rPr kumimoji="1" lang="ja-JP" altLang="en-US" sz="1200" dirty="0" smtClean="0"/>
              <a:t>いじめていたら、どのような行動をとるか。皆さんのお考えを、お子さんに伝え、お子さんの考えを聞くことで、お互いのいじめに対する考えが、より深まっていくと思います。もしかしたら、思いがけない話を聞くこともあるかもしれません。</a:t>
            </a:r>
            <a:endParaRPr kumimoji="1" lang="en-US" altLang="ja-JP" sz="1200"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21</a:t>
            </a:fld>
            <a:endParaRPr kumimoji="1" lang="ja-JP" altLang="en-US"/>
          </a:p>
        </p:txBody>
      </p:sp>
    </p:spTree>
    <p:extLst>
      <p:ext uri="{BB962C8B-B14F-4D97-AF65-F5344CB8AC3E}">
        <p14:creationId xmlns:p14="http://schemas.microsoft.com/office/powerpoint/2010/main" val="38864365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令和２年９月、東京都教育庁から、このような資料が配布されました。</a:t>
            </a:r>
            <a:endParaRPr kumimoji="1" lang="en-US" altLang="ja-JP" dirty="0" smtClean="0"/>
          </a:p>
          <a:p>
            <a:endParaRPr kumimoji="1" lang="en-US" altLang="ja-JP" dirty="0" smtClean="0"/>
          </a:p>
          <a:p>
            <a:r>
              <a:rPr kumimoji="1" lang="ja-JP" altLang="en-US" dirty="0" smtClean="0"/>
              <a:t>　新型コロナウイルス感染症の影響で不安やストレスを抱える子供たちの「こころの</a:t>
            </a:r>
            <a:r>
              <a:rPr kumimoji="1" lang="en-US" altLang="ja-JP" dirty="0" smtClean="0"/>
              <a:t>SOS</a:t>
            </a:r>
            <a:r>
              <a:rPr kumimoji="1" lang="ja-JP" altLang="en-US" dirty="0" smtClean="0"/>
              <a:t>」に気付けるよう、表情や態度、身体や服装、行動や人間関係の変化について、具体的な様子から確認できる資料です。</a:t>
            </a:r>
            <a:endParaRPr kumimoji="1" lang="en-US" altLang="ja-JP" dirty="0" smtClean="0"/>
          </a:p>
          <a:p>
            <a:r>
              <a:rPr kumimoji="1" lang="ja-JP" altLang="en-US" dirty="0" smtClean="0"/>
              <a:t>　また、そのような</a:t>
            </a:r>
            <a:r>
              <a:rPr kumimoji="1" lang="en-US" altLang="ja-JP" dirty="0" smtClean="0"/>
              <a:t>SOS</a:t>
            </a:r>
            <a:r>
              <a:rPr kumimoji="1" lang="ja-JP" altLang="en-US" dirty="0" smtClean="0"/>
              <a:t>に気付いた時、「力になることはある？」や「よく話してくれたね、大変だったね。」などのように、どのような「声かけ」をしたらいいか、具体的に示されています。</a:t>
            </a:r>
            <a:endParaRPr kumimoji="1" lang="en-US" altLang="ja-JP" dirty="0" smtClean="0"/>
          </a:p>
          <a:p>
            <a:r>
              <a:rPr kumimoji="1" lang="ja-JP" altLang="en-US" dirty="0" smtClean="0"/>
              <a:t>　皆さんにも、この資料を手がかりに、子供たちの</a:t>
            </a:r>
            <a:r>
              <a:rPr kumimoji="1" lang="en-US" altLang="ja-JP" dirty="0" smtClean="0"/>
              <a:t>SOS</a:t>
            </a:r>
            <a:r>
              <a:rPr kumimoji="1" lang="ja-JP" altLang="en-US" dirty="0" smtClean="0"/>
              <a:t>に気付き、「声かけ」をしていただき、子供たちの不安や悩みに寄り添っていただきたいと思います。</a:t>
            </a:r>
            <a:endParaRPr kumimoji="1" lang="en-US" altLang="ja-JP" dirty="0" smtClean="0"/>
          </a:p>
          <a:p>
            <a:r>
              <a:rPr kumimoji="1" lang="ja-JP" altLang="en-US" dirty="0" smtClean="0"/>
              <a:t>　</a:t>
            </a:r>
            <a:endParaRPr kumimoji="1" lang="en-US" altLang="ja-JP" dirty="0" smtClean="0"/>
          </a:p>
          <a:p>
            <a:r>
              <a:rPr kumimoji="1" lang="ja-JP" altLang="en-US" dirty="0" smtClean="0"/>
              <a:t>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2CA19676-A6BD-4BC6-BD99-3C9946BA8CB0}" type="slidenum">
              <a:rPr kumimoji="1" lang="ja-JP" altLang="en-US" smtClean="0"/>
              <a:t>22</a:t>
            </a:fld>
            <a:endParaRPr kumimoji="1" lang="ja-JP" altLang="en-US"/>
          </a:p>
        </p:txBody>
      </p:sp>
    </p:spTree>
    <p:extLst>
      <p:ext uri="{BB962C8B-B14F-4D97-AF65-F5344CB8AC3E}">
        <p14:creationId xmlns:p14="http://schemas.microsoft.com/office/powerpoint/2010/main" val="4263192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もし、いじめに関するお話を聞いたり、お子さんの様子で心配なことがあったら、是非学校に御相談ください。</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いじめられている子を見たり聞いたりした、という場合にも同様です。</a:t>
            </a:r>
            <a:endParaRPr kumimoji="1" lang="en-US" altLang="ja-JP" dirty="0" smtClean="0"/>
          </a:p>
          <a:p>
            <a:endParaRPr kumimoji="1" lang="en-US" altLang="ja-JP" dirty="0" smtClean="0"/>
          </a:p>
          <a:p>
            <a:r>
              <a:rPr kumimoji="1" lang="ja-JP" altLang="en-US" dirty="0" smtClean="0"/>
              <a:t>　ただ、いじめは学校内だけで起こるものではありません。</a:t>
            </a:r>
            <a:endParaRPr kumimoji="1" lang="en-US" altLang="ja-JP" dirty="0" smtClean="0"/>
          </a:p>
          <a:p>
            <a:r>
              <a:rPr kumimoji="1" lang="ja-JP" altLang="en-US" dirty="0" smtClean="0"/>
              <a:t>　放課後や休業中に友達と遊んでいるとき、習い事の帰り道など、様々な場面で起こり得るものです。</a:t>
            </a:r>
            <a:endParaRPr kumimoji="1" lang="en-US" altLang="ja-JP" dirty="0" smtClean="0"/>
          </a:p>
          <a:p>
            <a:r>
              <a:rPr kumimoji="1" lang="ja-JP" altLang="en-US" dirty="0" smtClean="0"/>
              <a:t>　そんなときのために、様々な相談窓口が設けられています。</a:t>
            </a:r>
            <a:endParaRPr kumimoji="1" lang="en-US" altLang="ja-JP" dirty="0" smtClean="0"/>
          </a:p>
          <a:p>
            <a:r>
              <a:rPr kumimoji="1" lang="ja-JP" altLang="en-US" dirty="0" smtClean="0"/>
              <a:t>　東京都の相談窓口は、夜間や休日も受け付けています。</a:t>
            </a:r>
            <a:endParaRPr kumimoji="1" lang="en-US" altLang="ja-JP" dirty="0" smtClean="0"/>
          </a:p>
          <a:p>
            <a:r>
              <a:rPr kumimoji="1" lang="ja-JP" altLang="en-US" dirty="0" smtClean="0"/>
              <a:t>　また、</a:t>
            </a:r>
            <a:r>
              <a:rPr kumimoji="1" lang="en-US" altLang="ja-JP" dirty="0" smtClean="0"/>
              <a:t>24</a:t>
            </a:r>
            <a:r>
              <a:rPr kumimoji="1" lang="ja-JP" altLang="en-US" dirty="0" smtClean="0"/>
              <a:t>時間体制で受け付けている相談窓口もあります。</a:t>
            </a:r>
            <a:endParaRPr kumimoji="1" lang="en-US" altLang="ja-JP" dirty="0" smtClean="0"/>
          </a:p>
          <a:p>
            <a:r>
              <a:rPr kumimoji="1" lang="ja-JP" altLang="en-US" dirty="0" smtClean="0"/>
              <a:t>　学校だけでなく、様々な機関を御活用いただき、いじめ防止、早期発見、早期対応に取り組んでいただければと思います。</a:t>
            </a:r>
            <a:endParaRPr kumimoji="1" lang="en-US" altLang="ja-JP" dirty="0" smtClean="0"/>
          </a:p>
          <a:p>
            <a:endParaRPr kumimoji="1" lang="en-US" altLang="ja-JP" dirty="0" smtClean="0"/>
          </a:p>
          <a:p>
            <a:r>
              <a:rPr kumimoji="1" lang="ja-JP" altLang="en-US" dirty="0" smtClean="0"/>
              <a:t>　ありがとうございました。</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23</a:t>
            </a:fld>
            <a:endParaRPr kumimoji="1" lang="ja-JP" altLang="en-US"/>
          </a:p>
        </p:txBody>
      </p:sp>
    </p:spTree>
    <p:extLst>
      <p:ext uri="{BB962C8B-B14F-4D97-AF65-F5344CB8AC3E}">
        <p14:creationId xmlns:p14="http://schemas.microsoft.com/office/powerpoint/2010/main" val="296704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このプログラムの流れは、御覧のとおりです。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3</a:t>
            </a:fld>
            <a:endParaRPr kumimoji="1" lang="ja-JP" altLang="en-US"/>
          </a:p>
        </p:txBody>
      </p:sp>
    </p:spTree>
    <p:extLst>
      <p:ext uri="{BB962C8B-B14F-4D97-AF65-F5344CB8AC3E}">
        <p14:creationId xmlns:p14="http://schemas.microsoft.com/office/powerpoint/2010/main" val="2334090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まず、いじめとは何か、ということについてです。</a:t>
            </a:r>
            <a:endParaRPr kumimoji="1" lang="en-US" altLang="ja-JP" dirty="0" smtClean="0"/>
          </a:p>
          <a:p>
            <a:r>
              <a:rPr kumimoji="1" lang="ja-JP" altLang="en-US" dirty="0" smtClean="0"/>
              <a:t>　本日お配りした、「東京都いじめ防止対策推進基本方針」に、</a:t>
            </a:r>
            <a:endParaRPr kumimoji="1" lang="en-US" altLang="ja-JP" dirty="0" smtClean="0"/>
          </a:p>
          <a:p>
            <a:endParaRPr kumimoji="1" lang="en-US" altLang="ja-JP" dirty="0" smtClean="0"/>
          </a:p>
          <a:p>
            <a:r>
              <a:rPr kumimoji="1" lang="ja-JP" altLang="en-US" dirty="0" smtClean="0"/>
              <a:t>　いじめは、</a:t>
            </a:r>
            <a:endParaRPr kumimoji="1" lang="en-US" altLang="ja-JP" dirty="0" smtClean="0"/>
          </a:p>
          <a:p>
            <a:r>
              <a:rPr kumimoji="1" lang="ja-JP" altLang="en-US" dirty="0" smtClean="0"/>
              <a:t>　いじめを受けた児童・生徒の教育を受ける権利を著しく侵害し、</a:t>
            </a:r>
            <a:endParaRPr kumimoji="1" lang="en-US" altLang="ja-JP" dirty="0" smtClean="0"/>
          </a:p>
          <a:p>
            <a:r>
              <a:rPr kumimoji="1" lang="ja-JP" altLang="en-US" dirty="0" smtClean="0"/>
              <a:t>　その心身の健全な成長及び人格の形成に重大な影響を及ぼし、　</a:t>
            </a:r>
            <a:endParaRPr kumimoji="1" lang="en-US" altLang="ja-JP" dirty="0" smtClean="0"/>
          </a:p>
          <a:p>
            <a:r>
              <a:rPr kumimoji="1" lang="ja-JP" altLang="en-US" dirty="0" smtClean="0"/>
              <a:t>　いじめを受けた児童・生徒の心に長く深い傷を残すもの</a:t>
            </a:r>
            <a:endParaRPr kumimoji="1" lang="en-US" altLang="ja-JP" dirty="0" smtClean="0"/>
          </a:p>
          <a:p>
            <a:endParaRPr kumimoji="1" lang="ja-JP" altLang="en-US" dirty="0" smtClean="0"/>
          </a:p>
          <a:p>
            <a:r>
              <a:rPr kumimoji="1" lang="ja-JP" altLang="en-US" dirty="0" smtClean="0"/>
              <a:t>　であると示しています。</a:t>
            </a:r>
            <a:endParaRPr kumimoji="1" lang="en-US" altLang="ja-JP" dirty="0" smtClean="0"/>
          </a:p>
          <a:p>
            <a:endParaRPr kumimoji="1" lang="en-US" altLang="ja-JP" dirty="0" smtClean="0"/>
          </a:p>
          <a:p>
            <a:r>
              <a:rPr kumimoji="1" lang="ja-JP" altLang="en-US" dirty="0" smtClean="0"/>
              <a:t>　いじめは人権侵害であり、決して許されるものではないという認識をもっていただければと思います。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4</a:t>
            </a:fld>
            <a:endParaRPr kumimoji="1" lang="ja-JP" altLang="en-US"/>
          </a:p>
        </p:txBody>
      </p:sp>
    </p:spTree>
    <p:extLst>
      <p:ext uri="{BB962C8B-B14F-4D97-AF65-F5344CB8AC3E}">
        <p14:creationId xmlns:p14="http://schemas.microsoft.com/office/powerpoint/2010/main" val="426191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次に、本校のいじめ防止の取組を御紹介します。</a:t>
            </a:r>
            <a:endParaRPr kumimoji="1" lang="en-US" altLang="ja-JP" dirty="0" smtClean="0"/>
          </a:p>
          <a:p>
            <a:r>
              <a:rPr kumimoji="1" lang="ja-JP" altLang="en-US" dirty="0" smtClean="0"/>
              <a:t>　（学校の実態に応じて、修正してください。）</a:t>
            </a:r>
            <a:endParaRPr kumimoji="1" lang="en-US" altLang="ja-JP" dirty="0" smtClean="0"/>
          </a:p>
          <a:p>
            <a:r>
              <a:rPr kumimoji="1" lang="ja-JP" altLang="en-US" dirty="0" smtClean="0"/>
              <a:t>　まず、学校いじめ防止基本方針を策定しています。</a:t>
            </a:r>
            <a:endParaRPr kumimoji="1" lang="en-US" altLang="ja-JP" dirty="0" smtClean="0"/>
          </a:p>
          <a:p>
            <a:r>
              <a:rPr kumimoji="1" lang="ja-JP" altLang="en-US" dirty="0" smtClean="0"/>
              <a:t>　この方針は、本校のホームページに掲載しております。もしまだ御覧いただいていないようでしたら、ぜひ一度御覧ください。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5</a:t>
            </a:fld>
            <a:endParaRPr kumimoji="1" lang="ja-JP" altLang="en-US"/>
          </a:p>
        </p:txBody>
      </p:sp>
    </p:spTree>
    <p:extLst>
      <p:ext uri="{BB962C8B-B14F-4D97-AF65-F5344CB8AC3E}">
        <p14:creationId xmlns:p14="http://schemas.microsoft.com/office/powerpoint/2010/main" val="1553718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また、全ての学校教育で、いじめ防止や人権尊重についての指導を行っています。</a:t>
            </a:r>
            <a:endParaRPr kumimoji="1" lang="en-US" altLang="ja-JP" dirty="0" smtClean="0"/>
          </a:p>
          <a:p>
            <a:endParaRPr kumimoji="1" lang="en-US" altLang="ja-JP" dirty="0" smtClean="0"/>
          </a:p>
          <a:p>
            <a:r>
              <a:rPr kumimoji="1" lang="ja-JP" altLang="en-US" dirty="0" smtClean="0"/>
              <a:t>　教科等を問わず、機会をとらえて繰り返し指導を行っています。</a:t>
            </a:r>
            <a:endParaRPr kumimoji="1" lang="en-US" altLang="ja-JP" dirty="0" smtClean="0"/>
          </a:p>
          <a:p>
            <a:r>
              <a:rPr kumimoji="1" lang="ja-JP" altLang="en-US" dirty="0" smtClean="0"/>
              <a:t>　もちろん、その際には子供たちの声を取り上げたり、一緒に考えたりすることを通して、一人一人が自分事としていじめ防止に取り組むことができるようにしています。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6</a:t>
            </a:fld>
            <a:endParaRPr kumimoji="1" lang="ja-JP" altLang="en-US"/>
          </a:p>
        </p:txBody>
      </p:sp>
    </p:spTree>
    <p:extLst>
      <p:ext uri="{BB962C8B-B14F-4D97-AF65-F5344CB8AC3E}">
        <p14:creationId xmlns:p14="http://schemas.microsoft.com/office/powerpoint/2010/main" val="729548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子供たちが大人になった時には、様々な人と出会うことになります。そのようなときでも、相手の立場や考え方を大切にした言動をとることができるよう、異学年での活動の充実を図っています。</a:t>
            </a:r>
            <a:endParaRPr kumimoji="1" lang="en-US" altLang="ja-JP" dirty="0" smtClean="0"/>
          </a:p>
          <a:p>
            <a:r>
              <a:rPr kumimoji="1" lang="ja-JP" altLang="en-US" dirty="0" smtClean="0"/>
              <a:t>　例えば、縦割り班での活動や、委員会・クラブ活動の充実といったことが挙げられます。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7</a:t>
            </a:fld>
            <a:endParaRPr kumimoji="1" lang="ja-JP" altLang="en-US"/>
          </a:p>
        </p:txBody>
      </p:sp>
    </p:spTree>
    <p:extLst>
      <p:ext uri="{BB962C8B-B14F-4D97-AF65-F5344CB8AC3E}">
        <p14:creationId xmlns:p14="http://schemas.microsoft.com/office/powerpoint/2010/main" val="975027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それでは、事例を基に、皆さんにお考えいただきたいと思います。</a:t>
            </a:r>
            <a:endParaRPr kumimoji="1" lang="en-US" altLang="ja-JP" dirty="0" smtClean="0"/>
          </a:p>
          <a:p>
            <a:endParaRPr kumimoji="1" lang="en-US" altLang="ja-JP" dirty="0" smtClean="0"/>
          </a:p>
          <a:p>
            <a:r>
              <a:rPr kumimoji="1" lang="ja-JP" altLang="en-US" dirty="0" smtClean="0"/>
              <a:t>　児童</a:t>
            </a:r>
            <a:r>
              <a:rPr kumimoji="1" lang="en-US" altLang="ja-JP" dirty="0" smtClean="0"/>
              <a:t>A</a:t>
            </a:r>
            <a:r>
              <a:rPr kumimoji="1" lang="ja-JP" altLang="en-US" dirty="0" err="1" smtClean="0"/>
              <a:t>、</a:t>
            </a:r>
            <a:r>
              <a:rPr kumimoji="1" lang="en-US" altLang="ja-JP" dirty="0" smtClean="0"/>
              <a:t>B</a:t>
            </a:r>
            <a:r>
              <a:rPr kumimoji="1" lang="ja-JP" altLang="en-US" dirty="0" err="1" smtClean="0"/>
              <a:t>、</a:t>
            </a:r>
            <a:r>
              <a:rPr kumimoji="1" lang="en-US" altLang="ja-JP" dirty="0" smtClean="0"/>
              <a:t>C</a:t>
            </a:r>
            <a:r>
              <a:rPr kumimoji="1" lang="ja-JP" altLang="en-US" dirty="0" err="1" smtClean="0"/>
              <a:t>、</a:t>
            </a:r>
            <a:r>
              <a:rPr kumimoji="1" lang="en-US" altLang="ja-JP" dirty="0" smtClean="0"/>
              <a:t>D</a:t>
            </a:r>
            <a:r>
              <a:rPr kumimoji="1" lang="ja-JP" altLang="en-US" dirty="0" smtClean="0"/>
              <a:t>は、いずれも○年生の男子で、同じクラスのメンバーです。</a:t>
            </a:r>
            <a:endParaRPr kumimoji="1" lang="en-US" altLang="ja-JP" dirty="0" smtClean="0"/>
          </a:p>
          <a:p>
            <a:r>
              <a:rPr kumimoji="1" lang="ja-JP" altLang="en-US" dirty="0" smtClean="0"/>
              <a:t>　皆さんはそれぞれの保護者の立場で、自分ならどうするか、お考えください。</a:t>
            </a:r>
            <a:endParaRPr kumimoji="1" lang="en-US" altLang="ja-JP" dirty="0" smtClean="0"/>
          </a:p>
          <a:p>
            <a:endParaRPr kumimoji="1" lang="en-US" altLang="ja-JP" dirty="0" smtClean="0"/>
          </a:p>
          <a:p>
            <a:r>
              <a:rPr kumimoji="1" lang="ja-JP" altLang="en-US" dirty="0" smtClean="0"/>
              <a:t>　</a:t>
            </a:r>
            <a:r>
              <a:rPr kumimoji="1" lang="en-US" altLang="ja-JP" dirty="0" smtClean="0"/>
              <a:t>(</a:t>
            </a:r>
            <a:r>
              <a:rPr kumimoji="1" lang="ja-JP" altLang="en-US" dirty="0" smtClean="0"/>
              <a:t>以下の文言は読み上げ不要</a:t>
            </a:r>
            <a:r>
              <a:rPr kumimoji="1" lang="en-US" altLang="ja-JP" dirty="0" smtClean="0"/>
              <a:t>)</a:t>
            </a:r>
          </a:p>
          <a:p>
            <a:r>
              <a:rPr kumimoji="1" lang="ja-JP" altLang="en-US" dirty="0" smtClean="0"/>
              <a:t>　</a:t>
            </a:r>
            <a:r>
              <a:rPr kumimoji="1" lang="en-US" altLang="ja-JP" dirty="0" smtClean="0"/>
              <a:t>【</a:t>
            </a:r>
            <a:r>
              <a:rPr kumimoji="1" lang="ja-JP" altLang="en-US" dirty="0" smtClean="0"/>
              <a:t>注意事項</a:t>
            </a:r>
            <a:r>
              <a:rPr kumimoji="1" lang="en-US" altLang="ja-JP" dirty="0" smtClean="0"/>
              <a:t>】</a:t>
            </a:r>
          </a:p>
          <a:p>
            <a:r>
              <a:rPr kumimoji="1" lang="ja-JP" altLang="en-US" dirty="0" smtClean="0"/>
              <a:t>　本事例は、「いじめ対策に係る事例集</a:t>
            </a:r>
            <a:r>
              <a:rPr kumimoji="1" lang="en-US" altLang="ja-JP" dirty="0" smtClean="0"/>
              <a:t>(</a:t>
            </a:r>
            <a:r>
              <a:rPr kumimoji="1" lang="ja-JP" altLang="en-US" dirty="0" smtClean="0"/>
              <a:t>文部科学省初等中等教育局児童生徒課：平成</a:t>
            </a:r>
            <a:r>
              <a:rPr kumimoji="1" lang="en-US" altLang="ja-JP" dirty="0" smtClean="0"/>
              <a:t>30</a:t>
            </a:r>
            <a:r>
              <a:rPr kumimoji="1" lang="ja-JP" altLang="en-US" dirty="0" smtClean="0"/>
              <a:t>年９月</a:t>
            </a:r>
            <a:r>
              <a:rPr kumimoji="1" lang="en-US" altLang="ja-JP" dirty="0" smtClean="0"/>
              <a:t>)</a:t>
            </a:r>
            <a:r>
              <a:rPr kumimoji="1" lang="ja-JP" altLang="en-US" dirty="0" smtClean="0"/>
              <a:t>」の</a:t>
            </a:r>
            <a:r>
              <a:rPr kumimoji="1" lang="en-US" altLang="ja-JP" dirty="0" smtClean="0"/>
              <a:t>22</a:t>
            </a:r>
            <a:r>
              <a:rPr kumimoji="1" lang="ja-JP" altLang="en-US" dirty="0" smtClean="0"/>
              <a:t>・</a:t>
            </a:r>
            <a:r>
              <a:rPr kumimoji="1" lang="en-US" altLang="ja-JP" dirty="0" smtClean="0"/>
              <a:t>23</a:t>
            </a:r>
            <a:r>
              <a:rPr kumimoji="1" lang="ja-JP" altLang="en-US" dirty="0" smtClean="0"/>
              <a:t>ページを参考に作成しました。</a:t>
            </a:r>
            <a:endParaRPr kumimoji="1" lang="en-US" altLang="ja-JP" dirty="0" smtClean="0"/>
          </a:p>
          <a:p>
            <a:r>
              <a:rPr kumimoji="1" lang="ja-JP" altLang="en-US" dirty="0" smtClean="0"/>
              <a:t>　御所属の学校の実態に応じた事例を同資料から選択し、差し替えてください。</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8</a:t>
            </a:fld>
            <a:endParaRPr kumimoji="1" lang="ja-JP" altLang="en-US"/>
          </a:p>
        </p:txBody>
      </p:sp>
    </p:spTree>
    <p:extLst>
      <p:ext uri="{BB962C8B-B14F-4D97-AF65-F5344CB8AC3E}">
        <p14:creationId xmlns:p14="http://schemas.microsoft.com/office/powerpoint/2010/main" val="1914262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まず、事態の経緯①です。</a:t>
            </a:r>
            <a:endParaRPr kumimoji="1" lang="en-US" altLang="ja-JP" dirty="0" smtClean="0"/>
          </a:p>
          <a:p>
            <a:endParaRPr kumimoji="1" lang="en-US" altLang="ja-JP" dirty="0" smtClean="0"/>
          </a:p>
          <a:p>
            <a:r>
              <a:rPr kumimoji="1" lang="ja-JP" altLang="en-US" dirty="0" smtClean="0"/>
              <a:t>　（スライドを読む）</a:t>
            </a:r>
            <a:endParaRPr kumimoji="1" lang="en-US" altLang="ja-JP" dirty="0" smtClean="0"/>
          </a:p>
          <a:p>
            <a:endParaRPr kumimoji="1" lang="en-US" altLang="ja-JP" dirty="0" smtClean="0"/>
          </a:p>
          <a:p>
            <a:r>
              <a:rPr kumimoji="1" lang="ja-JP" altLang="en-US" dirty="0" smtClean="0"/>
              <a:t>　</a:t>
            </a:r>
            <a:r>
              <a:rPr kumimoji="1" lang="en-US" altLang="ja-JP" dirty="0" smtClean="0"/>
              <a:t>A</a:t>
            </a:r>
            <a:r>
              <a:rPr kumimoji="1" lang="ja-JP" altLang="en-US" dirty="0" smtClean="0"/>
              <a:t>の保護者として考えたとき、真っ先に「学校に相談する」という方は、多いのではないでしょうか。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75AE0A1-4F16-4B41-9192-FA1E65150168}" type="slidenum">
              <a:rPr kumimoji="1" lang="ja-JP" altLang="en-US" smtClean="0"/>
              <a:t>9</a:t>
            </a:fld>
            <a:endParaRPr kumimoji="1" lang="ja-JP" altLang="en-US"/>
          </a:p>
        </p:txBody>
      </p:sp>
    </p:spTree>
    <p:extLst>
      <p:ext uri="{BB962C8B-B14F-4D97-AF65-F5344CB8AC3E}">
        <p14:creationId xmlns:p14="http://schemas.microsoft.com/office/powerpoint/2010/main" val="2499296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CC61D2-2F01-429E-AC12-BFC13AF60D9A}" type="datetimeFigureOut">
              <a:rPr kumimoji="1" lang="ja-JP" altLang="en-US" smtClean="0"/>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1899595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CC61D2-2F01-429E-AC12-BFC13AF60D9A}" type="datetimeFigureOut">
              <a:rPr kumimoji="1" lang="ja-JP" altLang="en-US" smtClean="0"/>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125682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CC61D2-2F01-429E-AC12-BFC13AF60D9A}" type="datetimeFigureOut">
              <a:rPr kumimoji="1" lang="ja-JP" altLang="en-US" smtClean="0"/>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170990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CC61D2-2F01-429E-AC12-BFC13AF60D9A}" type="datetimeFigureOut">
              <a:rPr kumimoji="1" lang="ja-JP" altLang="en-US" smtClean="0"/>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3142610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CC61D2-2F01-429E-AC12-BFC13AF60D9A}" type="datetimeFigureOut">
              <a:rPr kumimoji="1" lang="ja-JP" altLang="en-US" smtClean="0"/>
              <a:t>2021/3/11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4250124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7CC61D2-2F01-429E-AC12-BFC13AF60D9A}" type="datetimeFigureOut">
              <a:rPr kumimoji="1" lang="ja-JP" altLang="en-US" smtClean="0"/>
              <a:t>2021/3/11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1935030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CC61D2-2F01-429E-AC12-BFC13AF60D9A}" type="datetimeFigureOut">
              <a:rPr kumimoji="1" lang="ja-JP" altLang="en-US" smtClean="0"/>
              <a:t>2021/3/11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2310093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CC61D2-2F01-429E-AC12-BFC13AF60D9A}" type="datetimeFigureOut">
              <a:rPr kumimoji="1" lang="ja-JP" altLang="en-US" smtClean="0"/>
              <a:t>2021/3/11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3799261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CC61D2-2F01-429E-AC12-BFC13AF60D9A}" type="datetimeFigureOut">
              <a:rPr kumimoji="1" lang="ja-JP" altLang="en-US" smtClean="0"/>
              <a:t>2021/3/11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1363690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CC61D2-2F01-429E-AC12-BFC13AF60D9A}" type="datetimeFigureOut">
              <a:rPr kumimoji="1" lang="ja-JP" altLang="en-US" smtClean="0"/>
              <a:t>2021/3/11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4044503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CC61D2-2F01-429E-AC12-BFC13AF60D9A}" type="datetimeFigureOut">
              <a:rPr kumimoji="1" lang="ja-JP" altLang="en-US" smtClean="0"/>
              <a:t>2021/3/11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1634025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C61D2-2F01-429E-AC12-BFC13AF60D9A}" type="datetimeFigureOut">
              <a:rPr kumimoji="1" lang="ja-JP" altLang="en-US" smtClean="0"/>
              <a:t>2021/3/11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B3E53D-FDDF-447E-81CA-2F6DDD6D3EED}" type="slidenum">
              <a:rPr kumimoji="1" lang="ja-JP" altLang="en-US" smtClean="0"/>
              <a:t>‹#›</a:t>
            </a:fld>
            <a:endParaRPr kumimoji="1" lang="ja-JP" altLang="en-US"/>
          </a:p>
        </p:txBody>
      </p:sp>
    </p:spTree>
    <p:extLst>
      <p:ext uri="{BB962C8B-B14F-4D97-AF65-F5344CB8AC3E}">
        <p14:creationId xmlns:p14="http://schemas.microsoft.com/office/powerpoint/2010/main" val="1259063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122300" y="1919660"/>
            <a:ext cx="10495129" cy="1707460"/>
          </a:xfrm>
          <a:prstGeom prst="round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979480" y="1249680"/>
            <a:ext cx="10637949" cy="2120333"/>
          </a:xfrm>
        </p:spPr>
        <p:txBody>
          <a:bodyPr>
            <a:noAutofit/>
          </a:bodyPr>
          <a:lstStyle/>
          <a:p>
            <a:r>
              <a:rPr kumimoji="1" lang="ja-JP" altLang="en-US" sz="6600" b="1" dirty="0" smtClean="0">
                <a:solidFill>
                  <a:schemeClr val="bg1"/>
                </a:solidFill>
                <a:latin typeface="メイリオ" panose="020B0604030504040204" pitchFamily="50" charset="-128"/>
                <a:ea typeface="メイリオ" panose="020B0604030504040204" pitchFamily="50" charset="-128"/>
              </a:rPr>
              <a:t>いじめへの対処について</a:t>
            </a:r>
            <a:endParaRPr kumimoji="1" lang="ja-JP" altLang="en-US" sz="6600" b="1" dirty="0">
              <a:solidFill>
                <a:schemeClr val="bg1"/>
              </a:solidFill>
              <a:latin typeface="メイリオ" panose="020B0604030504040204" pitchFamily="50" charset="-128"/>
              <a:ea typeface="メイリオ" panose="020B0604030504040204" pitchFamily="50" charset="-128"/>
            </a:endParaRPr>
          </a:p>
        </p:txBody>
      </p:sp>
      <p:sp>
        <p:nvSpPr>
          <p:cNvPr id="7" name="サブタイトル 2"/>
          <p:cNvSpPr>
            <a:spLocks noGrp="1"/>
          </p:cNvSpPr>
          <p:nvPr>
            <p:ph type="subTitle" idx="1"/>
          </p:nvPr>
        </p:nvSpPr>
        <p:spPr>
          <a:xfrm>
            <a:off x="2627567" y="5059681"/>
            <a:ext cx="9144000" cy="1663550"/>
          </a:xfrm>
        </p:spPr>
        <p:txBody>
          <a:bodyPr>
            <a:normAutofit/>
          </a:bodyPr>
          <a:lstStyle/>
          <a:p>
            <a:pPr algn="r"/>
            <a:r>
              <a:rPr kumimoji="1" lang="ja-JP" altLang="en-US" sz="3600" b="1" dirty="0" smtClean="0">
                <a:latin typeface="メイリオ" panose="020B0604030504040204" pitchFamily="50" charset="-128"/>
                <a:ea typeface="メイリオ" panose="020B0604030504040204" pitchFamily="50" charset="-128"/>
              </a:rPr>
              <a:t>令和○年○月○日（○）</a:t>
            </a:r>
            <a:endParaRPr lang="en-US" altLang="ja-JP" sz="3600" b="1" dirty="0">
              <a:latin typeface="メイリオ" panose="020B0604030504040204" pitchFamily="50" charset="-128"/>
              <a:ea typeface="メイリオ" panose="020B0604030504040204" pitchFamily="50" charset="-128"/>
            </a:endParaRPr>
          </a:p>
          <a:p>
            <a:pPr algn="r"/>
            <a:r>
              <a:rPr lang="ja-JP" altLang="en-US" sz="3600" b="1" dirty="0" smtClean="0">
                <a:latin typeface="メイリオ" panose="020B0604030504040204" pitchFamily="50" charset="-128"/>
                <a:ea typeface="メイリオ" panose="020B0604030504040204" pitchFamily="50" charset="-128"/>
              </a:rPr>
              <a:t>○○立○○学校　</a:t>
            </a:r>
            <a:endParaRPr kumimoji="1" lang="en-US" altLang="ja-JP" sz="3600" b="1" dirty="0" smtClean="0">
              <a:latin typeface="メイリオ" panose="020B0604030504040204" pitchFamily="50" charset="-128"/>
              <a:ea typeface="メイリオ" panose="020B0604030504040204" pitchFamily="50" charset="-128"/>
            </a:endParaRPr>
          </a:p>
          <a:p>
            <a:pPr algn="r"/>
            <a:endParaRPr kumimoji="1" lang="ja-JP" altLang="en-US" dirty="0"/>
          </a:p>
        </p:txBody>
      </p:sp>
    </p:spTree>
    <p:extLst>
      <p:ext uri="{BB962C8B-B14F-4D97-AF65-F5344CB8AC3E}">
        <p14:creationId xmlns:p14="http://schemas.microsoft.com/office/powerpoint/2010/main" val="3631603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39711" y="1901111"/>
            <a:ext cx="11712578"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4400" b="1" dirty="0">
                <a:latin typeface="メイリオ" panose="020B0604030504040204" pitchFamily="50" charset="-128"/>
                <a:ea typeface="メイリオ" panose="020B0604030504040204" pitchFamily="50" charset="-128"/>
              </a:rPr>
              <a:t>【</a:t>
            </a:r>
            <a:r>
              <a:rPr lang="ja-JP" altLang="en-US" sz="4400" b="1" dirty="0">
                <a:latin typeface="メイリオ" panose="020B0604030504040204" pitchFamily="50" charset="-128"/>
                <a:ea typeface="メイリオ" panose="020B0604030504040204" pitchFamily="50" charset="-128"/>
              </a:rPr>
              <a:t>事態の</a:t>
            </a:r>
            <a:r>
              <a:rPr lang="ja-JP" altLang="en-US" sz="4400" b="1" dirty="0" smtClean="0">
                <a:latin typeface="メイリオ" panose="020B0604030504040204" pitchFamily="50" charset="-128"/>
                <a:ea typeface="メイリオ" panose="020B0604030504040204" pitchFamily="50" charset="-128"/>
              </a:rPr>
              <a:t>経緯①</a:t>
            </a:r>
            <a:r>
              <a:rPr lang="en-US" altLang="ja-JP" sz="4400" b="1" dirty="0" smtClean="0">
                <a:latin typeface="メイリオ" panose="020B0604030504040204" pitchFamily="50" charset="-128"/>
                <a:ea typeface="メイリオ" panose="020B0604030504040204" pitchFamily="50" charset="-128"/>
              </a:rPr>
              <a:t>】</a:t>
            </a:r>
            <a:r>
              <a:rPr lang="ja-JP" altLang="en-US" sz="4400" b="1" dirty="0" smtClean="0">
                <a:latin typeface="メイリオ" panose="020B0604030504040204" pitchFamily="50" charset="-128"/>
                <a:ea typeface="メイリオ" panose="020B0604030504040204" pitchFamily="50" charset="-128"/>
              </a:rPr>
              <a:t>～７月～</a:t>
            </a:r>
            <a:endParaRPr lang="en-US" altLang="ja-JP" sz="4400" b="1" dirty="0" smtClean="0">
              <a:latin typeface="メイリオ" panose="020B0604030504040204" pitchFamily="50" charset="-128"/>
              <a:ea typeface="メイリオ" panose="020B0604030504040204" pitchFamily="50" charset="-128"/>
            </a:endParaRPr>
          </a:p>
          <a:p>
            <a:pPr marL="444500" indent="-444500">
              <a:lnSpc>
                <a:spcPct val="150000"/>
              </a:lnSpc>
            </a:pPr>
            <a:r>
              <a:rPr lang="ja-JP" altLang="en-US" sz="3600" b="1" dirty="0" smtClean="0">
                <a:latin typeface="メイリオ" panose="020B0604030504040204" pitchFamily="50" charset="-128"/>
                <a:ea typeface="メイリオ" panose="020B0604030504040204" pitchFamily="50" charset="-128"/>
              </a:rPr>
              <a:t>　○</a:t>
            </a:r>
            <a:r>
              <a:rPr lang="en-US" altLang="ja-JP" sz="3600" b="1" dirty="0" smtClean="0">
                <a:latin typeface="メイリオ" panose="020B0604030504040204" pitchFamily="50" charset="-128"/>
                <a:ea typeface="メイリオ" panose="020B0604030504040204" pitchFamily="50" charset="-128"/>
              </a:rPr>
              <a:t>A</a:t>
            </a:r>
            <a:r>
              <a:rPr lang="ja-JP" altLang="en-US" sz="3600" b="1" dirty="0">
                <a:latin typeface="メイリオ" panose="020B0604030504040204" pitchFamily="50" charset="-128"/>
                <a:ea typeface="メイリオ" panose="020B0604030504040204" pitchFamily="50" charset="-128"/>
              </a:rPr>
              <a:t>の主張</a:t>
            </a:r>
            <a:endParaRPr lang="en-US" altLang="ja-JP" sz="3600" b="1" dirty="0">
              <a:latin typeface="メイリオ" panose="020B0604030504040204" pitchFamily="50" charset="-128"/>
              <a:ea typeface="メイリオ" panose="020B0604030504040204" pitchFamily="50" charset="-128"/>
            </a:endParaRPr>
          </a:p>
          <a:p>
            <a:pPr marL="895350" indent="-895350">
              <a:lnSpc>
                <a:spcPct val="150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　経緯</a:t>
            </a:r>
            <a:r>
              <a:rPr lang="ja-JP" altLang="en-US" sz="3600" b="1" dirty="0">
                <a:latin typeface="メイリオ" panose="020B0604030504040204" pitchFamily="50" charset="-128"/>
                <a:ea typeface="メイリオ" panose="020B0604030504040204" pitchFamily="50" charset="-128"/>
              </a:rPr>
              <a:t>①の</a:t>
            </a:r>
            <a:r>
              <a:rPr lang="ja-JP" altLang="en-US" sz="3600" b="1" dirty="0" smtClean="0">
                <a:latin typeface="メイリオ" panose="020B0604030504040204" pitchFamily="50" charset="-128"/>
                <a:ea typeface="メイリオ" panose="020B0604030504040204" pitchFamily="50" charset="-128"/>
              </a:rPr>
              <a:t>出来事は先生</a:t>
            </a:r>
            <a:r>
              <a:rPr lang="ja-JP" altLang="en-US" sz="3600" b="1" dirty="0">
                <a:latin typeface="メイリオ" panose="020B0604030504040204" pitchFamily="50" charset="-128"/>
                <a:ea typeface="メイリオ" panose="020B0604030504040204" pitchFamily="50" charset="-128"/>
              </a:rPr>
              <a:t>に</a:t>
            </a:r>
            <a:r>
              <a:rPr lang="ja-JP" altLang="en-US" sz="3600" b="1" dirty="0" smtClean="0">
                <a:latin typeface="メイリオ" panose="020B0604030504040204" pitchFamily="50" charset="-128"/>
                <a:ea typeface="メイリオ" panose="020B0604030504040204" pitchFamily="50" charset="-128"/>
              </a:rPr>
              <a:t>言わないでほしい。</a:t>
            </a:r>
            <a:r>
              <a:rPr lang="ja-JP" altLang="en-US" sz="3600" b="1" dirty="0">
                <a:latin typeface="メイリオ" panose="020B0604030504040204" pitchFamily="50" charset="-128"/>
                <a:ea typeface="メイリオ" panose="020B0604030504040204" pitchFamily="50" charset="-128"/>
              </a:rPr>
              <a:t>自分の力で仲良くなりたい</a:t>
            </a:r>
            <a:r>
              <a:rPr lang="ja-JP" altLang="en-US" sz="3600" b="1" dirty="0" smtClean="0">
                <a:latin typeface="メイリオ" panose="020B0604030504040204" pitchFamily="50" charset="-128"/>
                <a:ea typeface="メイリオ" panose="020B0604030504040204" pitchFamily="50" charset="-128"/>
              </a:rPr>
              <a:t>。</a:t>
            </a:r>
            <a:endParaRPr lang="en-US" altLang="ja-JP" sz="3600" dirty="0" smtClean="0"/>
          </a:p>
        </p:txBody>
      </p:sp>
      <p:sp>
        <p:nvSpPr>
          <p:cNvPr id="6" name="タイトル 1"/>
          <p:cNvSpPr txBox="1">
            <a:spLocks/>
          </p:cNvSpPr>
          <p:nvPr/>
        </p:nvSpPr>
        <p:spPr>
          <a:xfrm>
            <a:off x="239711" y="4898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6000" b="1" dirty="0" smtClean="0">
                <a:latin typeface="ＭＳ ゴシック" panose="020B0609070205080204" pitchFamily="49" charset="-128"/>
                <a:ea typeface="ＭＳ ゴシック" panose="020B0609070205080204" pitchFamily="49" charset="-128"/>
              </a:rPr>
              <a:t>３　事例</a:t>
            </a:r>
            <a:endParaRPr lang="ja-JP" altLang="en-US" sz="60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148158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490842" y="3770901"/>
            <a:ext cx="11146212" cy="253478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6000" b="1" dirty="0" smtClean="0">
                <a:solidFill>
                  <a:schemeClr val="bg1"/>
                </a:solidFill>
              </a:rPr>
              <a:t>　</a:t>
            </a:r>
            <a:r>
              <a:rPr kumimoji="1" lang="ja-JP" altLang="en-US" sz="6000" b="1" dirty="0" smtClean="0">
                <a:solidFill>
                  <a:schemeClr val="bg1"/>
                </a:solidFill>
                <a:latin typeface="メイリオ" panose="020B0604030504040204" pitchFamily="50" charset="-128"/>
                <a:ea typeface="メイリオ" panose="020B0604030504040204" pitchFamily="50" charset="-128"/>
              </a:rPr>
              <a:t>Ａの保護者として、</a:t>
            </a:r>
            <a:endParaRPr kumimoji="1" lang="en-US" altLang="ja-JP" sz="6000" b="1" dirty="0" smtClean="0">
              <a:solidFill>
                <a:schemeClr val="bg1"/>
              </a:solidFill>
              <a:latin typeface="メイリオ" panose="020B0604030504040204" pitchFamily="50" charset="-128"/>
              <a:ea typeface="メイリオ" panose="020B0604030504040204" pitchFamily="50" charset="-128"/>
            </a:endParaRPr>
          </a:p>
          <a:p>
            <a:r>
              <a:rPr kumimoji="1" lang="ja-JP" altLang="en-US" sz="6000" b="1" dirty="0" smtClean="0">
                <a:solidFill>
                  <a:schemeClr val="bg1"/>
                </a:solidFill>
                <a:latin typeface="メイリオ" panose="020B0604030504040204" pitchFamily="50" charset="-128"/>
                <a:ea typeface="メイリオ" panose="020B0604030504040204" pitchFamily="50" charset="-128"/>
              </a:rPr>
              <a:t>　担任の先生に相談しますか？</a:t>
            </a:r>
            <a:endParaRPr kumimoji="1" lang="ja-JP" altLang="en-US" sz="6000" b="1"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61868" y="1376465"/>
            <a:ext cx="11804160" cy="19389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事態の</a:t>
            </a:r>
            <a:r>
              <a:rPr lang="ja-JP" altLang="en-US" sz="4400" b="1" dirty="0" smtClean="0">
                <a:latin typeface="メイリオ" panose="020B0604030504040204" pitchFamily="50" charset="-128"/>
                <a:ea typeface="メイリオ" panose="020B0604030504040204" pitchFamily="50" charset="-128"/>
              </a:rPr>
              <a:t>経緯②</a:t>
            </a: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a:t>
            </a:r>
            <a:r>
              <a:rPr lang="ja-JP" altLang="en-US" sz="4400" b="1" dirty="0" smtClean="0">
                <a:latin typeface="メイリオ" panose="020B0604030504040204" pitchFamily="50" charset="-128"/>
                <a:ea typeface="メイリオ" panose="020B0604030504040204" pitchFamily="50" charset="-128"/>
              </a:rPr>
              <a:t>７月末～</a:t>
            </a:r>
            <a:endParaRPr lang="en-US" altLang="ja-JP" sz="4400" b="1" dirty="0" smtClean="0">
              <a:latin typeface="メイリオ" panose="020B0604030504040204" pitchFamily="50" charset="-128"/>
              <a:ea typeface="メイリオ" panose="020B0604030504040204" pitchFamily="50" charset="-128"/>
            </a:endParaRPr>
          </a:p>
          <a:p>
            <a:pPr marL="444500" indent="-444500">
              <a:lnSpc>
                <a:spcPct val="150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○学級担任との個人面談</a:t>
            </a:r>
            <a:endParaRPr lang="en-US" altLang="ja-JP" sz="3600" b="1" dirty="0">
              <a:latin typeface="メイリオ" panose="020B0604030504040204" pitchFamily="50" charset="-128"/>
              <a:ea typeface="メイリオ" panose="020B0604030504040204" pitchFamily="50" charset="-128"/>
            </a:endParaRPr>
          </a:p>
        </p:txBody>
      </p:sp>
      <p:sp>
        <p:nvSpPr>
          <p:cNvPr id="7" name="タイトル 1"/>
          <p:cNvSpPr>
            <a:spLocks noGrp="1"/>
          </p:cNvSpPr>
          <p:nvPr>
            <p:ph type="title"/>
          </p:nvPr>
        </p:nvSpPr>
        <p:spPr>
          <a:xfrm>
            <a:off x="239711" y="48987"/>
            <a:ext cx="10515600" cy="1325563"/>
          </a:xfrm>
        </p:spPr>
        <p:txBody>
          <a:bodyPr>
            <a:normAutofit/>
          </a:bodyPr>
          <a:lstStyle/>
          <a:p>
            <a:r>
              <a:rPr lang="ja-JP" altLang="en-US" sz="6000" b="1" dirty="0">
                <a:latin typeface="ＭＳ ゴシック" panose="020B0609070205080204" pitchFamily="49" charset="-128"/>
                <a:ea typeface="ＭＳ ゴシック" panose="020B0609070205080204" pitchFamily="49" charset="-128"/>
              </a:rPr>
              <a:t>３</a:t>
            </a:r>
            <a:r>
              <a:rPr kumimoji="1" lang="ja-JP" altLang="en-US" sz="6000" b="1" dirty="0" smtClean="0">
                <a:latin typeface="ＭＳ ゴシック" panose="020B0609070205080204" pitchFamily="49" charset="-128"/>
                <a:ea typeface="ＭＳ ゴシック" panose="020B0609070205080204" pitchFamily="49" charset="-128"/>
              </a:rPr>
              <a:t>　事例</a:t>
            </a:r>
            <a:endParaRPr kumimoji="1" lang="ja-JP" altLang="en-US" sz="60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44002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50254" y="1480270"/>
            <a:ext cx="11863070" cy="5262979"/>
          </a:xfrm>
          <a:prstGeom prst="rect">
            <a:avLst/>
          </a:prstGeom>
        </p:spPr>
        <p:style>
          <a:lnRef idx="2">
            <a:schemeClr val="dk1"/>
          </a:lnRef>
          <a:fillRef idx="1">
            <a:schemeClr val="lt1"/>
          </a:fillRef>
          <a:effectRef idx="0">
            <a:schemeClr val="dk1"/>
          </a:effectRef>
          <a:fontRef idx="minor">
            <a:schemeClr val="dk1"/>
          </a:fontRef>
        </p:style>
        <p:txBody>
          <a:bodyPr wrap="square" lIns="36000" rIns="36000" rtlCol="0">
            <a:spAutoFit/>
          </a:bodyPr>
          <a:lstStyle/>
          <a:p>
            <a:pPr>
              <a:lnSpc>
                <a:spcPct val="150000"/>
              </a:lnSpc>
            </a:pP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事態の</a:t>
            </a:r>
            <a:r>
              <a:rPr lang="ja-JP" altLang="en-US" sz="4400" b="1" dirty="0" smtClean="0">
                <a:latin typeface="メイリオ" panose="020B0604030504040204" pitchFamily="50" charset="-128"/>
                <a:ea typeface="メイリオ" panose="020B0604030504040204" pitchFamily="50" charset="-128"/>
              </a:rPr>
              <a:t>経緯</a:t>
            </a:r>
            <a:r>
              <a:rPr lang="ja-JP" altLang="en-US" sz="4400" b="1" dirty="0">
                <a:latin typeface="メイリオ" panose="020B0604030504040204" pitchFamily="50" charset="-128"/>
                <a:ea typeface="メイリオ" panose="020B0604030504040204" pitchFamily="50" charset="-128"/>
              </a:rPr>
              <a:t>③</a:t>
            </a: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a:t>
            </a:r>
            <a:r>
              <a:rPr lang="ja-JP" altLang="en-US" sz="4400" b="1" dirty="0" smtClean="0">
                <a:latin typeface="メイリオ" panose="020B0604030504040204" pitchFamily="50" charset="-128"/>
                <a:ea typeface="メイリオ" panose="020B0604030504040204" pitchFamily="50" charset="-128"/>
              </a:rPr>
              <a:t>９月～</a:t>
            </a:r>
            <a:endParaRPr lang="en-US" altLang="ja-JP" sz="4400" b="1" dirty="0">
              <a:latin typeface="メイリオ" panose="020B0604030504040204" pitchFamily="50" charset="-128"/>
              <a:ea typeface="メイリオ" panose="020B0604030504040204" pitchFamily="50" charset="-128"/>
            </a:endParaRPr>
          </a:p>
          <a:p>
            <a:pPr marL="538163" indent="-538163">
              <a:lnSpc>
                <a:spcPct val="150000"/>
              </a:lnSpc>
            </a:pPr>
            <a:r>
              <a:rPr lang="ja-JP" altLang="en-US" sz="3600" b="1" dirty="0" smtClean="0">
                <a:latin typeface="メイリオ" panose="020B0604030504040204" pitchFamily="50" charset="-128"/>
                <a:ea typeface="メイリオ" panose="020B0604030504040204" pitchFamily="50" charset="-128"/>
              </a:rPr>
              <a:t>　○学級担任による発見</a:t>
            </a:r>
            <a:endParaRPr lang="en-US" altLang="ja-JP" sz="3600" b="1" dirty="0" smtClean="0">
              <a:latin typeface="メイリオ" panose="020B0604030504040204" pitchFamily="50" charset="-128"/>
              <a:ea typeface="メイリオ" panose="020B0604030504040204" pitchFamily="50" charset="-128"/>
            </a:endParaRPr>
          </a:p>
          <a:p>
            <a:pPr marL="538163" indent="-538163">
              <a:lnSpc>
                <a:spcPct val="150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Ｂ</a:t>
            </a:r>
            <a:r>
              <a:rPr lang="ja-JP" altLang="en-US" sz="3600" b="1" dirty="0">
                <a:latin typeface="メイリオ" panose="020B0604030504040204" pitchFamily="50" charset="-128"/>
                <a:ea typeface="メイリオ" panose="020B0604030504040204" pitchFamily="50" charset="-128"/>
              </a:rPr>
              <a:t>がＡ</a:t>
            </a:r>
            <a:r>
              <a:rPr lang="ja-JP" altLang="en-US" sz="3600" b="1" dirty="0" smtClean="0">
                <a:latin typeface="メイリオ" panose="020B0604030504040204" pitchFamily="50" charset="-128"/>
                <a:ea typeface="メイリオ" panose="020B0604030504040204" pitchFamily="50" charset="-128"/>
              </a:rPr>
              <a:t>の靴</a:t>
            </a:r>
            <a:r>
              <a:rPr lang="ja-JP" altLang="en-US" sz="3600" b="1" dirty="0">
                <a:latin typeface="メイリオ" panose="020B0604030504040204" pitchFamily="50" charset="-128"/>
                <a:ea typeface="メイリオ" panose="020B0604030504040204" pitchFamily="50" charset="-128"/>
              </a:rPr>
              <a:t>のかかとを踏もうとして</a:t>
            </a:r>
            <a:r>
              <a:rPr lang="ja-JP" altLang="en-US" sz="3600" b="1" dirty="0" smtClean="0">
                <a:latin typeface="メイリオ" panose="020B0604030504040204" pitchFamily="50" charset="-128"/>
                <a:ea typeface="メイリオ" panose="020B0604030504040204" pitchFamily="50" charset="-128"/>
              </a:rPr>
              <a:t>いた。</a:t>
            </a:r>
            <a:endParaRPr lang="en-US" altLang="ja-JP" sz="3600" b="1" dirty="0" smtClean="0">
              <a:latin typeface="メイリオ" panose="020B0604030504040204" pitchFamily="50" charset="-128"/>
              <a:ea typeface="メイリオ" panose="020B0604030504040204" pitchFamily="50" charset="-128"/>
            </a:endParaRPr>
          </a:p>
          <a:p>
            <a:pPr marL="538163" indent="-538163">
              <a:lnSpc>
                <a:spcPct val="150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○学級担任による</a:t>
            </a:r>
            <a:r>
              <a:rPr lang="en-US" altLang="ja-JP" sz="3600" b="1" dirty="0">
                <a:latin typeface="メイリオ" panose="020B0604030504040204" pitchFamily="50" charset="-128"/>
                <a:ea typeface="メイリオ" panose="020B0604030504040204" pitchFamily="50" charset="-128"/>
              </a:rPr>
              <a:t>A</a:t>
            </a:r>
            <a:r>
              <a:rPr lang="ja-JP" altLang="en-US" sz="3600" b="1" dirty="0" err="1" smtClean="0">
                <a:latin typeface="メイリオ" panose="020B0604030504040204" pitchFamily="50" charset="-128"/>
                <a:ea typeface="メイリオ" panose="020B0604030504040204" pitchFamily="50" charset="-128"/>
              </a:rPr>
              <a:t>への</a:t>
            </a:r>
            <a:r>
              <a:rPr lang="ja-JP" altLang="en-US" sz="3600" b="1" dirty="0" smtClean="0">
                <a:latin typeface="メイリオ" panose="020B0604030504040204" pitchFamily="50" charset="-128"/>
                <a:ea typeface="メイリオ" panose="020B0604030504040204" pitchFamily="50" charset="-128"/>
              </a:rPr>
              <a:t>聞き取り</a:t>
            </a:r>
            <a:endParaRPr lang="en-US" altLang="ja-JP" sz="3600" b="1" dirty="0" smtClean="0">
              <a:latin typeface="メイリオ" panose="020B0604030504040204" pitchFamily="50" charset="-128"/>
              <a:ea typeface="メイリオ" panose="020B0604030504040204" pitchFamily="50" charset="-128"/>
            </a:endParaRPr>
          </a:p>
          <a:p>
            <a:pPr marL="901700" indent="-901700">
              <a:lnSpc>
                <a:spcPct val="150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　「今回が初めてのことではない。」</a:t>
            </a:r>
            <a:endParaRPr lang="en-US" altLang="ja-JP" sz="3600" b="1" dirty="0" smtClean="0">
              <a:latin typeface="メイリオ" panose="020B0604030504040204" pitchFamily="50" charset="-128"/>
              <a:ea typeface="メイリオ" panose="020B0604030504040204" pitchFamily="50" charset="-128"/>
            </a:endParaRPr>
          </a:p>
          <a:p>
            <a:pPr marL="901700" indent="-901700">
              <a:lnSpc>
                <a:spcPct val="150000"/>
              </a:lnSpc>
            </a:pPr>
            <a:r>
              <a:rPr kumimoji="1" lang="ja-JP" altLang="en-US" sz="3600" b="1" dirty="0" smtClean="0">
                <a:latin typeface="メイリオ" panose="020B0604030504040204" pitchFamily="50" charset="-128"/>
                <a:ea typeface="メイリオ" panose="020B0604030504040204" pitchFamily="50" charset="-128"/>
              </a:rPr>
              <a:t>　　「３人とは、仲良くしたい。」</a:t>
            </a:r>
            <a:endParaRPr kumimoji="1" lang="en-US" altLang="ja-JP" sz="3600" b="1" dirty="0" smtClean="0">
              <a:latin typeface="メイリオ" panose="020B0604030504040204" pitchFamily="50" charset="-128"/>
              <a:ea typeface="メイリオ" panose="020B0604030504040204" pitchFamily="50" charset="-128"/>
            </a:endParaRPr>
          </a:p>
        </p:txBody>
      </p:sp>
      <p:sp>
        <p:nvSpPr>
          <p:cNvPr id="5" name="タイトル 1"/>
          <p:cNvSpPr>
            <a:spLocks noGrp="1"/>
          </p:cNvSpPr>
          <p:nvPr>
            <p:ph type="title"/>
          </p:nvPr>
        </p:nvSpPr>
        <p:spPr>
          <a:xfrm>
            <a:off x="150254" y="154707"/>
            <a:ext cx="10515600" cy="1325563"/>
          </a:xfrm>
        </p:spPr>
        <p:txBody>
          <a:bodyPr>
            <a:normAutofit/>
          </a:bodyPr>
          <a:lstStyle/>
          <a:p>
            <a:r>
              <a:rPr lang="ja-JP" altLang="en-US" sz="6000" b="1" dirty="0">
                <a:latin typeface="メイリオ" panose="020B0604030504040204" pitchFamily="50" charset="-128"/>
                <a:ea typeface="メイリオ" panose="020B0604030504040204" pitchFamily="50" charset="-128"/>
              </a:rPr>
              <a:t>３</a:t>
            </a:r>
            <a:r>
              <a:rPr kumimoji="1" lang="ja-JP" altLang="en-US" sz="6000" b="1" dirty="0" smtClean="0">
                <a:latin typeface="メイリオ" panose="020B0604030504040204" pitchFamily="50" charset="-128"/>
                <a:ea typeface="メイリオ" panose="020B0604030504040204" pitchFamily="50" charset="-128"/>
              </a:rPr>
              <a:t>　事例</a:t>
            </a:r>
            <a:endParaRPr kumimoji="1" lang="ja-JP" altLang="en-US" sz="6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71160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39711" y="1472521"/>
            <a:ext cx="11614832"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事態の</a:t>
            </a:r>
            <a:r>
              <a:rPr lang="ja-JP" altLang="en-US" sz="4400" b="1" dirty="0" smtClean="0">
                <a:latin typeface="メイリオ" panose="020B0604030504040204" pitchFamily="50" charset="-128"/>
                <a:ea typeface="メイリオ" panose="020B0604030504040204" pitchFamily="50" charset="-128"/>
              </a:rPr>
              <a:t>経緯</a:t>
            </a:r>
            <a:r>
              <a:rPr lang="ja-JP" altLang="en-US" sz="4400" b="1" dirty="0">
                <a:latin typeface="メイリオ" panose="020B0604030504040204" pitchFamily="50" charset="-128"/>
                <a:ea typeface="メイリオ" panose="020B0604030504040204" pitchFamily="50" charset="-128"/>
              </a:rPr>
              <a:t>④</a:t>
            </a: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a:t>
            </a:r>
            <a:r>
              <a:rPr lang="ja-JP" altLang="en-US" sz="4400" b="1" dirty="0" smtClean="0">
                <a:latin typeface="メイリオ" panose="020B0604030504040204" pitchFamily="50" charset="-128"/>
                <a:ea typeface="メイリオ" panose="020B0604030504040204" pitchFamily="50" charset="-128"/>
              </a:rPr>
              <a:t>９月～</a:t>
            </a:r>
            <a:endParaRPr lang="en-US" altLang="ja-JP" sz="4400" b="1" dirty="0">
              <a:latin typeface="メイリオ" panose="020B0604030504040204" pitchFamily="50" charset="-128"/>
              <a:ea typeface="メイリオ" panose="020B0604030504040204" pitchFamily="50" charset="-128"/>
            </a:endParaRPr>
          </a:p>
          <a:p>
            <a:pPr marL="538163" indent="-538163">
              <a:lnSpc>
                <a:spcPct val="150000"/>
              </a:lnSpc>
            </a:pPr>
            <a:r>
              <a:rPr lang="ja-JP" altLang="en-US" sz="3600" b="1" dirty="0" smtClean="0">
                <a:latin typeface="メイリオ" panose="020B0604030504040204" pitchFamily="50" charset="-128"/>
                <a:ea typeface="メイリオ" panose="020B0604030504040204" pitchFamily="50" charset="-128"/>
              </a:rPr>
              <a:t>　○学級担任による</a:t>
            </a:r>
            <a:r>
              <a:rPr lang="en-US" altLang="ja-JP" sz="3600" b="1" dirty="0" smtClean="0">
                <a:latin typeface="メイリオ" panose="020B0604030504040204" pitchFamily="50" charset="-128"/>
                <a:ea typeface="メイリオ" panose="020B0604030504040204" pitchFamily="50" charset="-128"/>
              </a:rPr>
              <a:t>B</a:t>
            </a:r>
            <a:r>
              <a:rPr lang="ja-JP" altLang="en-US" sz="3600" b="1" dirty="0" err="1" smtClean="0">
                <a:latin typeface="メイリオ" panose="020B0604030504040204" pitchFamily="50" charset="-128"/>
                <a:ea typeface="メイリオ" panose="020B0604030504040204" pitchFamily="50" charset="-128"/>
              </a:rPr>
              <a:t>への</a:t>
            </a:r>
            <a:r>
              <a:rPr lang="ja-JP" altLang="en-US" sz="3600" b="1" dirty="0" smtClean="0">
                <a:latin typeface="メイリオ" panose="020B0604030504040204" pitchFamily="50" charset="-128"/>
                <a:ea typeface="メイリオ" panose="020B0604030504040204" pitchFamily="50" charset="-128"/>
              </a:rPr>
              <a:t>聞き取り</a:t>
            </a:r>
            <a:endParaRPr lang="en-US" altLang="ja-JP" sz="3600" b="1" dirty="0" smtClean="0">
              <a:latin typeface="メイリオ" panose="020B0604030504040204" pitchFamily="50" charset="-128"/>
              <a:ea typeface="メイリオ" panose="020B0604030504040204" pitchFamily="50" charset="-128"/>
            </a:endParaRPr>
          </a:p>
          <a:p>
            <a:pPr marL="901700" indent="-901700">
              <a:lnSpc>
                <a:spcPct val="150000"/>
              </a:lnSpc>
            </a:pPr>
            <a:r>
              <a:rPr lang="ja-JP" altLang="en-US" sz="3600" b="1" dirty="0" smtClean="0">
                <a:latin typeface="メイリオ" panose="020B0604030504040204" pitchFamily="50" charset="-128"/>
                <a:ea typeface="メイリオ" panose="020B0604030504040204" pitchFamily="50" charset="-128"/>
              </a:rPr>
              <a:t>　「</a:t>
            </a:r>
            <a:r>
              <a:rPr lang="ja-JP" altLang="en-US" sz="3600" b="1" dirty="0">
                <a:latin typeface="メイリオ" panose="020B0604030504040204" pitchFamily="50" charset="-128"/>
                <a:ea typeface="メイリオ" panose="020B0604030504040204" pitchFamily="50" charset="-128"/>
              </a:rPr>
              <a:t>Ａが嫌がると知っているが、Ａの反応が面白い。」</a:t>
            </a:r>
            <a:endParaRPr lang="en-US" altLang="ja-JP" sz="3600" b="1" dirty="0">
              <a:latin typeface="メイリオ" panose="020B0604030504040204" pitchFamily="50" charset="-128"/>
              <a:ea typeface="メイリオ" panose="020B0604030504040204" pitchFamily="50" charset="-128"/>
            </a:endParaRPr>
          </a:p>
          <a:p>
            <a:pPr marL="901700" indent="-901700">
              <a:lnSpc>
                <a:spcPct val="150000"/>
              </a:lnSpc>
            </a:pPr>
            <a:r>
              <a:rPr lang="ja-JP" altLang="en-US" sz="3600" b="1" dirty="0">
                <a:latin typeface="メイリオ" panose="020B0604030504040204" pitchFamily="50" charset="-128"/>
                <a:ea typeface="メイリオ" panose="020B0604030504040204" pitchFamily="50" charset="-128"/>
              </a:rPr>
              <a:t>　「これまでに、ＣやＤと３人で数回行った。</a:t>
            </a:r>
            <a:r>
              <a:rPr lang="ja-JP" altLang="en-US" sz="3600" b="1" dirty="0" smtClean="0">
                <a:latin typeface="メイリオ" panose="020B0604030504040204" pitchFamily="50" charset="-128"/>
                <a:ea typeface="メイリオ" panose="020B0604030504040204" pitchFamily="50" charset="-128"/>
              </a:rPr>
              <a:t>」</a:t>
            </a:r>
            <a:endParaRPr lang="en-US" altLang="ja-JP" sz="3600" b="1" dirty="0">
              <a:latin typeface="メイリオ" panose="020B0604030504040204" pitchFamily="50" charset="-128"/>
              <a:ea typeface="メイリオ" panose="020B0604030504040204" pitchFamily="50" charset="-128"/>
            </a:endParaRPr>
          </a:p>
        </p:txBody>
      </p:sp>
      <p:sp>
        <p:nvSpPr>
          <p:cNvPr id="5" name="タイトル 1"/>
          <p:cNvSpPr>
            <a:spLocks noGrp="1"/>
          </p:cNvSpPr>
          <p:nvPr>
            <p:ph type="title"/>
          </p:nvPr>
        </p:nvSpPr>
        <p:spPr>
          <a:xfrm>
            <a:off x="239711" y="146958"/>
            <a:ext cx="10515600" cy="1325563"/>
          </a:xfrm>
        </p:spPr>
        <p:txBody>
          <a:bodyPr>
            <a:normAutofit/>
          </a:bodyPr>
          <a:lstStyle/>
          <a:p>
            <a:r>
              <a:rPr lang="ja-JP" altLang="en-US" sz="6000" b="1" dirty="0">
                <a:latin typeface="メイリオ" panose="020B0604030504040204" pitchFamily="50" charset="-128"/>
                <a:ea typeface="メイリオ" panose="020B0604030504040204" pitchFamily="50" charset="-128"/>
              </a:rPr>
              <a:t>３</a:t>
            </a:r>
            <a:r>
              <a:rPr kumimoji="1" lang="ja-JP" altLang="en-US" sz="6000" b="1" dirty="0" smtClean="0">
                <a:latin typeface="メイリオ" panose="020B0604030504040204" pitchFamily="50" charset="-128"/>
                <a:ea typeface="メイリオ" panose="020B0604030504040204" pitchFamily="50" charset="-128"/>
              </a:rPr>
              <a:t>　事例</a:t>
            </a:r>
            <a:endParaRPr kumimoji="1" lang="ja-JP" altLang="en-US" sz="6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20387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1479" y="1462172"/>
            <a:ext cx="11709042" cy="443198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事態の</a:t>
            </a:r>
            <a:r>
              <a:rPr lang="ja-JP" altLang="en-US" sz="4400" b="1" dirty="0" smtClean="0">
                <a:latin typeface="メイリオ" panose="020B0604030504040204" pitchFamily="50" charset="-128"/>
                <a:ea typeface="メイリオ" panose="020B0604030504040204" pitchFamily="50" charset="-128"/>
              </a:rPr>
              <a:t>経緯</a:t>
            </a:r>
            <a:r>
              <a:rPr lang="ja-JP" altLang="en-US" sz="4400" b="1" dirty="0">
                <a:latin typeface="メイリオ" panose="020B0604030504040204" pitchFamily="50" charset="-128"/>
                <a:ea typeface="メイリオ" panose="020B0604030504040204" pitchFamily="50" charset="-128"/>
              </a:rPr>
              <a:t>④</a:t>
            </a: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a:t>
            </a:r>
            <a:r>
              <a:rPr lang="ja-JP" altLang="en-US" sz="4400" b="1" dirty="0" smtClean="0">
                <a:latin typeface="メイリオ" panose="020B0604030504040204" pitchFamily="50" charset="-128"/>
                <a:ea typeface="メイリオ" panose="020B0604030504040204" pitchFamily="50" charset="-128"/>
              </a:rPr>
              <a:t>９月～</a:t>
            </a:r>
            <a:endParaRPr lang="en-US" altLang="ja-JP" sz="4400" b="1" dirty="0">
              <a:latin typeface="メイリオ" panose="020B0604030504040204" pitchFamily="50" charset="-128"/>
              <a:ea typeface="メイリオ" panose="020B0604030504040204" pitchFamily="50" charset="-128"/>
            </a:endParaRPr>
          </a:p>
          <a:p>
            <a:pPr marL="538163" indent="-538163">
              <a:lnSpc>
                <a:spcPct val="150000"/>
              </a:lnSpc>
            </a:pPr>
            <a:r>
              <a:rPr lang="ja-JP" altLang="en-US" sz="3600" b="1" dirty="0" smtClean="0">
                <a:latin typeface="メイリオ" panose="020B0604030504040204" pitchFamily="50" charset="-128"/>
                <a:ea typeface="メイリオ" panose="020B0604030504040204" pitchFamily="50" charset="-128"/>
              </a:rPr>
              <a:t>　○学級担任による</a:t>
            </a:r>
            <a:r>
              <a:rPr lang="en-US" altLang="ja-JP" sz="3600" b="1" dirty="0" smtClean="0">
                <a:latin typeface="メイリオ" panose="020B0604030504040204" pitchFamily="50" charset="-128"/>
                <a:ea typeface="メイリオ" panose="020B0604030504040204" pitchFamily="50" charset="-128"/>
              </a:rPr>
              <a:t>B</a:t>
            </a:r>
            <a:r>
              <a:rPr lang="ja-JP" altLang="en-US" sz="3600" b="1" dirty="0" err="1" smtClean="0">
                <a:latin typeface="メイリオ" panose="020B0604030504040204" pitchFamily="50" charset="-128"/>
                <a:ea typeface="メイリオ" panose="020B0604030504040204" pitchFamily="50" charset="-128"/>
              </a:rPr>
              <a:t>への</a:t>
            </a:r>
            <a:r>
              <a:rPr lang="ja-JP" altLang="en-US" sz="3600" b="1" dirty="0" smtClean="0">
                <a:latin typeface="メイリオ" panose="020B0604030504040204" pitchFamily="50" charset="-128"/>
                <a:ea typeface="メイリオ" panose="020B0604030504040204" pitchFamily="50" charset="-128"/>
              </a:rPr>
              <a:t>聞き取り</a:t>
            </a:r>
            <a:r>
              <a:rPr lang="en-US" altLang="ja-JP" sz="3600" b="1" dirty="0" smtClean="0">
                <a:latin typeface="メイリオ" panose="020B0604030504040204" pitchFamily="50" charset="-128"/>
                <a:ea typeface="メイリオ" panose="020B0604030504040204" pitchFamily="50" charset="-128"/>
              </a:rPr>
              <a:t>(</a:t>
            </a:r>
            <a:r>
              <a:rPr lang="ja-JP" altLang="en-US" sz="3600" b="1" dirty="0" smtClean="0">
                <a:latin typeface="メイリオ" panose="020B0604030504040204" pitchFamily="50" charset="-128"/>
                <a:ea typeface="メイリオ" panose="020B0604030504040204" pitchFamily="50" charset="-128"/>
              </a:rPr>
              <a:t>続き</a:t>
            </a:r>
            <a:r>
              <a:rPr lang="en-US" altLang="ja-JP" sz="3600" b="1" dirty="0" smtClean="0">
                <a:latin typeface="メイリオ" panose="020B0604030504040204" pitchFamily="50" charset="-128"/>
                <a:ea typeface="メイリオ" panose="020B0604030504040204" pitchFamily="50" charset="-128"/>
              </a:rPr>
              <a:t>)</a:t>
            </a:r>
          </a:p>
          <a:p>
            <a:pPr marL="538163" indent="-538163">
              <a:lnSpc>
                <a:spcPct val="150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「すぐにやめているので、</a:t>
            </a:r>
            <a:r>
              <a:rPr lang="ja-JP" altLang="en-US" sz="3600" b="1" u="sng" dirty="0" smtClean="0">
                <a:solidFill>
                  <a:srgbClr val="FF0000"/>
                </a:solidFill>
                <a:latin typeface="メイリオ" panose="020B0604030504040204" pitchFamily="50" charset="-128"/>
                <a:ea typeface="メイリオ" panose="020B0604030504040204" pitchFamily="50" charset="-128"/>
              </a:rPr>
              <a:t>Ａ</a:t>
            </a:r>
            <a:r>
              <a:rPr lang="ja-JP" altLang="en-US" sz="3600" b="1" u="sng" dirty="0">
                <a:solidFill>
                  <a:srgbClr val="FF0000"/>
                </a:solidFill>
                <a:latin typeface="メイリオ" panose="020B0604030504040204" pitchFamily="50" charset="-128"/>
                <a:ea typeface="メイリオ" panose="020B0604030504040204" pitchFamily="50" charset="-128"/>
              </a:rPr>
              <a:t>をいじめている、と</a:t>
            </a:r>
            <a:r>
              <a:rPr lang="ja-JP" altLang="en-US" sz="3600" b="1" u="sng" dirty="0" smtClean="0">
                <a:solidFill>
                  <a:srgbClr val="FF0000"/>
                </a:solidFill>
                <a:latin typeface="メイリオ" panose="020B0604030504040204" pitchFamily="50" charset="-128"/>
                <a:ea typeface="メイリオ" panose="020B0604030504040204" pitchFamily="50" charset="-128"/>
              </a:rPr>
              <a:t>感　</a:t>
            </a:r>
            <a:r>
              <a:rPr lang="ja-JP" altLang="en-US" sz="3600" b="1" u="sng" dirty="0" err="1" smtClean="0">
                <a:solidFill>
                  <a:srgbClr val="FF0000"/>
                </a:solidFill>
                <a:latin typeface="メイリオ" panose="020B0604030504040204" pitchFamily="50" charset="-128"/>
                <a:ea typeface="メイリオ" panose="020B0604030504040204" pitchFamily="50" charset="-128"/>
              </a:rPr>
              <a:t>じた</a:t>
            </a:r>
            <a:r>
              <a:rPr lang="ja-JP" altLang="en-US" sz="3600" b="1" u="sng" dirty="0">
                <a:solidFill>
                  <a:srgbClr val="FF0000"/>
                </a:solidFill>
                <a:latin typeface="メイリオ" panose="020B0604030504040204" pitchFamily="50" charset="-128"/>
                <a:ea typeface="メイリオ" panose="020B0604030504040204" pitchFamily="50" charset="-128"/>
              </a:rPr>
              <a:t>ことはない</a:t>
            </a:r>
            <a:r>
              <a:rPr lang="ja-JP" altLang="en-US" sz="3600" b="1" u="sng" dirty="0" smtClean="0">
                <a:solidFill>
                  <a:srgbClr val="FF0000"/>
                </a:solidFill>
                <a:latin typeface="メイリオ" panose="020B0604030504040204" pitchFamily="50" charset="-128"/>
                <a:ea typeface="メイリオ" panose="020B0604030504040204" pitchFamily="50" charset="-128"/>
              </a:rPr>
              <a:t>。</a:t>
            </a:r>
            <a:r>
              <a:rPr lang="ja-JP" altLang="en-US" sz="3600" b="1" dirty="0" smtClean="0">
                <a:latin typeface="メイリオ" panose="020B0604030504040204" pitchFamily="50" charset="-128"/>
                <a:ea typeface="メイリオ" panose="020B0604030504040204" pitchFamily="50" charset="-128"/>
              </a:rPr>
              <a:t>」</a:t>
            </a:r>
            <a:endParaRPr lang="en-US" altLang="ja-JP" sz="3600" b="1" dirty="0">
              <a:latin typeface="メイリオ" panose="020B0604030504040204" pitchFamily="50" charset="-128"/>
              <a:ea typeface="メイリオ" panose="020B0604030504040204" pitchFamily="50" charset="-128"/>
            </a:endParaRPr>
          </a:p>
          <a:p>
            <a:pPr marL="444500" indent="-444500" defTabSz="806450">
              <a:lnSpc>
                <a:spcPct val="150000"/>
              </a:lnSpc>
            </a:pPr>
            <a:r>
              <a:rPr lang="ja-JP" altLang="en-US" sz="3600" b="1" dirty="0" smtClean="0">
                <a:latin typeface="メイリオ" panose="020B0604030504040204" pitchFamily="50" charset="-128"/>
                <a:ea typeface="メイリオ" panose="020B0604030504040204" pitchFamily="50" charset="-128"/>
              </a:rPr>
              <a:t>　</a:t>
            </a:r>
            <a:r>
              <a:rPr lang="en-US" altLang="ja-JP" sz="3600" b="1" dirty="0" smtClean="0">
                <a:latin typeface="メイリオ" panose="020B0604030504040204" pitchFamily="50" charset="-128"/>
                <a:ea typeface="メイリオ" panose="020B0604030504040204" pitchFamily="50" charset="-128"/>
              </a:rPr>
              <a:t>※</a:t>
            </a:r>
            <a:r>
              <a:rPr lang="ja-JP" altLang="en-US" sz="3600" b="1" dirty="0" smtClean="0">
                <a:latin typeface="メイリオ" panose="020B0604030504040204" pitchFamily="50" charset="-128"/>
                <a:ea typeface="メイリオ" panose="020B0604030504040204" pitchFamily="50" charset="-128"/>
              </a:rPr>
              <a:t>Ｃ</a:t>
            </a:r>
            <a:r>
              <a:rPr lang="ja-JP" altLang="en-US" sz="3600" b="1" dirty="0">
                <a:latin typeface="メイリオ" panose="020B0604030504040204" pitchFamily="50" charset="-128"/>
                <a:ea typeface="メイリオ" panose="020B0604030504040204" pitchFamily="50" charset="-128"/>
              </a:rPr>
              <a:t>及びＤ</a:t>
            </a:r>
            <a:r>
              <a:rPr lang="ja-JP" altLang="en-US" sz="3600" b="1" dirty="0" smtClean="0">
                <a:latin typeface="メイリオ" panose="020B0604030504040204" pitchFamily="50" charset="-128"/>
                <a:ea typeface="メイリオ" panose="020B0604030504040204" pitchFamily="50" charset="-128"/>
              </a:rPr>
              <a:t>からも聞き取り、Ｂ</a:t>
            </a:r>
            <a:r>
              <a:rPr lang="ja-JP" altLang="en-US" sz="3600" b="1" dirty="0">
                <a:latin typeface="メイリオ" panose="020B0604030504040204" pitchFamily="50" charset="-128"/>
                <a:ea typeface="メイリオ" panose="020B0604030504040204" pitchFamily="50" charset="-128"/>
              </a:rPr>
              <a:t>と同様の回答を得た。</a:t>
            </a:r>
            <a:endParaRPr lang="en-US" altLang="ja-JP" sz="3600" b="1" dirty="0">
              <a:latin typeface="メイリオ" panose="020B0604030504040204" pitchFamily="50" charset="-128"/>
              <a:ea typeface="メイリオ" panose="020B0604030504040204" pitchFamily="50" charset="-128"/>
            </a:endParaRPr>
          </a:p>
        </p:txBody>
      </p:sp>
      <p:sp>
        <p:nvSpPr>
          <p:cNvPr id="5" name="タイトル 1"/>
          <p:cNvSpPr>
            <a:spLocks noGrp="1"/>
          </p:cNvSpPr>
          <p:nvPr>
            <p:ph type="title"/>
          </p:nvPr>
        </p:nvSpPr>
        <p:spPr>
          <a:xfrm>
            <a:off x="239711" y="114303"/>
            <a:ext cx="10515600" cy="1325563"/>
          </a:xfrm>
        </p:spPr>
        <p:txBody>
          <a:bodyPr>
            <a:normAutofit/>
          </a:bodyPr>
          <a:lstStyle/>
          <a:p>
            <a:r>
              <a:rPr lang="ja-JP" altLang="en-US" sz="6000" b="1" dirty="0">
                <a:latin typeface="メイリオ" panose="020B0604030504040204" pitchFamily="50" charset="-128"/>
                <a:ea typeface="メイリオ" panose="020B0604030504040204" pitchFamily="50" charset="-128"/>
              </a:rPr>
              <a:t>３</a:t>
            </a:r>
            <a:r>
              <a:rPr kumimoji="1" lang="ja-JP" altLang="en-US" sz="6000" b="1" dirty="0" smtClean="0">
                <a:latin typeface="メイリオ" panose="020B0604030504040204" pitchFamily="50" charset="-128"/>
                <a:ea typeface="メイリオ" panose="020B0604030504040204" pitchFamily="50" charset="-128"/>
              </a:rPr>
              <a:t>　事例</a:t>
            </a:r>
            <a:endParaRPr kumimoji="1" lang="ja-JP" altLang="en-US" sz="6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797202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39711" y="764024"/>
            <a:ext cx="11709042" cy="572464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事態の</a:t>
            </a:r>
            <a:r>
              <a:rPr lang="ja-JP" altLang="en-US" sz="4400" b="1" dirty="0" smtClean="0">
                <a:latin typeface="メイリオ" panose="020B0604030504040204" pitchFamily="50" charset="-128"/>
                <a:ea typeface="メイリオ" panose="020B0604030504040204" pitchFamily="50" charset="-128"/>
              </a:rPr>
              <a:t>経緯</a:t>
            </a:r>
            <a:r>
              <a:rPr lang="ja-JP" altLang="en-US" sz="4400" b="1" dirty="0">
                <a:latin typeface="メイリオ" panose="020B0604030504040204" pitchFamily="50" charset="-128"/>
                <a:ea typeface="メイリオ" panose="020B0604030504040204" pitchFamily="50" charset="-128"/>
              </a:rPr>
              <a:t>⑤</a:t>
            </a: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a:t>
            </a:r>
            <a:r>
              <a:rPr lang="ja-JP" altLang="en-US" sz="4400" b="1" dirty="0" smtClean="0">
                <a:latin typeface="メイリオ" panose="020B0604030504040204" pitchFamily="50" charset="-128"/>
                <a:ea typeface="メイリオ" panose="020B0604030504040204" pitchFamily="50" charset="-128"/>
              </a:rPr>
              <a:t>９月～</a:t>
            </a:r>
            <a:endParaRPr lang="en-US" altLang="ja-JP" sz="4400" b="1" dirty="0">
              <a:latin typeface="メイリオ" panose="020B0604030504040204" pitchFamily="50" charset="-128"/>
              <a:ea typeface="メイリオ" panose="020B0604030504040204" pitchFamily="50" charset="-128"/>
            </a:endParaRPr>
          </a:p>
          <a:p>
            <a:pPr marL="538163" indent="-538163">
              <a:lnSpc>
                <a:spcPts val="6000"/>
              </a:lnSpc>
            </a:pPr>
            <a:r>
              <a:rPr lang="ja-JP" altLang="en-US" sz="3600" b="1" dirty="0" smtClean="0">
                <a:latin typeface="メイリオ" panose="020B0604030504040204" pitchFamily="50" charset="-128"/>
                <a:ea typeface="メイリオ" panose="020B0604030504040204" pitchFamily="50" charset="-128"/>
              </a:rPr>
              <a:t>　○学級担任による</a:t>
            </a:r>
            <a:r>
              <a:rPr lang="en-US" altLang="ja-JP" sz="3600" b="1" dirty="0" smtClean="0">
                <a:latin typeface="メイリオ" panose="020B0604030504040204" pitchFamily="50" charset="-128"/>
                <a:ea typeface="メイリオ" panose="020B0604030504040204" pitchFamily="50" charset="-128"/>
              </a:rPr>
              <a:t>B</a:t>
            </a:r>
            <a:r>
              <a:rPr lang="ja-JP" altLang="en-US" sz="3600" b="1" dirty="0" err="1"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C</a:t>
            </a:r>
            <a:r>
              <a:rPr lang="ja-JP" altLang="en-US" sz="3600" b="1" dirty="0" err="1" smtClean="0">
                <a:latin typeface="メイリオ" panose="020B0604030504040204" pitchFamily="50" charset="-128"/>
                <a:ea typeface="メイリオ" panose="020B0604030504040204" pitchFamily="50" charset="-128"/>
              </a:rPr>
              <a:t>、</a:t>
            </a:r>
            <a:r>
              <a:rPr lang="ja-JP" altLang="en-US" sz="3600" b="1" dirty="0" smtClean="0">
                <a:latin typeface="メイリオ" panose="020B0604030504040204" pitchFamily="50" charset="-128"/>
                <a:ea typeface="メイリオ" panose="020B0604030504040204" pitchFamily="50" charset="-128"/>
              </a:rPr>
              <a:t>及び</a:t>
            </a:r>
            <a:r>
              <a:rPr lang="en-US" altLang="ja-JP" sz="3600" b="1" dirty="0" smtClean="0">
                <a:latin typeface="メイリオ" panose="020B0604030504040204" pitchFamily="50" charset="-128"/>
                <a:ea typeface="メイリオ" panose="020B0604030504040204" pitchFamily="50" charset="-128"/>
              </a:rPr>
              <a:t>D</a:t>
            </a:r>
            <a:r>
              <a:rPr lang="ja-JP" altLang="en-US" sz="3600" b="1" dirty="0" err="1" smtClean="0">
                <a:latin typeface="メイリオ" panose="020B0604030504040204" pitchFamily="50" charset="-128"/>
                <a:ea typeface="メイリオ" panose="020B0604030504040204" pitchFamily="50" charset="-128"/>
              </a:rPr>
              <a:t>への</a:t>
            </a:r>
            <a:r>
              <a:rPr lang="ja-JP" altLang="en-US" sz="3600" b="1" dirty="0" smtClean="0">
                <a:latin typeface="メイリオ" panose="020B0604030504040204" pitchFamily="50" charset="-128"/>
                <a:ea typeface="メイリオ" panose="020B0604030504040204" pitchFamily="50" charset="-128"/>
              </a:rPr>
              <a:t>指導</a:t>
            </a:r>
            <a:endParaRPr lang="en-US" altLang="ja-JP" sz="3600" b="1" dirty="0" smtClean="0">
              <a:latin typeface="メイリオ" panose="020B0604030504040204" pitchFamily="50" charset="-128"/>
              <a:ea typeface="メイリオ" panose="020B0604030504040204" pitchFamily="50" charset="-128"/>
            </a:endParaRPr>
          </a:p>
          <a:p>
            <a:pPr marL="981075" indent="-981075">
              <a:lnSpc>
                <a:spcPts val="6000"/>
              </a:lnSpc>
            </a:pPr>
            <a:r>
              <a:rPr lang="ja-JP" altLang="en-US" sz="3600" b="1" dirty="0" smtClean="0">
                <a:solidFill>
                  <a:schemeClr val="tx1"/>
                </a:solidFill>
                <a:latin typeface="メイリオ" panose="020B0604030504040204" pitchFamily="50" charset="-128"/>
                <a:ea typeface="メイリオ" panose="020B0604030504040204" pitchFamily="50" charset="-128"/>
              </a:rPr>
              <a:t>　　</a:t>
            </a:r>
            <a:r>
              <a:rPr lang="ja-JP" altLang="en-US" sz="3600" b="1" u="sng" dirty="0" smtClean="0">
                <a:solidFill>
                  <a:srgbClr val="FF0000"/>
                </a:solidFill>
                <a:latin typeface="メイリオ" panose="020B0604030504040204" pitchFamily="50" charset="-128"/>
                <a:ea typeface="メイリオ" panose="020B0604030504040204" pitchFamily="50" charset="-128"/>
              </a:rPr>
              <a:t>行った</a:t>
            </a:r>
            <a:r>
              <a:rPr lang="ja-JP" altLang="en-US" sz="3600" b="1" u="sng" dirty="0">
                <a:solidFill>
                  <a:srgbClr val="FF0000"/>
                </a:solidFill>
                <a:latin typeface="メイリオ" panose="020B0604030504040204" pitchFamily="50" charset="-128"/>
                <a:ea typeface="メイリオ" panose="020B0604030504040204" pitchFamily="50" charset="-128"/>
              </a:rPr>
              <a:t>行為はいじめである。</a:t>
            </a:r>
            <a:endParaRPr lang="en-US" altLang="ja-JP" sz="3600" b="1" u="sng" dirty="0">
              <a:solidFill>
                <a:srgbClr val="FF0000"/>
              </a:solidFill>
              <a:latin typeface="メイリオ" panose="020B0604030504040204" pitchFamily="50" charset="-128"/>
              <a:ea typeface="メイリオ" panose="020B0604030504040204" pitchFamily="50" charset="-128"/>
            </a:endParaRPr>
          </a:p>
          <a:p>
            <a:pPr marL="981075" indent="-981075">
              <a:lnSpc>
                <a:spcPts val="6000"/>
              </a:lnSpc>
            </a:pPr>
            <a:r>
              <a:rPr lang="ja-JP" altLang="en-US" sz="3600" b="1" dirty="0">
                <a:solidFill>
                  <a:srgbClr val="FF0000"/>
                </a:solidFill>
                <a:latin typeface="メイリオ" panose="020B0604030504040204" pitchFamily="50" charset="-128"/>
                <a:ea typeface="メイリオ" panose="020B0604030504040204" pitchFamily="50" charset="-128"/>
              </a:rPr>
              <a:t>　　</a:t>
            </a:r>
            <a:r>
              <a:rPr lang="ja-JP" altLang="en-US" sz="3600" b="1" u="sng" dirty="0">
                <a:solidFill>
                  <a:srgbClr val="FF0000"/>
                </a:solidFill>
                <a:latin typeface="メイリオ" panose="020B0604030504040204" pitchFamily="50" charset="-128"/>
                <a:ea typeface="メイリオ" panose="020B0604030504040204" pitchFamily="50" charset="-128"/>
              </a:rPr>
              <a:t>いじめは絶対に許さない</a:t>
            </a:r>
            <a:r>
              <a:rPr lang="ja-JP" altLang="en-US" sz="3600" b="1" u="sng" dirty="0" smtClean="0">
                <a:solidFill>
                  <a:srgbClr val="FF0000"/>
                </a:solidFill>
                <a:latin typeface="メイリオ" panose="020B0604030504040204" pitchFamily="50" charset="-128"/>
                <a:ea typeface="メイリオ" panose="020B0604030504040204" pitchFamily="50" charset="-128"/>
              </a:rPr>
              <a:t>。</a:t>
            </a:r>
            <a:endParaRPr lang="en-US" altLang="ja-JP" sz="3600" b="1" dirty="0" smtClean="0">
              <a:solidFill>
                <a:srgbClr val="FF0000"/>
              </a:solidFill>
              <a:latin typeface="メイリオ" panose="020B0604030504040204" pitchFamily="50" charset="-128"/>
              <a:ea typeface="メイリオ" panose="020B0604030504040204" pitchFamily="50" charset="-128"/>
            </a:endParaRPr>
          </a:p>
          <a:p>
            <a:pPr marL="981075" indent="-981075">
              <a:lnSpc>
                <a:spcPts val="6000"/>
              </a:lnSpc>
            </a:pPr>
            <a:r>
              <a:rPr lang="ja-JP" altLang="en-US" sz="3600" b="1" dirty="0" smtClean="0">
                <a:latin typeface="メイリオ" panose="020B0604030504040204" pitchFamily="50" charset="-128"/>
                <a:ea typeface="メイリオ" panose="020B0604030504040204" pitchFamily="50" charset="-128"/>
              </a:rPr>
              <a:t>　・</a:t>
            </a:r>
            <a:r>
              <a:rPr lang="ja-JP" altLang="en-US" sz="3600" b="1" dirty="0">
                <a:latin typeface="メイリオ" panose="020B0604030504040204" pitchFamily="50" charset="-128"/>
                <a:ea typeface="メイリオ" panose="020B0604030504040204" pitchFamily="50" charset="-128"/>
              </a:rPr>
              <a:t>自分の行為について</a:t>
            </a:r>
            <a:r>
              <a:rPr lang="ja-JP" altLang="en-US" sz="3600" b="1" dirty="0" smtClean="0">
                <a:latin typeface="メイリオ" panose="020B0604030504040204" pitchFamily="50" charset="-128"/>
                <a:ea typeface="メイリオ" panose="020B0604030504040204" pitchFamily="50" charset="-128"/>
              </a:rPr>
              <a:t>、振り返ること。</a:t>
            </a:r>
            <a:endParaRPr lang="en-US" altLang="ja-JP" sz="3600" b="1" dirty="0" smtClean="0">
              <a:latin typeface="メイリオ" panose="020B0604030504040204" pitchFamily="50" charset="-128"/>
              <a:ea typeface="メイリオ" panose="020B0604030504040204" pitchFamily="50" charset="-128"/>
            </a:endParaRPr>
          </a:p>
          <a:p>
            <a:pPr marL="981075" indent="-981075">
              <a:lnSpc>
                <a:spcPts val="6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Ａは３人と仲良くなりたいと言っている。</a:t>
            </a:r>
            <a:endParaRPr lang="en-US" altLang="ja-JP" sz="3600" b="1" dirty="0" smtClean="0">
              <a:latin typeface="メイリオ" panose="020B0604030504040204" pitchFamily="50" charset="-128"/>
              <a:ea typeface="メイリオ" panose="020B0604030504040204" pitchFamily="50" charset="-128"/>
            </a:endParaRPr>
          </a:p>
          <a:p>
            <a:pPr marL="901700" indent="-901700">
              <a:lnSpc>
                <a:spcPts val="6000"/>
              </a:lnSpc>
            </a:pPr>
            <a:r>
              <a:rPr lang="ja-JP" altLang="en-US" sz="3600" b="1" dirty="0" smtClean="0">
                <a:latin typeface="メイリオ" panose="020B0604030504040204" pitchFamily="50" charset="-128"/>
                <a:ea typeface="メイリオ" panose="020B0604030504040204" pitchFamily="50" charset="-128"/>
              </a:rPr>
              <a:t>　・今後の行動について考え、実行に移すこと。</a:t>
            </a:r>
            <a:endParaRPr lang="en-US" altLang="ja-JP" sz="3600" b="1" dirty="0">
              <a:latin typeface="メイリオ" panose="020B0604030504040204" pitchFamily="50" charset="-128"/>
              <a:ea typeface="メイリオ" panose="020B0604030504040204" pitchFamily="50" charset="-128"/>
            </a:endParaRPr>
          </a:p>
        </p:txBody>
      </p:sp>
      <p:sp>
        <p:nvSpPr>
          <p:cNvPr id="5" name="タイトル 1"/>
          <p:cNvSpPr>
            <a:spLocks noGrp="1"/>
          </p:cNvSpPr>
          <p:nvPr>
            <p:ph type="title"/>
          </p:nvPr>
        </p:nvSpPr>
        <p:spPr>
          <a:xfrm>
            <a:off x="239711" y="94708"/>
            <a:ext cx="10515600" cy="852350"/>
          </a:xfrm>
        </p:spPr>
        <p:txBody>
          <a:bodyPr>
            <a:noAutofit/>
          </a:bodyPr>
          <a:lstStyle/>
          <a:p>
            <a:r>
              <a:rPr lang="ja-JP" altLang="en-US" sz="6000" b="1" dirty="0">
                <a:latin typeface="メイリオ" panose="020B0604030504040204" pitchFamily="50" charset="-128"/>
                <a:ea typeface="メイリオ" panose="020B0604030504040204" pitchFamily="50" charset="-128"/>
              </a:rPr>
              <a:t>３</a:t>
            </a:r>
            <a:r>
              <a:rPr kumimoji="1" lang="ja-JP" altLang="en-US" sz="6000" b="1" dirty="0" smtClean="0">
                <a:latin typeface="メイリオ" panose="020B0604030504040204" pitchFamily="50" charset="-128"/>
                <a:ea typeface="メイリオ" panose="020B0604030504040204" pitchFamily="50" charset="-128"/>
              </a:rPr>
              <a:t>　事例</a:t>
            </a:r>
            <a:endParaRPr kumimoji="1" lang="ja-JP" altLang="en-US" sz="6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732804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2704" y="1323663"/>
            <a:ext cx="11709042" cy="526297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事態の</a:t>
            </a:r>
            <a:r>
              <a:rPr lang="ja-JP" altLang="en-US" sz="4400" b="1" dirty="0" smtClean="0">
                <a:latin typeface="メイリオ" panose="020B0604030504040204" pitchFamily="50" charset="-128"/>
                <a:ea typeface="メイリオ" panose="020B0604030504040204" pitchFamily="50" charset="-128"/>
              </a:rPr>
              <a:t>経緯</a:t>
            </a:r>
            <a:r>
              <a:rPr lang="ja-JP" altLang="en-US" sz="4400" b="1" dirty="0">
                <a:latin typeface="メイリオ" panose="020B0604030504040204" pitchFamily="50" charset="-128"/>
                <a:ea typeface="メイリオ" panose="020B0604030504040204" pitchFamily="50" charset="-128"/>
              </a:rPr>
              <a:t>⑥</a:t>
            </a:r>
            <a:r>
              <a:rPr kumimoji="1" lang="en-US" altLang="ja-JP" sz="4400" b="1" dirty="0" smtClean="0">
                <a:latin typeface="メイリオ" panose="020B0604030504040204" pitchFamily="50" charset="-128"/>
                <a:ea typeface="メイリオ" panose="020B0604030504040204" pitchFamily="50" charset="-128"/>
              </a:rPr>
              <a:t>】</a:t>
            </a:r>
            <a:r>
              <a:rPr kumimoji="1" lang="ja-JP" altLang="en-US" sz="4400" b="1" dirty="0" smtClean="0">
                <a:latin typeface="メイリオ" panose="020B0604030504040204" pitchFamily="50" charset="-128"/>
                <a:ea typeface="メイリオ" panose="020B0604030504040204" pitchFamily="50" charset="-128"/>
              </a:rPr>
              <a:t>～</a:t>
            </a:r>
            <a:r>
              <a:rPr lang="ja-JP" altLang="en-US" sz="4400" b="1" dirty="0" smtClean="0">
                <a:latin typeface="メイリオ" panose="020B0604030504040204" pitchFamily="50" charset="-128"/>
                <a:ea typeface="メイリオ" panose="020B0604030504040204" pitchFamily="50" charset="-128"/>
              </a:rPr>
              <a:t>９月～</a:t>
            </a:r>
            <a:endParaRPr lang="en-US" altLang="ja-JP" sz="4400" b="1" dirty="0">
              <a:latin typeface="メイリオ" panose="020B0604030504040204" pitchFamily="50" charset="-128"/>
              <a:ea typeface="メイリオ" panose="020B0604030504040204" pitchFamily="50" charset="-128"/>
            </a:endParaRPr>
          </a:p>
          <a:p>
            <a:pPr marL="444500" indent="-444500">
              <a:lnSpc>
                <a:spcPct val="150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○Ｂ</a:t>
            </a:r>
            <a:r>
              <a:rPr lang="ja-JP" altLang="en-US" sz="3600" b="1" dirty="0">
                <a:latin typeface="メイリオ" panose="020B0604030504040204" pitchFamily="50" charset="-128"/>
                <a:ea typeface="メイリオ" panose="020B0604030504040204" pitchFamily="50" charset="-128"/>
              </a:rPr>
              <a:t>、Ｃ及び</a:t>
            </a:r>
            <a:r>
              <a:rPr lang="ja-JP" altLang="en-US" sz="3600" b="1" dirty="0" smtClean="0">
                <a:latin typeface="メイリオ" panose="020B0604030504040204" pitchFamily="50" charset="-128"/>
                <a:ea typeface="メイリオ" panose="020B0604030504040204" pitchFamily="50" charset="-128"/>
              </a:rPr>
              <a:t>Ｄの行動</a:t>
            </a:r>
            <a:endParaRPr lang="en-US" altLang="ja-JP" sz="3600" b="1" dirty="0" smtClean="0">
              <a:latin typeface="メイリオ" panose="020B0604030504040204" pitchFamily="50" charset="-128"/>
              <a:ea typeface="メイリオ" panose="020B0604030504040204" pitchFamily="50" charset="-128"/>
            </a:endParaRPr>
          </a:p>
          <a:p>
            <a:pPr marL="444500" indent="-444500">
              <a:lnSpc>
                <a:spcPct val="150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・Ａをいじめていたと自覚し、Ａ</a:t>
            </a:r>
            <a:r>
              <a:rPr lang="ja-JP" altLang="en-US" sz="3600" b="1" dirty="0">
                <a:latin typeface="メイリオ" panose="020B0604030504040204" pitchFamily="50" charset="-128"/>
                <a:ea typeface="メイリオ" panose="020B0604030504040204" pitchFamily="50" charset="-128"/>
              </a:rPr>
              <a:t>に</a:t>
            </a:r>
            <a:r>
              <a:rPr lang="ja-JP" altLang="en-US" sz="3600" b="1" dirty="0" smtClean="0">
                <a:latin typeface="メイリオ" panose="020B0604030504040204" pitchFamily="50" charset="-128"/>
                <a:ea typeface="メイリオ" panose="020B0604030504040204" pitchFamily="50" charset="-128"/>
              </a:rPr>
              <a:t>謝罪</a:t>
            </a:r>
            <a:endParaRPr lang="en-US" altLang="ja-JP" sz="3600" b="1" dirty="0" smtClean="0">
              <a:latin typeface="メイリオ" panose="020B0604030504040204" pitchFamily="50" charset="-128"/>
              <a:ea typeface="メイリオ" panose="020B0604030504040204" pitchFamily="50" charset="-128"/>
            </a:endParaRPr>
          </a:p>
          <a:p>
            <a:pPr marL="444500" indent="-444500">
              <a:lnSpc>
                <a:spcPct val="150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・今後</a:t>
            </a:r>
            <a:r>
              <a:rPr lang="ja-JP" altLang="en-US" sz="3600" b="1" dirty="0">
                <a:latin typeface="メイリオ" panose="020B0604030504040204" pitchFamily="50" charset="-128"/>
                <a:ea typeface="メイリオ" panose="020B0604030504040204" pitchFamily="50" charset="-128"/>
              </a:rPr>
              <a:t>Ａが嫌がることはしない</a:t>
            </a:r>
            <a:r>
              <a:rPr lang="ja-JP" altLang="en-US" sz="3600" b="1" dirty="0" smtClean="0">
                <a:latin typeface="メイリオ" panose="020B0604030504040204" pitchFamily="50" charset="-128"/>
                <a:ea typeface="メイリオ" panose="020B0604030504040204" pitchFamily="50" charset="-128"/>
              </a:rPr>
              <a:t>ことを約束</a:t>
            </a:r>
            <a:endParaRPr lang="en-US" altLang="ja-JP" sz="3600" b="1" dirty="0">
              <a:latin typeface="メイリオ" panose="020B0604030504040204" pitchFamily="50" charset="-128"/>
              <a:ea typeface="メイリオ" panose="020B0604030504040204" pitchFamily="50" charset="-128"/>
            </a:endParaRPr>
          </a:p>
          <a:p>
            <a:pPr marL="444500" indent="-444500">
              <a:lnSpc>
                <a:spcPct val="150000"/>
              </a:lnSpc>
            </a:pPr>
            <a:r>
              <a:rPr lang="ja-JP" altLang="en-US" sz="3600" b="1" dirty="0" smtClean="0">
                <a:latin typeface="メイリオ" panose="020B0604030504040204" pitchFamily="50" charset="-128"/>
                <a:ea typeface="メイリオ" panose="020B0604030504040204" pitchFamily="50" charset="-128"/>
              </a:rPr>
              <a:t>　○担任による、各家庭への連絡</a:t>
            </a:r>
            <a:endParaRPr lang="en-US" altLang="ja-JP" sz="3600" b="1" dirty="0" smtClean="0">
              <a:latin typeface="メイリオ" panose="020B0604030504040204" pitchFamily="50" charset="-128"/>
              <a:ea typeface="メイリオ" panose="020B0604030504040204" pitchFamily="50" charset="-128"/>
            </a:endParaRPr>
          </a:p>
          <a:p>
            <a:pPr marL="444500" indent="-444500">
              <a:lnSpc>
                <a:spcPct val="150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　</a:t>
            </a:r>
            <a:r>
              <a:rPr lang="en-US" altLang="ja-JP" sz="3600" b="1" dirty="0" smtClean="0">
                <a:latin typeface="メイリオ" panose="020B0604030504040204" pitchFamily="50" charset="-128"/>
                <a:ea typeface="メイリオ" panose="020B0604030504040204" pitchFamily="50" charset="-128"/>
              </a:rPr>
              <a:t>(</a:t>
            </a:r>
            <a:r>
              <a:rPr lang="ja-JP" altLang="en-US" sz="3600" b="1" dirty="0" smtClean="0">
                <a:latin typeface="メイリオ" panose="020B0604030504040204" pitchFamily="50" charset="-128"/>
                <a:ea typeface="メイリオ" panose="020B0604030504040204" pitchFamily="50" charset="-128"/>
              </a:rPr>
              <a:t>事態の経緯、指導内容について）</a:t>
            </a:r>
            <a:endParaRPr lang="en-US" altLang="ja-JP" sz="3600" b="1" dirty="0">
              <a:latin typeface="メイリオ" panose="020B0604030504040204" pitchFamily="50" charset="-128"/>
              <a:ea typeface="メイリオ" panose="020B0604030504040204" pitchFamily="50" charset="-128"/>
            </a:endParaRPr>
          </a:p>
        </p:txBody>
      </p:sp>
      <p:sp>
        <p:nvSpPr>
          <p:cNvPr id="5" name="タイトル 1"/>
          <p:cNvSpPr txBox="1">
            <a:spLocks/>
          </p:cNvSpPr>
          <p:nvPr/>
        </p:nvSpPr>
        <p:spPr>
          <a:xfrm>
            <a:off x="239711" y="4898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6000" b="1" dirty="0" smtClean="0">
                <a:latin typeface="メイリオ" panose="020B0604030504040204" pitchFamily="50" charset="-128"/>
                <a:ea typeface="メイリオ" panose="020B0604030504040204" pitchFamily="50" charset="-128"/>
              </a:rPr>
              <a:t>３　事例</a:t>
            </a:r>
            <a:endParaRPr lang="ja-JP" altLang="en-US" sz="6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456460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93200" y="2023765"/>
            <a:ext cx="11356840" cy="3447396"/>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1577638" algn="l"/>
              </a:tabLst>
            </a:pPr>
            <a:r>
              <a:rPr kumimoji="1" lang="ja-JP" altLang="en-US" sz="6000" b="1" dirty="0" smtClean="0">
                <a:solidFill>
                  <a:schemeClr val="bg1"/>
                </a:solidFill>
                <a:latin typeface="メイリオ" panose="020B0604030504040204" pitchFamily="50" charset="-128"/>
                <a:ea typeface="メイリオ" panose="020B0604030504040204" pitchFamily="50" charset="-128"/>
              </a:rPr>
              <a:t>Ａの保護者として、</a:t>
            </a:r>
            <a:endParaRPr kumimoji="1" lang="en-US" altLang="ja-JP" sz="6000" b="1" dirty="0" smtClean="0">
              <a:solidFill>
                <a:schemeClr val="bg1"/>
              </a:solidFill>
              <a:latin typeface="メイリオ" panose="020B0604030504040204" pitchFamily="50" charset="-128"/>
              <a:ea typeface="メイリオ" panose="020B0604030504040204" pitchFamily="50" charset="-128"/>
            </a:endParaRPr>
          </a:p>
          <a:p>
            <a:pPr>
              <a:tabLst>
                <a:tab pos="11577638" algn="l"/>
              </a:tabLst>
            </a:pPr>
            <a:r>
              <a:rPr kumimoji="1" lang="ja-JP" altLang="en-US" sz="6000" b="1" dirty="0" smtClean="0">
                <a:solidFill>
                  <a:schemeClr val="bg1"/>
                </a:solidFill>
                <a:latin typeface="メイリオ" panose="020B0604030504040204" pitchFamily="50" charset="-128"/>
                <a:ea typeface="メイリオ" panose="020B0604030504040204" pitchFamily="50" charset="-128"/>
              </a:rPr>
              <a:t>どのような行動をとりますか？</a:t>
            </a:r>
            <a:endParaRPr kumimoji="1" lang="ja-JP" altLang="en-US" sz="6000" b="1" dirty="0">
              <a:solidFill>
                <a:schemeClr val="bg1"/>
              </a:solidFill>
              <a:latin typeface="メイリオ" panose="020B0604030504040204" pitchFamily="50" charset="-128"/>
              <a:ea typeface="メイリオ" panose="020B0604030504040204" pitchFamily="50" charset="-128"/>
            </a:endParaRPr>
          </a:p>
        </p:txBody>
      </p:sp>
      <p:sp>
        <p:nvSpPr>
          <p:cNvPr id="6" name="タイトル 1"/>
          <p:cNvSpPr>
            <a:spLocks noGrp="1"/>
          </p:cNvSpPr>
          <p:nvPr>
            <p:ph type="title"/>
          </p:nvPr>
        </p:nvSpPr>
        <p:spPr>
          <a:xfrm>
            <a:off x="256040" y="228601"/>
            <a:ext cx="10515600" cy="1325563"/>
          </a:xfrm>
        </p:spPr>
        <p:txBody>
          <a:bodyPr>
            <a:normAutofit/>
          </a:bodyPr>
          <a:lstStyle/>
          <a:p>
            <a:r>
              <a:rPr lang="ja-JP" altLang="en-US" sz="6000" b="1" dirty="0">
                <a:latin typeface="メイリオ" panose="020B0604030504040204" pitchFamily="50" charset="-128"/>
                <a:ea typeface="メイリオ" panose="020B0604030504040204" pitchFamily="50" charset="-128"/>
              </a:rPr>
              <a:t>３</a:t>
            </a:r>
            <a:r>
              <a:rPr kumimoji="1" lang="ja-JP" altLang="en-US" sz="6000" b="1" dirty="0" smtClean="0">
                <a:latin typeface="メイリオ" panose="020B0604030504040204" pitchFamily="50" charset="-128"/>
                <a:ea typeface="メイリオ" panose="020B0604030504040204" pitchFamily="50" charset="-128"/>
              </a:rPr>
              <a:t>　事例</a:t>
            </a:r>
            <a:endParaRPr kumimoji="1" lang="ja-JP" altLang="en-US" sz="6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729173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72369" y="1981200"/>
            <a:ext cx="11528880" cy="3368039"/>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1577638" algn="l"/>
              </a:tabLst>
            </a:pPr>
            <a:r>
              <a:rPr lang="ja-JP" altLang="en-US" sz="6000" b="1" dirty="0" smtClean="0">
                <a:solidFill>
                  <a:schemeClr val="bg1"/>
                </a:solidFill>
                <a:latin typeface="メイリオ" panose="020B0604030504040204" pitchFamily="50" charset="-128"/>
                <a:ea typeface="メイリオ" panose="020B0604030504040204" pitchFamily="50" charset="-128"/>
              </a:rPr>
              <a:t>Ｂ、Ｃ、Ｄ</a:t>
            </a:r>
            <a:r>
              <a:rPr kumimoji="1" lang="ja-JP" altLang="en-US" sz="6000" b="1" dirty="0" smtClean="0">
                <a:solidFill>
                  <a:schemeClr val="bg1"/>
                </a:solidFill>
                <a:latin typeface="メイリオ" panose="020B0604030504040204" pitchFamily="50" charset="-128"/>
                <a:ea typeface="メイリオ" panose="020B0604030504040204" pitchFamily="50" charset="-128"/>
              </a:rPr>
              <a:t>の保護者として、</a:t>
            </a:r>
            <a:endParaRPr kumimoji="1" lang="en-US" altLang="ja-JP" sz="6000" b="1" dirty="0" smtClean="0">
              <a:solidFill>
                <a:schemeClr val="bg1"/>
              </a:solidFill>
              <a:latin typeface="メイリオ" panose="020B0604030504040204" pitchFamily="50" charset="-128"/>
              <a:ea typeface="メイリオ" panose="020B0604030504040204" pitchFamily="50" charset="-128"/>
            </a:endParaRPr>
          </a:p>
          <a:p>
            <a:pPr>
              <a:tabLst>
                <a:tab pos="11577638" algn="l"/>
              </a:tabLst>
            </a:pPr>
            <a:r>
              <a:rPr kumimoji="1" lang="ja-JP" altLang="en-US" sz="6000" b="1" dirty="0" smtClean="0">
                <a:solidFill>
                  <a:schemeClr val="bg1"/>
                </a:solidFill>
                <a:latin typeface="メイリオ" panose="020B0604030504040204" pitchFamily="50" charset="-128"/>
                <a:ea typeface="メイリオ" panose="020B0604030504040204" pitchFamily="50" charset="-128"/>
              </a:rPr>
              <a:t>どのような行動をとりますか？</a:t>
            </a:r>
            <a:endParaRPr kumimoji="1" lang="ja-JP" altLang="en-US" sz="6000" b="1" dirty="0">
              <a:solidFill>
                <a:schemeClr val="bg1"/>
              </a:solidFill>
              <a:latin typeface="メイリオ" panose="020B0604030504040204" pitchFamily="50" charset="-128"/>
              <a:ea typeface="メイリオ" panose="020B0604030504040204" pitchFamily="50" charset="-128"/>
            </a:endParaRPr>
          </a:p>
        </p:txBody>
      </p:sp>
      <p:sp>
        <p:nvSpPr>
          <p:cNvPr id="5" name="タイトル 1"/>
          <p:cNvSpPr>
            <a:spLocks noGrp="1"/>
          </p:cNvSpPr>
          <p:nvPr>
            <p:ph type="title"/>
          </p:nvPr>
        </p:nvSpPr>
        <p:spPr>
          <a:xfrm>
            <a:off x="272369" y="244930"/>
            <a:ext cx="10515600" cy="1325563"/>
          </a:xfrm>
        </p:spPr>
        <p:txBody>
          <a:bodyPr>
            <a:normAutofit/>
          </a:bodyPr>
          <a:lstStyle/>
          <a:p>
            <a:r>
              <a:rPr lang="ja-JP" altLang="en-US" sz="6000" b="1" dirty="0">
                <a:latin typeface="メイリオ" panose="020B0604030504040204" pitchFamily="50" charset="-128"/>
                <a:ea typeface="メイリオ" panose="020B0604030504040204" pitchFamily="50" charset="-128"/>
              </a:rPr>
              <a:t>３</a:t>
            </a:r>
            <a:r>
              <a:rPr kumimoji="1" lang="ja-JP" altLang="en-US" sz="6000" b="1" dirty="0" smtClean="0">
                <a:latin typeface="メイリオ" panose="020B0604030504040204" pitchFamily="50" charset="-128"/>
                <a:ea typeface="メイリオ" panose="020B0604030504040204" pitchFamily="50" charset="-128"/>
              </a:rPr>
              <a:t>　事例</a:t>
            </a:r>
            <a:endParaRPr kumimoji="1" lang="ja-JP" altLang="en-US" sz="6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242837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11680" y="1483735"/>
            <a:ext cx="11526592" cy="526297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44500" indent="-444500">
              <a:lnSpc>
                <a:spcPct val="150000"/>
              </a:lnSpc>
            </a:pPr>
            <a:r>
              <a:rPr kumimoji="1" lang="en-US" altLang="ja-JP" sz="4400" b="1" dirty="0" smtClean="0">
                <a:latin typeface="メイリオ" panose="020B0604030504040204" pitchFamily="50" charset="-128"/>
                <a:ea typeface="メイリオ" panose="020B0604030504040204" pitchFamily="50" charset="-128"/>
              </a:rPr>
              <a:t>Ⅳ</a:t>
            </a:r>
            <a:r>
              <a:rPr kumimoji="1" lang="ja-JP" altLang="en-US" sz="4400" b="1" dirty="0" smtClean="0">
                <a:latin typeface="メイリオ" panose="020B0604030504040204" pitchFamily="50" charset="-128"/>
                <a:ea typeface="メイリオ" panose="020B0604030504040204" pitchFamily="50" charset="-128"/>
              </a:rPr>
              <a:t>　いじめ問題への基本的な考え方</a:t>
            </a:r>
            <a:endParaRPr kumimoji="1" lang="en-US" altLang="ja-JP" sz="4400" b="1" dirty="0" smtClean="0">
              <a:latin typeface="メイリオ" panose="020B0604030504040204" pitchFamily="50" charset="-128"/>
              <a:ea typeface="メイリオ" panose="020B0604030504040204" pitchFamily="50" charset="-128"/>
            </a:endParaRPr>
          </a:p>
          <a:p>
            <a:pPr marL="444500" indent="-444500">
              <a:lnSpc>
                <a:spcPct val="150000"/>
              </a:lnSpc>
            </a:pPr>
            <a:r>
              <a:rPr lang="ja-JP" altLang="en-US" sz="3600" b="1" dirty="0" smtClean="0">
                <a:latin typeface="メイリオ" panose="020B0604030504040204" pitchFamily="50" charset="-128"/>
                <a:ea typeface="メイリオ" panose="020B0604030504040204" pitchFamily="50" charset="-128"/>
              </a:rPr>
              <a:t>４　保護者・地域・関係機関と連携した取組</a:t>
            </a:r>
            <a:endParaRPr lang="en-US" altLang="ja-JP" sz="3600" b="1" dirty="0" smtClean="0">
              <a:latin typeface="メイリオ" panose="020B0604030504040204" pitchFamily="50" charset="-128"/>
              <a:ea typeface="メイリオ" panose="020B0604030504040204" pitchFamily="50" charset="-128"/>
            </a:endParaRPr>
          </a:p>
          <a:p>
            <a:pPr marL="444500" indent="-444500">
              <a:lnSpc>
                <a:spcPct val="150000"/>
              </a:lnSpc>
            </a:pPr>
            <a:r>
              <a:rPr kumimoji="1" lang="ja-JP" altLang="en-US" sz="3600" b="1" dirty="0">
                <a:latin typeface="メイリオ" panose="020B0604030504040204" pitchFamily="50" charset="-128"/>
                <a:ea typeface="メイリオ" panose="020B0604030504040204" pitchFamily="50" charset="-128"/>
              </a:rPr>
              <a:t>　</a:t>
            </a:r>
            <a:r>
              <a:rPr kumimoji="1" lang="ja-JP" altLang="en-US" sz="3600" b="1" dirty="0" smtClean="0">
                <a:latin typeface="メイリオ" panose="020B0604030504040204" pitchFamily="50" charset="-128"/>
                <a:ea typeface="メイリオ" panose="020B0604030504040204" pitchFamily="50" charset="-128"/>
              </a:rPr>
              <a:t>　保護者は、その保護する児童・生徒がいじめを行うことのないよう、家庭での話合い等を通して、規範意識を養う指導などに努めるとともに、児童・生徒をいじめから保護する。</a:t>
            </a:r>
            <a:endParaRPr kumimoji="1" lang="en-US" altLang="ja-JP" sz="3600" b="1" dirty="0" smtClean="0">
              <a:latin typeface="メイリオ" panose="020B0604030504040204" pitchFamily="50" charset="-128"/>
              <a:ea typeface="メイリオ" panose="020B0604030504040204" pitchFamily="50" charset="-128"/>
            </a:endParaRPr>
          </a:p>
        </p:txBody>
      </p:sp>
      <p:sp>
        <p:nvSpPr>
          <p:cNvPr id="7" name="タイトル 1"/>
          <p:cNvSpPr>
            <a:spLocks noGrp="1"/>
          </p:cNvSpPr>
          <p:nvPr>
            <p:ph type="title"/>
          </p:nvPr>
        </p:nvSpPr>
        <p:spPr>
          <a:xfrm>
            <a:off x="239711" y="114303"/>
            <a:ext cx="10515600" cy="1325563"/>
          </a:xfrm>
        </p:spPr>
        <p:txBody>
          <a:bodyPr>
            <a:normAutofit/>
          </a:bodyPr>
          <a:lstStyle/>
          <a:p>
            <a:r>
              <a:rPr lang="ja-JP" altLang="en-US" sz="6000" b="1" dirty="0">
                <a:latin typeface="メイリオ" panose="020B0604030504040204" pitchFamily="50" charset="-128"/>
                <a:ea typeface="メイリオ" panose="020B0604030504040204" pitchFamily="50" charset="-128"/>
              </a:rPr>
              <a:t>３</a:t>
            </a:r>
            <a:r>
              <a:rPr kumimoji="1" lang="ja-JP" altLang="en-US" sz="6000" b="1" dirty="0" smtClean="0">
                <a:latin typeface="メイリオ" panose="020B0604030504040204" pitchFamily="50" charset="-128"/>
                <a:ea typeface="メイリオ" panose="020B0604030504040204" pitchFamily="50" charset="-128"/>
              </a:rPr>
              <a:t>　事例</a:t>
            </a:r>
            <a:endParaRPr kumimoji="1" lang="ja-JP" altLang="en-US" sz="6000" b="1" dirty="0">
              <a:latin typeface="メイリオ" panose="020B0604030504040204" pitchFamily="50" charset="-128"/>
              <a:ea typeface="メイリオ" panose="020B0604030504040204" pitchFamily="50" charset="-128"/>
            </a:endParaRPr>
          </a:p>
        </p:txBody>
      </p:sp>
      <p:sp>
        <p:nvSpPr>
          <p:cNvPr id="8" name="角丸四角形 7"/>
          <p:cNvSpPr/>
          <p:nvPr/>
        </p:nvSpPr>
        <p:spPr>
          <a:xfrm>
            <a:off x="6063355" y="534161"/>
            <a:ext cx="5674917" cy="485846"/>
          </a:xfrm>
          <a:prstGeom prst="roundRect">
            <a:avLst/>
          </a:prstGeom>
          <a:ln w="38100">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400" b="1" dirty="0" smtClean="0"/>
              <a:t>東京都いじめ防止対策推進基本方針</a:t>
            </a:r>
            <a:endParaRPr kumimoji="1" lang="ja-JP" altLang="en-US" sz="2400" b="1" dirty="0"/>
          </a:p>
        </p:txBody>
      </p:sp>
    </p:spTree>
    <p:extLst>
      <p:ext uri="{BB962C8B-B14F-4D97-AF65-F5344CB8AC3E}">
        <p14:creationId xmlns:p14="http://schemas.microsoft.com/office/powerpoint/2010/main" val="3478179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0830" y="55518"/>
            <a:ext cx="12120372" cy="653142"/>
          </a:xfrm>
        </p:spPr>
        <p:txBody>
          <a:bodyPr>
            <a:normAutofit fontScale="90000"/>
          </a:bodyPr>
          <a:lstStyle/>
          <a:p>
            <a:r>
              <a:rPr lang="en-US" altLang="ja-JP" b="1" dirty="0">
                <a:latin typeface="ＭＳ ゴシック" panose="020B0609070205080204" pitchFamily="49" charset="-128"/>
                <a:ea typeface="ＭＳ ゴシック" panose="020B0609070205080204" pitchFamily="49" charset="-128"/>
              </a:rPr>
              <a:t>【</a:t>
            </a:r>
            <a:r>
              <a:rPr lang="ja-JP" altLang="en-US" b="1" dirty="0" smtClean="0">
                <a:latin typeface="ＭＳ ゴシック" panose="020B0609070205080204" pitchFamily="49" charset="-128"/>
                <a:ea typeface="ＭＳ ゴシック" panose="020B0609070205080204" pitchFamily="49" charset="-128"/>
              </a:rPr>
              <a:t>本プレゼンシートを</a:t>
            </a:r>
            <a:r>
              <a:rPr lang="ja-JP" altLang="en-US" b="1" dirty="0">
                <a:latin typeface="ＭＳ ゴシック" panose="020B0609070205080204" pitchFamily="49" charset="-128"/>
                <a:ea typeface="ＭＳ ゴシック" panose="020B0609070205080204" pitchFamily="49" charset="-128"/>
              </a:rPr>
              <a:t>御活用いただくにあたって</a:t>
            </a:r>
            <a:r>
              <a:rPr lang="en-US" altLang="ja-JP" b="1" dirty="0">
                <a:latin typeface="ＭＳ ゴシック" panose="020B0609070205080204" pitchFamily="49" charset="-128"/>
                <a:ea typeface="ＭＳ ゴシック" panose="020B0609070205080204" pitchFamily="49" charset="-128"/>
              </a:rPr>
              <a:t>】</a:t>
            </a:r>
          </a:p>
        </p:txBody>
      </p:sp>
      <p:sp>
        <p:nvSpPr>
          <p:cNvPr id="3" name="コンテンツ プレースホルダー 2"/>
          <p:cNvSpPr>
            <a:spLocks noGrp="1"/>
          </p:cNvSpPr>
          <p:nvPr>
            <p:ph idx="1"/>
          </p:nvPr>
        </p:nvSpPr>
        <p:spPr>
          <a:xfrm>
            <a:off x="0" y="908864"/>
            <a:ext cx="12362035" cy="5505903"/>
          </a:xfrm>
        </p:spPr>
        <p:txBody>
          <a:bodyPr>
            <a:normAutofit fontScale="85000" lnSpcReduction="10000"/>
          </a:bodyPr>
          <a:lstStyle/>
          <a:p>
            <a:pPr marL="804863" indent="-804863">
              <a:lnSpc>
                <a:spcPct val="100000"/>
              </a:lnSpc>
              <a:buNone/>
            </a:pPr>
            <a:r>
              <a:rPr lang="ja-JP" altLang="en-US" sz="3200" dirty="0" smtClean="0"/>
              <a:t>１　いじめ</a:t>
            </a:r>
            <a:r>
              <a:rPr lang="ja-JP" altLang="en-US" sz="3200" dirty="0"/>
              <a:t>の定義や学校におけるいじめ防止の取組について</a:t>
            </a:r>
            <a:r>
              <a:rPr lang="ja-JP" altLang="en-US" sz="3200" dirty="0" smtClean="0"/>
              <a:t>、既に実施済み</a:t>
            </a:r>
            <a:endParaRPr lang="en-US" altLang="ja-JP" sz="3200" dirty="0" smtClean="0"/>
          </a:p>
          <a:p>
            <a:pPr marL="804863" indent="-804863">
              <a:lnSpc>
                <a:spcPct val="100000"/>
              </a:lnSpc>
              <a:buNone/>
            </a:pPr>
            <a:r>
              <a:rPr lang="ja-JP" altLang="en-US" sz="3200" dirty="0"/>
              <a:t>　</a:t>
            </a:r>
            <a:r>
              <a:rPr lang="ja-JP" altLang="en-US" sz="3200" dirty="0" smtClean="0"/>
              <a:t>　の</a:t>
            </a:r>
            <a:r>
              <a:rPr lang="ja-JP" altLang="en-US" sz="3200" dirty="0"/>
              <a:t>場合は</a:t>
            </a:r>
            <a:r>
              <a:rPr lang="ja-JP" altLang="en-US" sz="3200" dirty="0" smtClean="0"/>
              <a:t>、シート８から</a:t>
            </a:r>
            <a:r>
              <a:rPr lang="ja-JP" altLang="en-US" sz="3200" dirty="0"/>
              <a:t>開始してください</a:t>
            </a:r>
            <a:r>
              <a:rPr lang="ja-JP" altLang="en-US" sz="3200" dirty="0" smtClean="0"/>
              <a:t>。</a:t>
            </a:r>
            <a:endParaRPr lang="en-US" altLang="ja-JP" sz="3200" dirty="0" smtClean="0"/>
          </a:p>
          <a:p>
            <a:pPr marL="0" indent="0">
              <a:lnSpc>
                <a:spcPct val="100000"/>
              </a:lnSpc>
              <a:buNone/>
            </a:pPr>
            <a:endParaRPr lang="en-US" altLang="ja-JP" sz="2100" dirty="0"/>
          </a:p>
          <a:p>
            <a:pPr marL="804863" indent="-804863">
              <a:lnSpc>
                <a:spcPct val="100000"/>
              </a:lnSpc>
              <a:buNone/>
            </a:pPr>
            <a:r>
              <a:rPr lang="ja-JP" altLang="en-US" sz="3200" dirty="0" smtClean="0"/>
              <a:t>２　保護者会等で御活用いただく場合には、本プレゼンを印刷し、配布資料</a:t>
            </a:r>
            <a:endParaRPr lang="en-US" altLang="ja-JP" sz="3200" dirty="0" smtClean="0"/>
          </a:p>
          <a:p>
            <a:pPr marL="804863" indent="-804863">
              <a:lnSpc>
                <a:spcPct val="100000"/>
              </a:lnSpc>
              <a:buNone/>
            </a:pPr>
            <a:r>
              <a:rPr lang="en-US" altLang="ja-JP" sz="3200" dirty="0"/>
              <a:t> </a:t>
            </a:r>
            <a:r>
              <a:rPr lang="en-US" altLang="ja-JP" sz="3200" dirty="0" smtClean="0"/>
              <a:t>      </a:t>
            </a:r>
            <a:r>
              <a:rPr lang="ja-JP" altLang="en-US" sz="3200" dirty="0" smtClean="0"/>
              <a:t>の一部としてください</a:t>
            </a:r>
            <a:r>
              <a:rPr lang="ja-JP" altLang="en-US" sz="3200" dirty="0"/>
              <a:t>。</a:t>
            </a:r>
            <a:r>
              <a:rPr lang="en-US" altLang="ja-JP" sz="3200" dirty="0" smtClean="0"/>
              <a:t>(</a:t>
            </a:r>
            <a:r>
              <a:rPr lang="ja-JP" altLang="en-US" sz="3200" dirty="0" smtClean="0"/>
              <a:t>本シートを除く</a:t>
            </a:r>
            <a:r>
              <a:rPr lang="en-US" altLang="ja-JP" sz="3200" dirty="0" smtClean="0"/>
              <a:t>)</a:t>
            </a:r>
          </a:p>
          <a:p>
            <a:pPr marL="712788" indent="-712788">
              <a:lnSpc>
                <a:spcPct val="100000"/>
              </a:lnSpc>
              <a:buNone/>
            </a:pPr>
            <a:endParaRPr lang="en-US" altLang="ja-JP" sz="2100" dirty="0"/>
          </a:p>
          <a:p>
            <a:pPr marL="712788" indent="-712788">
              <a:lnSpc>
                <a:spcPct val="100000"/>
              </a:lnSpc>
              <a:buNone/>
            </a:pPr>
            <a:r>
              <a:rPr lang="ja-JP" altLang="en-US" sz="3200" dirty="0" smtClean="0"/>
              <a:t>３　印刷の際には、「フルページサイズのスライド」形式で印刷してください。</a:t>
            </a:r>
            <a:endParaRPr lang="en-US" altLang="ja-JP" sz="3200" dirty="0" smtClean="0"/>
          </a:p>
          <a:p>
            <a:pPr marL="712788" indent="-712788">
              <a:lnSpc>
                <a:spcPct val="100000"/>
              </a:lnSpc>
              <a:buNone/>
            </a:pPr>
            <a:endParaRPr lang="en-US" altLang="ja-JP" sz="2100" dirty="0"/>
          </a:p>
          <a:p>
            <a:pPr marL="712788" indent="-712788">
              <a:lnSpc>
                <a:spcPct val="100000"/>
              </a:lnSpc>
              <a:buNone/>
            </a:pPr>
            <a:r>
              <a:rPr lang="ja-JP" altLang="en-US" sz="3200" dirty="0" smtClean="0"/>
              <a:t>４　本プログラムでは、「東京都</a:t>
            </a:r>
            <a:r>
              <a:rPr lang="ja-JP" altLang="en-US" sz="3200" dirty="0"/>
              <a:t>いじめ防止対策推進基本</a:t>
            </a:r>
            <a:r>
              <a:rPr lang="ja-JP" altLang="en-US" sz="3200" dirty="0" smtClean="0"/>
              <a:t>方針」を取り上げていますが、御所属の学校を所管する区市町村が策定した、いじめ防止関連の条例があれば、そちらに差替えていただいても構いません。</a:t>
            </a:r>
            <a:endParaRPr lang="ja-JP" altLang="en-US" sz="3200" dirty="0"/>
          </a:p>
          <a:p>
            <a:pPr marL="712788" indent="-712788">
              <a:lnSpc>
                <a:spcPct val="100000"/>
              </a:lnSpc>
              <a:buNone/>
            </a:pPr>
            <a:endParaRPr lang="en-US" altLang="ja-JP" sz="3200" dirty="0" smtClean="0"/>
          </a:p>
        </p:txBody>
      </p:sp>
      <p:sp>
        <p:nvSpPr>
          <p:cNvPr id="5" name="タイトル 1"/>
          <p:cNvSpPr txBox="1">
            <a:spLocks/>
          </p:cNvSpPr>
          <p:nvPr/>
        </p:nvSpPr>
        <p:spPr>
          <a:xfrm>
            <a:off x="2444931" y="5849615"/>
            <a:ext cx="7685529" cy="886463"/>
          </a:xfrm>
          <a:prstGeom prst="rect">
            <a:avLst/>
          </a:prstGeom>
          <a:ln w="28575">
            <a:solidFill>
              <a:srgbClr val="FF0000"/>
            </a:solidFill>
          </a:ln>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20000"/>
              </a:lnSpc>
            </a:pPr>
            <a:r>
              <a:rPr lang="ja-JP" altLang="en-US" b="1" dirty="0">
                <a:latin typeface="ＭＳ ゴシック" panose="020B0609070205080204" pitchFamily="49" charset="-128"/>
                <a:ea typeface="ＭＳ ゴシック" panose="020B0609070205080204" pitchFamily="49" charset="-128"/>
              </a:rPr>
              <a:t>本</a:t>
            </a:r>
            <a:r>
              <a:rPr lang="ja-JP" altLang="en-US" b="1" dirty="0" smtClean="0">
                <a:latin typeface="ＭＳ ゴシック" panose="020B0609070205080204" pitchFamily="49" charset="-128"/>
                <a:ea typeface="ＭＳ ゴシック" panose="020B0609070205080204" pitchFamily="49" charset="-128"/>
              </a:rPr>
              <a:t>シートは、非表示シートとなっています。</a:t>
            </a:r>
            <a:endParaRPr lang="en-US" altLang="ja-JP" b="1" dirty="0" smtClean="0">
              <a:latin typeface="ＭＳ ゴシック" panose="020B0609070205080204" pitchFamily="49" charset="-128"/>
              <a:ea typeface="ＭＳ ゴシック" panose="020B0609070205080204" pitchFamily="49" charset="-128"/>
            </a:endParaRPr>
          </a:p>
          <a:p>
            <a:pPr algn="ctr">
              <a:lnSpc>
                <a:spcPct val="120000"/>
              </a:lnSpc>
            </a:pPr>
            <a:r>
              <a:rPr lang="ja-JP" altLang="en-US" b="1" dirty="0" smtClean="0">
                <a:latin typeface="ＭＳ ゴシック" panose="020B0609070205080204" pitchFamily="49" charset="-128"/>
                <a:ea typeface="ＭＳ ゴシック" panose="020B0609070205080204" pitchFamily="49" charset="-128"/>
              </a:rPr>
              <a:t>実際のプログラムでは表示しないでください。</a:t>
            </a:r>
            <a:endParaRPr lang="en-US" altLang="ja-JP"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114705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25980" y="1699066"/>
            <a:ext cx="11526592" cy="443198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44500" indent="-444500">
              <a:lnSpc>
                <a:spcPct val="150000"/>
              </a:lnSpc>
            </a:pPr>
            <a:r>
              <a:rPr kumimoji="1" lang="en-US" altLang="ja-JP" sz="4400" b="1" dirty="0" smtClean="0">
                <a:latin typeface="メイリオ" panose="020B0604030504040204" pitchFamily="50" charset="-128"/>
                <a:ea typeface="メイリオ" panose="020B0604030504040204" pitchFamily="50" charset="-128"/>
              </a:rPr>
              <a:t>Ⅳ</a:t>
            </a:r>
            <a:r>
              <a:rPr kumimoji="1" lang="ja-JP" altLang="en-US" sz="4400" b="1" dirty="0" smtClean="0">
                <a:latin typeface="メイリオ" panose="020B0604030504040204" pitchFamily="50" charset="-128"/>
                <a:ea typeface="メイリオ" panose="020B0604030504040204" pitchFamily="50" charset="-128"/>
              </a:rPr>
              <a:t>　いじめ問題への基本的な考え方</a:t>
            </a:r>
            <a:endParaRPr kumimoji="1" lang="en-US" altLang="ja-JP" sz="4400" b="1" dirty="0" smtClean="0">
              <a:latin typeface="メイリオ" panose="020B0604030504040204" pitchFamily="50" charset="-128"/>
              <a:ea typeface="メイリオ" panose="020B0604030504040204" pitchFamily="50" charset="-128"/>
            </a:endParaRPr>
          </a:p>
          <a:p>
            <a:pPr marL="444500" indent="-444500">
              <a:lnSpc>
                <a:spcPct val="150000"/>
              </a:lnSpc>
            </a:pPr>
            <a:r>
              <a:rPr lang="ja-JP" altLang="en-US" sz="3600" b="1" dirty="0" smtClean="0">
                <a:latin typeface="メイリオ" panose="020B0604030504040204" pitchFamily="50" charset="-128"/>
                <a:ea typeface="メイリオ" panose="020B0604030504040204" pitchFamily="50" charset="-128"/>
              </a:rPr>
              <a:t>４　保護者・地域・関係機関と連携した取組</a:t>
            </a:r>
            <a:endParaRPr lang="en-US" altLang="ja-JP" sz="3600" b="1" dirty="0" smtClean="0">
              <a:latin typeface="メイリオ" panose="020B0604030504040204" pitchFamily="50" charset="-128"/>
              <a:ea typeface="メイリオ" panose="020B0604030504040204" pitchFamily="50" charset="-128"/>
            </a:endParaRPr>
          </a:p>
          <a:p>
            <a:pPr marL="444500" indent="-444500">
              <a:lnSpc>
                <a:spcPct val="150000"/>
              </a:lnSpc>
            </a:pPr>
            <a:r>
              <a:rPr kumimoji="1" lang="ja-JP" altLang="en-US" sz="3600" b="1" dirty="0">
                <a:latin typeface="メイリオ" panose="020B0604030504040204" pitchFamily="50" charset="-128"/>
                <a:ea typeface="メイリオ" panose="020B0604030504040204" pitchFamily="50" charset="-128"/>
              </a:rPr>
              <a:t>　</a:t>
            </a:r>
            <a:r>
              <a:rPr kumimoji="1" lang="ja-JP" altLang="en-US" sz="3600" b="1" dirty="0" smtClean="0">
                <a:latin typeface="メイリオ" panose="020B0604030504040204" pitchFamily="50" charset="-128"/>
                <a:ea typeface="メイリオ" panose="020B0604030504040204" pitchFamily="50" charset="-128"/>
              </a:rPr>
              <a:t>　また、いじめの情報を得た場合には、学校に速やかに連絡、相談するなど学校によるいじめの防止等の取組に協力するよう努める。</a:t>
            </a:r>
            <a:endParaRPr kumimoji="1" lang="en-US" altLang="ja-JP" sz="3600" b="1" dirty="0" smtClean="0">
              <a:latin typeface="メイリオ" panose="020B0604030504040204" pitchFamily="50" charset="-128"/>
              <a:ea typeface="メイリオ" panose="020B0604030504040204" pitchFamily="50" charset="-128"/>
            </a:endParaRPr>
          </a:p>
        </p:txBody>
      </p:sp>
      <p:sp>
        <p:nvSpPr>
          <p:cNvPr id="7" name="タイトル 1"/>
          <p:cNvSpPr>
            <a:spLocks noGrp="1"/>
          </p:cNvSpPr>
          <p:nvPr>
            <p:ph type="title"/>
          </p:nvPr>
        </p:nvSpPr>
        <p:spPr>
          <a:xfrm>
            <a:off x="325980" y="373503"/>
            <a:ext cx="10515600" cy="1325563"/>
          </a:xfrm>
        </p:spPr>
        <p:txBody>
          <a:bodyPr>
            <a:normAutofit/>
          </a:bodyPr>
          <a:lstStyle/>
          <a:p>
            <a:r>
              <a:rPr lang="ja-JP" altLang="en-US" sz="6000" b="1" dirty="0">
                <a:latin typeface="メイリオ" panose="020B0604030504040204" pitchFamily="50" charset="-128"/>
                <a:ea typeface="メイリオ" panose="020B0604030504040204" pitchFamily="50" charset="-128"/>
              </a:rPr>
              <a:t>３</a:t>
            </a:r>
            <a:r>
              <a:rPr kumimoji="1" lang="ja-JP" altLang="en-US" sz="6000" b="1" dirty="0" smtClean="0">
                <a:latin typeface="メイリオ" panose="020B0604030504040204" pitchFamily="50" charset="-128"/>
                <a:ea typeface="メイリオ" panose="020B0604030504040204" pitchFamily="50" charset="-128"/>
              </a:rPr>
              <a:t>　事例</a:t>
            </a:r>
            <a:endParaRPr kumimoji="1" lang="ja-JP" altLang="en-US" sz="6000" b="1" dirty="0">
              <a:latin typeface="メイリオ" panose="020B0604030504040204" pitchFamily="50" charset="-128"/>
              <a:ea typeface="メイリオ" panose="020B0604030504040204" pitchFamily="50" charset="-128"/>
            </a:endParaRPr>
          </a:p>
        </p:txBody>
      </p:sp>
      <p:sp>
        <p:nvSpPr>
          <p:cNvPr id="8" name="角丸四角形 7"/>
          <p:cNvSpPr/>
          <p:nvPr/>
        </p:nvSpPr>
        <p:spPr>
          <a:xfrm>
            <a:off x="6089276" y="793361"/>
            <a:ext cx="5674917" cy="485846"/>
          </a:xfrm>
          <a:prstGeom prst="roundRect">
            <a:avLst/>
          </a:prstGeom>
          <a:ln w="38100">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400" b="1" dirty="0" smtClean="0"/>
              <a:t>東京都いじめ防止対策推進基本方針</a:t>
            </a:r>
            <a:endParaRPr kumimoji="1" lang="ja-JP" altLang="en-US" sz="2400" b="1" dirty="0"/>
          </a:p>
        </p:txBody>
      </p:sp>
    </p:spTree>
    <p:extLst>
      <p:ext uri="{BB962C8B-B14F-4D97-AF65-F5344CB8AC3E}">
        <p14:creationId xmlns:p14="http://schemas.microsoft.com/office/powerpoint/2010/main" val="1219096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49154" y="443340"/>
            <a:ext cx="11173496" cy="1026234"/>
          </a:xfrm>
        </p:spPr>
        <p:txBody>
          <a:bodyPr anchor="ctr">
            <a:normAutofit/>
          </a:bodyPr>
          <a:lstStyle/>
          <a:p>
            <a:pPr marL="0" indent="0">
              <a:buNone/>
            </a:pPr>
            <a:r>
              <a:rPr lang="ja-JP" altLang="en-US" sz="6000" b="1" dirty="0">
                <a:latin typeface="メイリオ" panose="020B0604030504040204" pitchFamily="50" charset="-128"/>
                <a:ea typeface="メイリオ" panose="020B0604030504040204" pitchFamily="50" charset="-128"/>
              </a:rPr>
              <a:t>４　保護者の皆様へ</a:t>
            </a:r>
            <a:r>
              <a:rPr lang="ja-JP" altLang="en-US" sz="6000" b="1" dirty="0" smtClean="0">
                <a:latin typeface="メイリオ" panose="020B0604030504040204" pitchFamily="50" charset="-128"/>
                <a:ea typeface="メイリオ" panose="020B0604030504040204" pitchFamily="50" charset="-128"/>
              </a:rPr>
              <a:t>お願い</a:t>
            </a:r>
            <a:endParaRPr lang="ja-JP" altLang="en-US" sz="6000" b="1"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272606" y="1826035"/>
            <a:ext cx="11526592" cy="4154984"/>
          </a:xfrm>
          <a:prstGeom prst="rect">
            <a:avLst/>
          </a:prstGeom>
          <a:ln w="76200">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530225" indent="-530225">
              <a:lnSpc>
                <a:spcPct val="150000"/>
              </a:lnSpc>
            </a:pPr>
            <a:r>
              <a:rPr kumimoji="1" lang="ja-JP" altLang="en-US" sz="4000" b="1" dirty="0" smtClean="0">
                <a:latin typeface="メイリオ" panose="020B0604030504040204" pitchFamily="50" charset="-128"/>
                <a:ea typeface="メイリオ" panose="020B0604030504040204" pitchFamily="50" charset="-128"/>
              </a:rPr>
              <a:t>◎本日の内容と御自身がお考えになったことに</a:t>
            </a:r>
            <a:endParaRPr kumimoji="1" lang="en-US" altLang="ja-JP" sz="4000" b="1" dirty="0" smtClean="0">
              <a:latin typeface="メイリオ" panose="020B0604030504040204" pitchFamily="50" charset="-128"/>
              <a:ea typeface="メイリオ" panose="020B0604030504040204" pitchFamily="50" charset="-128"/>
            </a:endParaRPr>
          </a:p>
          <a:p>
            <a:pPr marL="530225" indent="-530225">
              <a:lnSpc>
                <a:spcPct val="150000"/>
              </a:lnSpc>
            </a:pPr>
            <a:r>
              <a:rPr lang="ja-JP" altLang="en-US" sz="4000" b="1" dirty="0" smtClean="0">
                <a:latin typeface="メイリオ" panose="020B0604030504040204" pitchFamily="50" charset="-128"/>
                <a:ea typeface="メイリオ" panose="020B0604030504040204" pitchFamily="50" charset="-128"/>
              </a:rPr>
              <a:t>　</a:t>
            </a:r>
            <a:r>
              <a:rPr kumimoji="1" lang="ja-JP" altLang="en-US" sz="4000" b="1" dirty="0" smtClean="0">
                <a:latin typeface="メイリオ" panose="020B0604030504040204" pitchFamily="50" charset="-128"/>
                <a:ea typeface="メイリオ" panose="020B0604030504040204" pitchFamily="50" charset="-128"/>
              </a:rPr>
              <a:t>ついて、お子さんと話し合ってみてください。</a:t>
            </a:r>
            <a:endParaRPr kumimoji="1" lang="en-US" altLang="ja-JP" sz="4000" b="1" dirty="0" smtClean="0">
              <a:latin typeface="メイリオ" panose="020B0604030504040204" pitchFamily="50" charset="-128"/>
              <a:ea typeface="メイリオ" panose="020B0604030504040204" pitchFamily="50" charset="-128"/>
            </a:endParaRPr>
          </a:p>
          <a:p>
            <a:pPr marL="530225" indent="-530225">
              <a:lnSpc>
                <a:spcPct val="200000"/>
              </a:lnSpc>
            </a:pPr>
            <a:r>
              <a:rPr lang="ja-JP" altLang="en-US" sz="3600" b="1" dirty="0" smtClean="0">
                <a:latin typeface="メイリオ" panose="020B0604030504040204" pitchFamily="50" charset="-128"/>
                <a:ea typeface="メイリオ" panose="020B0604030504040204" pitchFamily="50" charset="-128"/>
              </a:rPr>
              <a:t>　・いじめられていたら、どのような行動をとるか</a:t>
            </a:r>
            <a:endParaRPr lang="en-US" altLang="ja-JP" sz="3600" b="1" dirty="0" smtClean="0">
              <a:latin typeface="メイリオ" panose="020B0604030504040204" pitchFamily="50" charset="-128"/>
              <a:ea typeface="メイリオ" panose="020B0604030504040204" pitchFamily="50" charset="-128"/>
            </a:endParaRPr>
          </a:p>
          <a:p>
            <a:pPr marL="530225" indent="-530225">
              <a:lnSpc>
                <a:spcPct val="200000"/>
              </a:lnSpc>
            </a:pPr>
            <a:r>
              <a:rPr kumimoji="1" lang="ja-JP" altLang="en-US" sz="3600" b="1" dirty="0">
                <a:latin typeface="メイリオ" panose="020B0604030504040204" pitchFamily="50" charset="-128"/>
                <a:ea typeface="メイリオ" panose="020B0604030504040204" pitchFamily="50" charset="-128"/>
              </a:rPr>
              <a:t>　</a:t>
            </a:r>
            <a:r>
              <a:rPr kumimoji="1" lang="ja-JP" altLang="en-US" sz="3600" b="1" dirty="0" smtClean="0">
                <a:latin typeface="メイリオ" panose="020B0604030504040204" pitchFamily="50" charset="-128"/>
                <a:ea typeface="メイリオ" panose="020B0604030504040204" pitchFamily="50" charset="-128"/>
              </a:rPr>
              <a:t>・いじめていたら、どのような行動をとるか</a:t>
            </a:r>
            <a:endParaRPr kumimoji="1" lang="en-US" altLang="ja-JP" sz="3600"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741200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noFill/>
          <a:ln w="76200">
            <a:solidFill>
              <a:srgbClr val="00B050"/>
            </a:solidFill>
          </a:ln>
        </p:spPr>
        <p:txBody>
          <a:bodyPr>
            <a:normAutofit/>
          </a:bodyPr>
          <a:lstStyle/>
          <a:p>
            <a:pPr algn="ctr">
              <a:lnSpc>
                <a:spcPts val="4320"/>
              </a:lnSpc>
            </a:pPr>
            <a:r>
              <a:rPr lang="ja-JP" altLang="en-US" sz="4000" b="1" dirty="0" smtClean="0">
                <a:latin typeface="メイリオ" panose="020B0604030504040204" pitchFamily="50" charset="-128"/>
                <a:ea typeface="メイリオ" panose="020B0604030504040204" pitchFamily="50" charset="-128"/>
              </a:rPr>
              <a:t>「どうしたの？」一声かけてみませんか</a:t>
            </a:r>
            <a:r>
              <a:rPr lang="en-US" altLang="ja-JP" sz="4000" b="1" dirty="0" smtClean="0">
                <a:latin typeface="メイリオ" panose="020B0604030504040204" pitchFamily="50" charset="-128"/>
                <a:ea typeface="メイリオ" panose="020B0604030504040204" pitchFamily="50" charset="-128"/>
              </a:rPr>
              <a:t/>
            </a:r>
            <a:br>
              <a:rPr lang="en-US" altLang="ja-JP" sz="4000" b="1" dirty="0" smtClean="0">
                <a:latin typeface="メイリオ" panose="020B0604030504040204" pitchFamily="50" charset="-128"/>
                <a:ea typeface="メイリオ" panose="020B0604030504040204" pitchFamily="50" charset="-128"/>
              </a:rPr>
            </a:br>
            <a:r>
              <a:rPr lang="ja-JP" altLang="en-US" sz="3200" b="1" dirty="0" smtClean="0">
                <a:latin typeface="メイリオ" panose="020B0604030504040204" pitchFamily="50" charset="-128"/>
                <a:ea typeface="メイリオ" panose="020B0604030504040204" pitchFamily="50" charset="-128"/>
              </a:rPr>
              <a:t>～子供の不安や悩みに寄り添うために～</a:t>
            </a:r>
            <a:endParaRPr kumimoji="1" lang="ja-JP" altLang="en-US" sz="3200" b="1" dirty="0">
              <a:latin typeface="メイリオ" panose="020B0604030504040204" pitchFamily="50" charset="-128"/>
              <a:ea typeface="メイリオ" panose="020B0604030504040204" pitchFamily="50" charset="-128"/>
            </a:endParaRPr>
          </a:p>
        </p:txBody>
      </p:sp>
      <p:pic>
        <p:nvPicPr>
          <p:cNvPr id="9" name="コンテンツ プレースホルダー 8" descr="画面の領域"/>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25337" y="2115185"/>
            <a:ext cx="6175165" cy="4351338"/>
          </a:xfrm>
        </p:spPr>
      </p:pic>
      <p:sp>
        <p:nvSpPr>
          <p:cNvPr id="10" name="角丸四角形 9"/>
          <p:cNvSpPr/>
          <p:nvPr/>
        </p:nvSpPr>
        <p:spPr>
          <a:xfrm>
            <a:off x="8061960" y="2529840"/>
            <a:ext cx="3596640" cy="1310640"/>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smtClean="0">
                <a:solidFill>
                  <a:schemeClr val="tx1"/>
                </a:solidFill>
                <a:latin typeface="HG丸ｺﾞｼｯｸM-PRO" panose="020F0600000000000000" pitchFamily="50" charset="-128"/>
                <a:ea typeface="HG丸ｺﾞｼｯｸM-PRO" panose="020F0600000000000000" pitchFamily="50" charset="-128"/>
              </a:rPr>
              <a:t>子供が</a:t>
            </a:r>
            <a:r>
              <a:rPr kumimoji="1" lang="en-US" altLang="ja-JP" sz="3600" b="1" dirty="0" smtClean="0">
                <a:solidFill>
                  <a:schemeClr val="tx1"/>
                </a:solidFill>
                <a:latin typeface="HG丸ｺﾞｼｯｸM-PRO" panose="020F0600000000000000" pitchFamily="50" charset="-128"/>
                <a:ea typeface="HG丸ｺﾞｼｯｸM-PRO" panose="020F0600000000000000" pitchFamily="50" charset="-128"/>
              </a:rPr>
              <a:t>SOS</a:t>
            </a:r>
            <a:r>
              <a:rPr kumimoji="1" lang="ja-JP" altLang="en-US" sz="3600" b="1" dirty="0" smtClean="0">
                <a:solidFill>
                  <a:schemeClr val="tx1"/>
                </a:solidFill>
                <a:latin typeface="HG丸ｺﾞｼｯｸM-PRO" panose="020F0600000000000000" pitchFamily="50" charset="-128"/>
                <a:ea typeface="HG丸ｺﾞｼｯｸM-PRO" panose="020F0600000000000000" pitchFamily="50" charset="-128"/>
              </a:rPr>
              <a:t>を</a:t>
            </a:r>
            <a:endParaRPr kumimoji="1" lang="en-US" altLang="ja-JP" sz="360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3600" b="1" dirty="0" smtClean="0">
                <a:solidFill>
                  <a:schemeClr val="tx1"/>
                </a:solidFill>
                <a:latin typeface="HG丸ｺﾞｼｯｸM-PRO" panose="020F0600000000000000" pitchFamily="50" charset="-128"/>
                <a:ea typeface="HG丸ｺﾞｼｯｸM-PRO" panose="020F0600000000000000" pitchFamily="50" charset="-128"/>
              </a:rPr>
              <a:t>出しやすい</a:t>
            </a:r>
            <a:r>
              <a:rPr lang="ja-JP" altLang="en-US" sz="3600" b="1" dirty="0">
                <a:solidFill>
                  <a:schemeClr val="tx1"/>
                </a:solidFill>
                <a:latin typeface="HG丸ｺﾞｼｯｸM-PRO" panose="020F0600000000000000" pitchFamily="50" charset="-128"/>
                <a:ea typeface="HG丸ｺﾞｼｯｸM-PRO" panose="020F0600000000000000" pitchFamily="50" charset="-128"/>
              </a:rPr>
              <a:t>存在</a:t>
            </a:r>
            <a:endParaRPr kumimoji="1" lang="ja-JP" altLang="en-US" sz="36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8061960" y="4245134"/>
            <a:ext cx="3596640" cy="1310640"/>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smtClean="0">
                <a:solidFill>
                  <a:schemeClr val="tx1"/>
                </a:solidFill>
                <a:latin typeface="HG丸ｺﾞｼｯｸM-PRO" panose="020F0600000000000000" pitchFamily="50" charset="-128"/>
                <a:ea typeface="HG丸ｺﾞｼｯｸM-PRO" panose="020F0600000000000000" pitchFamily="50" charset="-128"/>
              </a:rPr>
              <a:t>子供が安心して</a:t>
            </a:r>
            <a:endParaRPr kumimoji="1" lang="en-US" altLang="ja-JP" sz="360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3600" b="1" dirty="0">
                <a:solidFill>
                  <a:schemeClr val="tx1"/>
                </a:solidFill>
                <a:latin typeface="HG丸ｺﾞｼｯｸM-PRO" panose="020F0600000000000000" pitchFamily="50" charset="-128"/>
                <a:ea typeface="HG丸ｺﾞｼｯｸM-PRO" panose="020F0600000000000000" pitchFamily="50" charset="-128"/>
              </a:rPr>
              <a:t>相談</a:t>
            </a:r>
            <a:r>
              <a:rPr lang="ja-JP" altLang="en-US" sz="3600" b="1" dirty="0" smtClean="0">
                <a:solidFill>
                  <a:schemeClr val="tx1"/>
                </a:solidFill>
                <a:latin typeface="HG丸ｺﾞｼｯｸM-PRO" panose="020F0600000000000000" pitchFamily="50" charset="-128"/>
                <a:ea typeface="HG丸ｺﾞｼｯｸM-PRO" panose="020F0600000000000000" pitchFamily="50" charset="-128"/>
              </a:rPr>
              <a:t>できる</a:t>
            </a:r>
            <a:r>
              <a:rPr lang="ja-JP" altLang="en-US" sz="3600" b="1" dirty="0">
                <a:solidFill>
                  <a:schemeClr val="tx1"/>
                </a:solidFill>
                <a:latin typeface="HG丸ｺﾞｼｯｸM-PRO" panose="020F0600000000000000" pitchFamily="50" charset="-128"/>
                <a:ea typeface="HG丸ｺﾞｼｯｸM-PRO" panose="020F0600000000000000" pitchFamily="50" charset="-128"/>
              </a:rPr>
              <a:t>人</a:t>
            </a:r>
            <a:endParaRPr kumimoji="1" lang="ja-JP" altLang="en-US" sz="36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389312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34851" y="565320"/>
            <a:ext cx="11173496" cy="811765"/>
          </a:xfrm>
        </p:spPr>
        <p:txBody>
          <a:bodyPr anchor="ctr" anchorCtr="0">
            <a:noAutofit/>
          </a:bodyPr>
          <a:lstStyle/>
          <a:p>
            <a:pPr marL="0" indent="0">
              <a:buNone/>
            </a:pPr>
            <a:r>
              <a:rPr lang="ja-JP" altLang="en-US" sz="6000" b="1" dirty="0">
                <a:latin typeface="メイリオ" panose="020B0604030504040204" pitchFamily="50" charset="-128"/>
                <a:ea typeface="メイリオ" panose="020B0604030504040204" pitchFamily="50" charset="-128"/>
              </a:rPr>
              <a:t>４　保護者の皆様へ</a:t>
            </a:r>
            <a:r>
              <a:rPr lang="ja-JP" altLang="en-US" sz="6000" b="1" dirty="0" smtClean="0">
                <a:latin typeface="メイリオ" panose="020B0604030504040204" pitchFamily="50" charset="-128"/>
                <a:ea typeface="メイリオ" panose="020B0604030504040204" pitchFamily="50" charset="-128"/>
              </a:rPr>
              <a:t>お願い</a:t>
            </a:r>
            <a:endParaRPr lang="ja-JP" altLang="en-US" sz="6000" b="1" dirty="0">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183445069"/>
              </p:ext>
            </p:extLst>
          </p:nvPr>
        </p:nvGraphicFramePr>
        <p:xfrm>
          <a:off x="334851" y="1416333"/>
          <a:ext cx="11513710" cy="3657600"/>
        </p:xfrm>
        <a:graphic>
          <a:graphicData uri="http://schemas.openxmlformats.org/drawingml/2006/table">
            <a:tbl>
              <a:tblPr firstRow="1" bandRow="1">
                <a:tableStyleId>{5940675A-B579-460E-94D1-54222C63F5DA}</a:tableStyleId>
              </a:tblPr>
              <a:tblGrid>
                <a:gridCol w="4730635">
                  <a:extLst>
                    <a:ext uri="{9D8B030D-6E8A-4147-A177-3AD203B41FA5}">
                      <a16:colId xmlns:a16="http://schemas.microsoft.com/office/drawing/2014/main" val="3590820977"/>
                    </a:ext>
                  </a:extLst>
                </a:gridCol>
                <a:gridCol w="3454400">
                  <a:extLst>
                    <a:ext uri="{9D8B030D-6E8A-4147-A177-3AD203B41FA5}">
                      <a16:colId xmlns:a16="http://schemas.microsoft.com/office/drawing/2014/main" val="3147234979"/>
                    </a:ext>
                  </a:extLst>
                </a:gridCol>
                <a:gridCol w="3328675">
                  <a:extLst>
                    <a:ext uri="{9D8B030D-6E8A-4147-A177-3AD203B41FA5}">
                      <a16:colId xmlns:a16="http://schemas.microsoft.com/office/drawing/2014/main" val="2652603044"/>
                    </a:ext>
                  </a:extLst>
                </a:gridCol>
              </a:tblGrid>
              <a:tr h="914400">
                <a:tc>
                  <a:txBody>
                    <a:bodyPr/>
                    <a:lstStyle/>
                    <a:p>
                      <a:r>
                        <a:rPr kumimoji="1" lang="ja-JP" altLang="en-US" sz="2400" b="1" dirty="0" smtClean="0">
                          <a:latin typeface="メイリオ" panose="020B0604030504040204" pitchFamily="50" charset="-128"/>
                          <a:ea typeface="メイリオ" panose="020B0604030504040204" pitchFamily="50" charset="-128"/>
                        </a:rPr>
                        <a:t>○○立○○学校</a:t>
                      </a:r>
                      <a:endParaRPr kumimoji="1" lang="ja-JP" altLang="en-US" sz="24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400" b="1" dirty="0" smtClean="0">
                          <a:latin typeface="メイリオ" panose="020B0604030504040204" pitchFamily="50" charset="-128"/>
                          <a:ea typeface="メイリオ" panose="020B0604030504040204" pitchFamily="50" charset="-128"/>
                        </a:rPr>
                        <a:t>○：○○～○：○○</a:t>
                      </a:r>
                      <a:endParaRPr kumimoji="1" lang="ja-JP" altLang="en-US" sz="24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400" b="1" dirty="0" smtClean="0">
                          <a:latin typeface="メイリオ" panose="020B0604030504040204" pitchFamily="50" charset="-128"/>
                          <a:ea typeface="メイリオ" panose="020B0604030504040204" pitchFamily="50" charset="-128"/>
                        </a:rPr>
                        <a:t>　</a:t>
                      </a:r>
                      <a:r>
                        <a:rPr kumimoji="1" lang="en-US" altLang="ja-JP" sz="2400" b="1" dirty="0" smtClean="0">
                          <a:latin typeface="メイリオ" panose="020B0604030504040204" pitchFamily="50" charset="-128"/>
                          <a:ea typeface="メイリオ" panose="020B0604030504040204" pitchFamily="50" charset="-128"/>
                        </a:rPr>
                        <a:t>-</a:t>
                      </a:r>
                      <a:r>
                        <a:rPr kumimoji="1" lang="ja-JP" altLang="en-US" sz="2400" b="1" dirty="0" smtClean="0">
                          <a:latin typeface="メイリオ" panose="020B0604030504040204" pitchFamily="50" charset="-128"/>
                          <a:ea typeface="メイリオ" panose="020B0604030504040204" pitchFamily="50" charset="-128"/>
                        </a:rPr>
                        <a:t>　　　</a:t>
                      </a:r>
                      <a:r>
                        <a:rPr kumimoji="1" lang="en-US" altLang="ja-JP" sz="2400" b="1" dirty="0" smtClean="0">
                          <a:latin typeface="メイリオ" panose="020B0604030504040204" pitchFamily="50" charset="-128"/>
                          <a:ea typeface="メイリオ" panose="020B0604030504040204" pitchFamily="50" charset="-128"/>
                        </a:rPr>
                        <a:t>-</a:t>
                      </a:r>
                      <a:endParaRPr kumimoji="1" lang="ja-JP" altLang="en-US" sz="24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399998539"/>
                  </a:ext>
                </a:extLst>
              </a:tr>
              <a:tr h="914400">
                <a:tc>
                  <a:txBody>
                    <a:bodyPr/>
                    <a:lstStyle/>
                    <a:p>
                      <a:r>
                        <a:rPr kumimoji="1" lang="ja-JP" altLang="en-US" sz="2400" b="1" dirty="0" smtClean="0">
                          <a:latin typeface="メイリオ" panose="020B0604030504040204" pitchFamily="50" charset="-128"/>
                          <a:ea typeface="メイリオ" panose="020B0604030504040204" pitchFamily="50" charset="-128"/>
                        </a:rPr>
                        <a:t>東京都教育相談センター</a:t>
                      </a:r>
                      <a:endParaRPr kumimoji="1" lang="ja-JP" altLang="en-US" sz="24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b="1" dirty="0" smtClean="0">
                          <a:latin typeface="メイリオ" panose="020B0604030504040204" pitchFamily="50" charset="-128"/>
                          <a:ea typeface="メイリオ" panose="020B0604030504040204" pitchFamily="50" charset="-128"/>
                        </a:rPr>
                        <a:t>平日　</a:t>
                      </a:r>
                      <a:r>
                        <a:rPr kumimoji="1" lang="en-US" altLang="ja-JP" sz="1800" b="1" dirty="0" smtClean="0">
                          <a:latin typeface="メイリオ" panose="020B0604030504040204" pitchFamily="50" charset="-128"/>
                          <a:ea typeface="メイリオ" panose="020B0604030504040204" pitchFamily="50" charset="-128"/>
                        </a:rPr>
                        <a:t>9:00</a:t>
                      </a:r>
                      <a:r>
                        <a:rPr kumimoji="1" lang="ja-JP" altLang="en-US" sz="1800" b="1" dirty="0" smtClean="0">
                          <a:latin typeface="メイリオ" panose="020B0604030504040204" pitchFamily="50" charset="-128"/>
                          <a:ea typeface="メイリオ" panose="020B0604030504040204" pitchFamily="50" charset="-128"/>
                        </a:rPr>
                        <a:t>～</a:t>
                      </a:r>
                      <a:r>
                        <a:rPr kumimoji="1" lang="en-US" altLang="ja-JP" sz="1800" b="1" dirty="0" smtClean="0">
                          <a:latin typeface="メイリオ" panose="020B0604030504040204" pitchFamily="50" charset="-128"/>
                          <a:ea typeface="メイリオ" panose="020B0604030504040204" pitchFamily="50" charset="-128"/>
                        </a:rPr>
                        <a:t>21:00</a:t>
                      </a:r>
                    </a:p>
                    <a:p>
                      <a:r>
                        <a:rPr kumimoji="1" lang="ja-JP" altLang="en-US" sz="1800" b="1" dirty="0" smtClean="0">
                          <a:latin typeface="メイリオ" panose="020B0604030504040204" pitchFamily="50" charset="-128"/>
                          <a:ea typeface="メイリオ" panose="020B0604030504040204" pitchFamily="50" charset="-128"/>
                        </a:rPr>
                        <a:t>土日祝日　</a:t>
                      </a:r>
                      <a:r>
                        <a:rPr kumimoji="1" lang="en-US" altLang="ja-JP" sz="1800" b="1" dirty="0" smtClean="0">
                          <a:latin typeface="メイリオ" panose="020B0604030504040204" pitchFamily="50" charset="-128"/>
                          <a:ea typeface="メイリオ" panose="020B0604030504040204" pitchFamily="50" charset="-128"/>
                        </a:rPr>
                        <a:t>9:00</a:t>
                      </a:r>
                      <a:r>
                        <a:rPr kumimoji="1" lang="ja-JP" altLang="en-US" sz="1800" b="1" dirty="0" smtClean="0">
                          <a:latin typeface="メイリオ" panose="020B0604030504040204" pitchFamily="50" charset="-128"/>
                          <a:ea typeface="メイリオ" panose="020B0604030504040204" pitchFamily="50" charset="-128"/>
                        </a:rPr>
                        <a:t>～</a:t>
                      </a:r>
                      <a:r>
                        <a:rPr kumimoji="1" lang="en-US" altLang="ja-JP" sz="1800" b="1" dirty="0" smtClean="0">
                          <a:latin typeface="メイリオ" panose="020B0604030504040204" pitchFamily="50" charset="-128"/>
                          <a:ea typeface="メイリオ" panose="020B0604030504040204" pitchFamily="50" charset="-128"/>
                        </a:rPr>
                        <a:t>17:00</a:t>
                      </a:r>
                    </a:p>
                    <a:p>
                      <a:r>
                        <a:rPr kumimoji="1" lang="ja-JP" altLang="en-US" sz="1800" b="1" dirty="0" smtClean="0">
                          <a:latin typeface="メイリオ" panose="020B0604030504040204" pitchFamily="50" charset="-128"/>
                          <a:ea typeface="メイリオ" panose="020B0604030504040204" pitchFamily="50" charset="-128"/>
                        </a:rPr>
                        <a:t>（閉庁日・年末年始を除く）</a:t>
                      </a:r>
                      <a:endParaRPr kumimoji="1" lang="en-US" altLang="ja-JP" sz="1800" b="1" dirty="0" smtClean="0">
                        <a:latin typeface="メイリオ" panose="020B0604030504040204" pitchFamily="50" charset="-128"/>
                        <a:ea typeface="メイリオ" panose="020B0604030504040204" pitchFamily="50" charset="-128"/>
                      </a:endParaRPr>
                    </a:p>
                  </a:txBody>
                  <a:tcPr anchor="ctr"/>
                </a:tc>
                <a:tc>
                  <a:txBody>
                    <a:bodyPr/>
                    <a:lstStyle/>
                    <a:p>
                      <a:r>
                        <a:rPr kumimoji="1" lang="en-US" altLang="ja-JP" sz="2400" b="1" dirty="0" smtClean="0">
                          <a:latin typeface="メイリオ" panose="020B0604030504040204" pitchFamily="50" charset="-128"/>
                          <a:ea typeface="メイリオ" panose="020B0604030504040204" pitchFamily="50" charset="-128"/>
                        </a:rPr>
                        <a:t>03-3360-8008</a:t>
                      </a:r>
                      <a:endParaRPr kumimoji="1" lang="ja-JP" altLang="en-US" sz="24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326188213"/>
                  </a:ext>
                </a:extLst>
              </a:tr>
              <a:tr h="914400">
                <a:tc>
                  <a:txBody>
                    <a:bodyPr/>
                    <a:lstStyle/>
                    <a:p>
                      <a:r>
                        <a:rPr kumimoji="1" lang="en-US" altLang="ja-JP" sz="2400" b="1" dirty="0" smtClean="0">
                          <a:latin typeface="メイリオ" panose="020B0604030504040204" pitchFamily="50" charset="-128"/>
                          <a:ea typeface="メイリオ" panose="020B0604030504040204" pitchFamily="50" charset="-128"/>
                        </a:rPr>
                        <a:t>24</a:t>
                      </a:r>
                      <a:r>
                        <a:rPr kumimoji="1" lang="ja-JP" altLang="en-US" sz="2400" b="1" dirty="0" smtClean="0">
                          <a:latin typeface="メイリオ" panose="020B0604030504040204" pitchFamily="50" charset="-128"/>
                          <a:ea typeface="メイリオ" panose="020B0604030504040204" pitchFamily="50" charset="-128"/>
                        </a:rPr>
                        <a:t>時間子供</a:t>
                      </a:r>
                      <a:r>
                        <a:rPr kumimoji="1" lang="en-US" altLang="ja-JP" sz="2400" b="1" dirty="0" smtClean="0">
                          <a:latin typeface="メイリオ" panose="020B0604030504040204" pitchFamily="50" charset="-128"/>
                          <a:ea typeface="メイリオ" panose="020B0604030504040204" pitchFamily="50" charset="-128"/>
                        </a:rPr>
                        <a:t>SOS</a:t>
                      </a:r>
                      <a:r>
                        <a:rPr kumimoji="1" lang="ja-JP" altLang="en-US" sz="2400" b="1" dirty="0" smtClean="0">
                          <a:latin typeface="メイリオ" panose="020B0604030504040204" pitchFamily="50" charset="-128"/>
                          <a:ea typeface="メイリオ" panose="020B0604030504040204" pitchFamily="50" charset="-128"/>
                        </a:rPr>
                        <a:t>ダイヤル</a:t>
                      </a:r>
                      <a:endParaRPr kumimoji="1" lang="ja-JP" altLang="en-US" sz="2400" b="1" dirty="0">
                        <a:latin typeface="メイリオ" panose="020B0604030504040204" pitchFamily="50" charset="-128"/>
                        <a:ea typeface="メイリオ" panose="020B0604030504040204" pitchFamily="50" charset="-128"/>
                      </a:endParaRPr>
                    </a:p>
                  </a:txBody>
                  <a:tcPr anchor="ctr"/>
                </a:tc>
                <a:tc>
                  <a:txBody>
                    <a:bodyPr/>
                    <a:lstStyle/>
                    <a:p>
                      <a:r>
                        <a:rPr kumimoji="1" lang="en-US" altLang="ja-JP" sz="2400" b="1" dirty="0" smtClean="0">
                          <a:latin typeface="メイリオ" panose="020B0604030504040204" pitchFamily="50" charset="-128"/>
                          <a:ea typeface="メイリオ" panose="020B0604030504040204" pitchFamily="50" charset="-128"/>
                        </a:rPr>
                        <a:t>24</a:t>
                      </a:r>
                      <a:r>
                        <a:rPr kumimoji="1" lang="ja-JP" altLang="en-US" sz="2400" b="1" dirty="0" smtClean="0">
                          <a:latin typeface="メイリオ" panose="020B0604030504040204" pitchFamily="50" charset="-128"/>
                          <a:ea typeface="メイリオ" panose="020B0604030504040204" pitchFamily="50" charset="-128"/>
                        </a:rPr>
                        <a:t>時間対応</a:t>
                      </a:r>
                      <a:endParaRPr kumimoji="1" lang="ja-JP" altLang="en-US" sz="2400" b="1" dirty="0">
                        <a:latin typeface="メイリオ" panose="020B0604030504040204" pitchFamily="50" charset="-128"/>
                        <a:ea typeface="メイリオ" panose="020B0604030504040204" pitchFamily="50" charset="-128"/>
                      </a:endParaRPr>
                    </a:p>
                  </a:txBody>
                  <a:tcPr anchor="ctr"/>
                </a:tc>
                <a:tc>
                  <a:txBody>
                    <a:bodyPr/>
                    <a:lstStyle/>
                    <a:p>
                      <a:r>
                        <a:rPr kumimoji="1" lang="en-US" altLang="ja-JP" sz="2400" b="1" dirty="0" smtClean="0">
                          <a:latin typeface="メイリオ" panose="020B0604030504040204" pitchFamily="50" charset="-128"/>
                          <a:ea typeface="メイリオ" panose="020B0604030504040204" pitchFamily="50" charset="-128"/>
                        </a:rPr>
                        <a:t>0570-0-78310</a:t>
                      </a:r>
                      <a:endParaRPr kumimoji="1" lang="ja-JP" altLang="en-US" sz="24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550547839"/>
                  </a:ext>
                </a:extLst>
              </a:tr>
              <a:tr h="914400">
                <a:tc>
                  <a:txBody>
                    <a:bodyPr/>
                    <a:lstStyle/>
                    <a:p>
                      <a:r>
                        <a:rPr kumimoji="1" lang="ja-JP" altLang="en-US" sz="2400" b="1" dirty="0" smtClean="0">
                          <a:latin typeface="メイリオ" panose="020B0604030504040204" pitchFamily="50" charset="-128"/>
                          <a:ea typeface="メイリオ" panose="020B0604030504040204" pitchFamily="50" charset="-128"/>
                        </a:rPr>
                        <a:t>東京都いじめ相談ホットライン</a:t>
                      </a:r>
                      <a:endParaRPr kumimoji="1" lang="ja-JP" altLang="en-US" sz="2400" b="1" dirty="0">
                        <a:latin typeface="メイリオ" panose="020B0604030504040204" pitchFamily="50" charset="-128"/>
                        <a:ea typeface="メイリオ" panose="020B0604030504040204" pitchFamily="50" charset="-128"/>
                      </a:endParaRPr>
                    </a:p>
                  </a:txBody>
                  <a:tcPr anchor="ctr"/>
                </a:tc>
                <a:tc>
                  <a:txBody>
                    <a:bodyPr/>
                    <a:lstStyle/>
                    <a:p>
                      <a:r>
                        <a:rPr kumimoji="1" lang="en-US" altLang="ja-JP" sz="2400" b="1" dirty="0" smtClean="0">
                          <a:latin typeface="メイリオ" panose="020B0604030504040204" pitchFamily="50" charset="-128"/>
                          <a:ea typeface="メイリオ" panose="020B0604030504040204" pitchFamily="50" charset="-128"/>
                        </a:rPr>
                        <a:t>24</a:t>
                      </a:r>
                      <a:r>
                        <a:rPr kumimoji="1" lang="ja-JP" altLang="en-US" sz="2400" b="1" dirty="0" smtClean="0">
                          <a:latin typeface="メイリオ" panose="020B0604030504040204" pitchFamily="50" charset="-128"/>
                          <a:ea typeface="メイリオ" panose="020B0604030504040204" pitchFamily="50" charset="-128"/>
                        </a:rPr>
                        <a:t>時間対応</a:t>
                      </a:r>
                      <a:endParaRPr kumimoji="1" lang="ja-JP" altLang="en-US" sz="2400" b="1" dirty="0">
                        <a:latin typeface="メイリオ" panose="020B0604030504040204" pitchFamily="50" charset="-128"/>
                        <a:ea typeface="メイリオ" panose="020B0604030504040204" pitchFamily="50" charset="-128"/>
                      </a:endParaRPr>
                    </a:p>
                  </a:txBody>
                  <a:tcPr anchor="ctr"/>
                </a:tc>
                <a:tc>
                  <a:txBody>
                    <a:bodyPr/>
                    <a:lstStyle/>
                    <a:p>
                      <a:r>
                        <a:rPr kumimoji="1" lang="en-US" altLang="ja-JP" sz="2400" b="1" dirty="0" smtClean="0">
                          <a:latin typeface="メイリオ" panose="020B0604030504040204" pitchFamily="50" charset="-128"/>
                          <a:ea typeface="メイリオ" panose="020B0604030504040204" pitchFamily="50" charset="-128"/>
                        </a:rPr>
                        <a:t>03-5331-8288</a:t>
                      </a:r>
                      <a:endParaRPr kumimoji="1" lang="ja-JP" altLang="en-US" sz="24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693437039"/>
                  </a:ext>
                </a:extLst>
              </a:tr>
            </a:tbl>
          </a:graphicData>
        </a:graphic>
      </p:graphicFrame>
      <p:sp>
        <p:nvSpPr>
          <p:cNvPr id="6" name="角丸四角形 5"/>
          <p:cNvSpPr/>
          <p:nvPr/>
        </p:nvSpPr>
        <p:spPr>
          <a:xfrm>
            <a:off x="206061" y="5565040"/>
            <a:ext cx="11771290" cy="864223"/>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latin typeface="メイリオ" panose="020B0604030504040204" pitchFamily="50" charset="-128"/>
                <a:ea typeface="メイリオ" panose="020B0604030504040204" pitchFamily="50" charset="-128"/>
              </a:rPr>
              <a:t>いじめを生まない、許さない学校づくりに御協力ください！</a:t>
            </a:r>
            <a:endParaRPr kumimoji="1" lang="ja-JP" altLang="en-US" sz="4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86259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1293194"/>
          </a:xfrm>
          <a:solidFill>
            <a:srgbClr val="0070C0"/>
          </a:solidFill>
          <a:ln w="76200">
            <a:solidFill>
              <a:srgbClr val="0070C0"/>
            </a:solidFill>
          </a:ln>
        </p:spPr>
        <p:style>
          <a:lnRef idx="2">
            <a:schemeClr val="accent5"/>
          </a:lnRef>
          <a:fillRef idx="1">
            <a:schemeClr val="lt1"/>
          </a:fillRef>
          <a:effectRef idx="0">
            <a:schemeClr val="accent5"/>
          </a:effectRef>
          <a:fontRef idx="minor">
            <a:schemeClr val="dk1"/>
          </a:fontRef>
        </p:style>
        <p:txBody>
          <a:bodyPr>
            <a:normAutofit/>
          </a:bodyPr>
          <a:lstStyle/>
          <a:p>
            <a:pPr algn="ctr"/>
            <a:r>
              <a:rPr kumimoji="1" lang="ja-JP" altLang="en-US" sz="6600" b="1" dirty="0" smtClean="0">
                <a:solidFill>
                  <a:schemeClr val="bg1"/>
                </a:solidFill>
                <a:latin typeface="メイリオ" panose="020B0604030504040204" pitchFamily="50" charset="-128"/>
                <a:ea typeface="メイリオ" panose="020B0604030504040204" pitchFamily="50" charset="-128"/>
              </a:rPr>
              <a:t>プログラムの流れ</a:t>
            </a:r>
            <a:endParaRPr kumimoji="1" lang="ja-JP" altLang="en-US" sz="6600" b="1" dirty="0">
              <a:solidFill>
                <a:schemeClr val="bg1"/>
              </a:solidFill>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838200" y="1864261"/>
            <a:ext cx="10625072" cy="4748809"/>
          </a:xfrm>
        </p:spPr>
        <p:txBody>
          <a:bodyPr>
            <a:normAutofit lnSpcReduction="10000"/>
          </a:bodyPr>
          <a:lstStyle/>
          <a:p>
            <a:pPr marL="0" indent="0">
              <a:lnSpc>
                <a:spcPct val="150000"/>
              </a:lnSpc>
              <a:buNone/>
            </a:pPr>
            <a:r>
              <a:rPr kumimoji="1" lang="ja-JP" altLang="en-US" sz="4800" b="1" dirty="0" smtClean="0">
                <a:latin typeface="メイリオ" panose="020B0604030504040204" pitchFamily="50" charset="-128"/>
                <a:ea typeface="メイリオ" panose="020B0604030504040204" pitchFamily="50" charset="-128"/>
              </a:rPr>
              <a:t>１　いじめ</a:t>
            </a:r>
            <a:r>
              <a:rPr lang="ja-JP" altLang="en-US" sz="4800" b="1" dirty="0" smtClean="0">
                <a:latin typeface="メイリオ" panose="020B0604030504040204" pitchFamily="50" charset="-128"/>
                <a:ea typeface="メイリオ" panose="020B0604030504040204" pitchFamily="50" charset="-128"/>
              </a:rPr>
              <a:t>とは何か</a:t>
            </a:r>
            <a:endParaRPr lang="en-US" altLang="ja-JP" sz="4800" b="1" dirty="0" smtClean="0">
              <a:latin typeface="メイリオ" panose="020B0604030504040204" pitchFamily="50" charset="-128"/>
              <a:ea typeface="メイリオ" panose="020B0604030504040204" pitchFamily="50" charset="-128"/>
            </a:endParaRPr>
          </a:p>
          <a:p>
            <a:pPr marL="0" indent="0">
              <a:lnSpc>
                <a:spcPct val="150000"/>
              </a:lnSpc>
              <a:buNone/>
            </a:pPr>
            <a:r>
              <a:rPr lang="ja-JP" altLang="en-US" sz="4800" b="1" dirty="0" smtClean="0">
                <a:latin typeface="メイリオ" panose="020B0604030504040204" pitchFamily="50" charset="-128"/>
                <a:ea typeface="メイリオ" panose="020B0604030504040204" pitchFamily="50" charset="-128"/>
              </a:rPr>
              <a:t>２　学校の取組</a:t>
            </a:r>
            <a:endParaRPr lang="en-US" altLang="ja-JP" sz="4800" b="1" dirty="0" smtClean="0">
              <a:latin typeface="メイリオ" panose="020B0604030504040204" pitchFamily="50" charset="-128"/>
              <a:ea typeface="メイリオ" panose="020B0604030504040204" pitchFamily="50" charset="-128"/>
            </a:endParaRPr>
          </a:p>
          <a:p>
            <a:pPr marL="0" indent="0">
              <a:lnSpc>
                <a:spcPct val="150000"/>
              </a:lnSpc>
              <a:buNone/>
            </a:pPr>
            <a:r>
              <a:rPr lang="ja-JP" altLang="en-US" sz="4800" b="1" dirty="0">
                <a:latin typeface="メイリオ" panose="020B0604030504040204" pitchFamily="50" charset="-128"/>
                <a:ea typeface="メイリオ" panose="020B0604030504040204" pitchFamily="50" charset="-128"/>
              </a:rPr>
              <a:t>３</a:t>
            </a:r>
            <a:r>
              <a:rPr lang="ja-JP" altLang="en-US" sz="4800" b="1" dirty="0" smtClean="0">
                <a:latin typeface="メイリオ" panose="020B0604030504040204" pitchFamily="50" charset="-128"/>
                <a:ea typeface="メイリオ" panose="020B0604030504040204" pitchFamily="50" charset="-128"/>
              </a:rPr>
              <a:t>　事例～一緒にお考え</a:t>
            </a:r>
            <a:r>
              <a:rPr lang="ja-JP" altLang="en-US" sz="4800" b="1" dirty="0">
                <a:latin typeface="メイリオ" panose="020B0604030504040204" pitchFamily="50" charset="-128"/>
                <a:ea typeface="メイリオ" panose="020B0604030504040204" pitchFamily="50" charset="-128"/>
              </a:rPr>
              <a:t>ください～</a:t>
            </a:r>
            <a:endParaRPr lang="en-US" altLang="ja-JP" sz="4800" b="1" dirty="0">
              <a:latin typeface="メイリオ" panose="020B0604030504040204" pitchFamily="50" charset="-128"/>
              <a:ea typeface="メイリオ" panose="020B0604030504040204" pitchFamily="50" charset="-128"/>
            </a:endParaRPr>
          </a:p>
          <a:p>
            <a:pPr marL="0" indent="0">
              <a:lnSpc>
                <a:spcPct val="150000"/>
              </a:lnSpc>
              <a:buNone/>
            </a:pPr>
            <a:r>
              <a:rPr lang="ja-JP" altLang="en-US" sz="4800" b="1" dirty="0">
                <a:latin typeface="メイリオ" panose="020B0604030504040204" pitchFamily="50" charset="-128"/>
                <a:ea typeface="メイリオ" panose="020B0604030504040204" pitchFamily="50" charset="-128"/>
              </a:rPr>
              <a:t>４</a:t>
            </a:r>
            <a:r>
              <a:rPr lang="ja-JP" altLang="en-US" sz="4800" b="1" dirty="0" smtClean="0">
                <a:latin typeface="メイリオ" panose="020B0604030504040204" pitchFamily="50" charset="-128"/>
                <a:ea typeface="メイリオ" panose="020B0604030504040204" pitchFamily="50" charset="-128"/>
              </a:rPr>
              <a:t>　保護者の皆様へお願い</a:t>
            </a:r>
            <a:endParaRPr kumimoji="1" lang="ja-JP" altLang="en-US" sz="48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47077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6025" y="300015"/>
            <a:ext cx="10515600" cy="1325563"/>
          </a:xfrm>
        </p:spPr>
        <p:txBody>
          <a:bodyPr>
            <a:normAutofit/>
          </a:bodyPr>
          <a:lstStyle/>
          <a:p>
            <a:r>
              <a:rPr kumimoji="1" lang="ja-JP" altLang="en-US" sz="6000" b="1" dirty="0" smtClean="0">
                <a:latin typeface="メイリオ" panose="020B0604030504040204" pitchFamily="50" charset="-128"/>
                <a:ea typeface="メイリオ" panose="020B0604030504040204" pitchFamily="50" charset="-128"/>
              </a:rPr>
              <a:t>１　いじめとは何か</a:t>
            </a:r>
            <a:endParaRPr kumimoji="1" lang="ja-JP" altLang="en-US" sz="6000" b="1"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146025" y="1625578"/>
            <a:ext cx="11655380" cy="4851422"/>
          </a:xfrm>
        </p:spPr>
        <p:txBody>
          <a:bodyPr>
            <a:normAutofit/>
          </a:bodyPr>
          <a:lstStyle/>
          <a:p>
            <a:pPr marL="0" indent="0">
              <a:buNone/>
            </a:pPr>
            <a:r>
              <a:rPr lang="ja-JP" altLang="en-US" sz="4800" dirty="0" smtClean="0">
                <a:latin typeface="メイリオ" panose="020B0604030504040204" pitchFamily="50" charset="-128"/>
                <a:ea typeface="メイリオ" panose="020B0604030504040204" pitchFamily="50" charset="-128"/>
              </a:rPr>
              <a:t>・いじめを受けた児童・生徒の教育を受　</a:t>
            </a:r>
            <a:endParaRPr lang="en-US" altLang="ja-JP" sz="4800" dirty="0" smtClean="0">
              <a:latin typeface="メイリオ" panose="020B0604030504040204" pitchFamily="50" charset="-128"/>
              <a:ea typeface="メイリオ" panose="020B0604030504040204" pitchFamily="50" charset="-128"/>
            </a:endParaRPr>
          </a:p>
          <a:p>
            <a:pPr marL="0" indent="0">
              <a:buNone/>
            </a:pPr>
            <a:r>
              <a:rPr lang="ja-JP" altLang="en-US" sz="4800" dirty="0">
                <a:latin typeface="メイリオ" panose="020B0604030504040204" pitchFamily="50" charset="-128"/>
                <a:ea typeface="メイリオ" panose="020B0604030504040204" pitchFamily="50" charset="-128"/>
              </a:rPr>
              <a:t>　</a:t>
            </a:r>
            <a:r>
              <a:rPr lang="ja-JP" altLang="en-US" sz="4800" dirty="0" smtClean="0">
                <a:latin typeface="メイリオ" panose="020B0604030504040204" pitchFamily="50" charset="-128"/>
                <a:ea typeface="メイリオ" panose="020B0604030504040204" pitchFamily="50" charset="-128"/>
              </a:rPr>
              <a:t>ける権利を著しく侵害する</a:t>
            </a:r>
            <a:endParaRPr lang="en-US" altLang="ja-JP" sz="4800" dirty="0" smtClean="0">
              <a:latin typeface="メイリオ" panose="020B0604030504040204" pitchFamily="50" charset="-128"/>
              <a:ea typeface="メイリオ" panose="020B0604030504040204" pitchFamily="50" charset="-128"/>
            </a:endParaRPr>
          </a:p>
          <a:p>
            <a:pPr marL="0" indent="0">
              <a:buNone/>
            </a:pPr>
            <a:r>
              <a:rPr lang="ja-JP" altLang="en-US" sz="4800" dirty="0" smtClean="0">
                <a:latin typeface="メイリオ" panose="020B0604030504040204" pitchFamily="50" charset="-128"/>
                <a:ea typeface="メイリオ" panose="020B0604030504040204" pitchFamily="50" charset="-128"/>
              </a:rPr>
              <a:t>・心身の健全な成長及び人格の形成に重</a:t>
            </a:r>
            <a:endParaRPr lang="en-US" altLang="ja-JP" sz="4800" dirty="0" smtClean="0">
              <a:latin typeface="メイリオ" panose="020B0604030504040204" pitchFamily="50" charset="-128"/>
              <a:ea typeface="メイリオ" panose="020B0604030504040204" pitchFamily="50" charset="-128"/>
            </a:endParaRPr>
          </a:p>
          <a:p>
            <a:pPr marL="0" indent="0">
              <a:buNone/>
            </a:pPr>
            <a:r>
              <a:rPr lang="ja-JP" altLang="en-US" sz="4800" dirty="0">
                <a:latin typeface="メイリオ" panose="020B0604030504040204" pitchFamily="50" charset="-128"/>
                <a:ea typeface="メイリオ" panose="020B0604030504040204" pitchFamily="50" charset="-128"/>
              </a:rPr>
              <a:t>　</a:t>
            </a:r>
            <a:r>
              <a:rPr lang="ja-JP" altLang="en-US" sz="4800" dirty="0" smtClean="0">
                <a:latin typeface="メイリオ" panose="020B0604030504040204" pitchFamily="50" charset="-128"/>
                <a:ea typeface="メイリオ" panose="020B0604030504040204" pitchFamily="50" charset="-128"/>
              </a:rPr>
              <a:t>大な影響を及ぼす</a:t>
            </a:r>
            <a:endParaRPr lang="en-US" altLang="ja-JP" sz="4800" dirty="0" smtClean="0">
              <a:latin typeface="メイリオ" panose="020B0604030504040204" pitchFamily="50" charset="-128"/>
              <a:ea typeface="メイリオ" panose="020B0604030504040204" pitchFamily="50" charset="-128"/>
            </a:endParaRPr>
          </a:p>
          <a:p>
            <a:pPr marL="0" indent="0">
              <a:buNone/>
            </a:pPr>
            <a:r>
              <a:rPr lang="ja-JP" altLang="en-US" sz="4800" dirty="0" smtClean="0">
                <a:latin typeface="メイリオ" panose="020B0604030504040204" pitchFamily="50" charset="-128"/>
                <a:ea typeface="メイリオ" panose="020B0604030504040204" pitchFamily="50" charset="-128"/>
              </a:rPr>
              <a:t>・いじめを受けた児童・生徒の心に長く</a:t>
            </a:r>
            <a:endParaRPr lang="en-US" altLang="ja-JP" sz="4800" dirty="0" smtClean="0">
              <a:latin typeface="メイリオ" panose="020B0604030504040204" pitchFamily="50" charset="-128"/>
              <a:ea typeface="メイリオ" panose="020B0604030504040204" pitchFamily="50" charset="-128"/>
            </a:endParaRPr>
          </a:p>
          <a:p>
            <a:pPr marL="0" indent="0">
              <a:buNone/>
            </a:pPr>
            <a:r>
              <a:rPr lang="ja-JP" altLang="en-US" sz="4800" dirty="0">
                <a:latin typeface="メイリオ" panose="020B0604030504040204" pitchFamily="50" charset="-128"/>
                <a:ea typeface="メイリオ" panose="020B0604030504040204" pitchFamily="50" charset="-128"/>
              </a:rPr>
              <a:t>　</a:t>
            </a:r>
            <a:r>
              <a:rPr lang="ja-JP" altLang="en-US" sz="4800" dirty="0" smtClean="0">
                <a:latin typeface="メイリオ" panose="020B0604030504040204" pitchFamily="50" charset="-128"/>
                <a:ea typeface="メイリオ" panose="020B0604030504040204" pitchFamily="50" charset="-128"/>
              </a:rPr>
              <a:t>深い傷を残す</a:t>
            </a:r>
            <a:endParaRPr lang="en-US" altLang="ja-JP" sz="2000" strike="sngStrike" dirty="0" smtClean="0">
              <a:solidFill>
                <a:srgbClr val="FF0000"/>
              </a:solidFill>
              <a:latin typeface="メイリオ" panose="020B0604030504040204" pitchFamily="50" charset="-128"/>
              <a:ea typeface="メイリオ" panose="020B0604030504040204" pitchFamily="50" charset="-128"/>
            </a:endParaRPr>
          </a:p>
        </p:txBody>
      </p:sp>
      <p:sp>
        <p:nvSpPr>
          <p:cNvPr id="6" name="角丸四角形 5"/>
          <p:cNvSpPr/>
          <p:nvPr/>
        </p:nvSpPr>
        <p:spPr>
          <a:xfrm>
            <a:off x="6126488" y="6206307"/>
            <a:ext cx="5674917" cy="392885"/>
          </a:xfrm>
          <a:prstGeom prst="roundRect">
            <a:avLst/>
          </a:prstGeom>
          <a:ln w="38100">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b="1" dirty="0" smtClean="0"/>
              <a:t>参考資料：東京都いじめ防止対策推進基本方針</a:t>
            </a:r>
            <a:endParaRPr kumimoji="1" lang="ja-JP" altLang="en-US" sz="2000" b="1" dirty="0"/>
          </a:p>
        </p:txBody>
      </p:sp>
    </p:spTree>
    <p:extLst>
      <p:ext uri="{BB962C8B-B14F-4D97-AF65-F5344CB8AC3E}">
        <p14:creationId xmlns:p14="http://schemas.microsoft.com/office/powerpoint/2010/main" val="4293032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8846" y="367145"/>
            <a:ext cx="10515600" cy="1325563"/>
          </a:xfrm>
        </p:spPr>
        <p:txBody>
          <a:bodyPr>
            <a:normAutofit/>
          </a:bodyPr>
          <a:lstStyle/>
          <a:p>
            <a:r>
              <a:rPr lang="ja-JP" altLang="en-US" sz="6000" b="1" dirty="0">
                <a:latin typeface="メイリオ" panose="020B0604030504040204" pitchFamily="50" charset="-128"/>
                <a:ea typeface="メイリオ" panose="020B0604030504040204" pitchFamily="50" charset="-128"/>
              </a:rPr>
              <a:t>２</a:t>
            </a:r>
            <a:r>
              <a:rPr kumimoji="1" lang="ja-JP" altLang="en-US" sz="6000" b="1" dirty="0" smtClean="0">
                <a:latin typeface="メイリオ" panose="020B0604030504040204" pitchFamily="50" charset="-128"/>
                <a:ea typeface="メイリオ" panose="020B0604030504040204" pitchFamily="50" charset="-128"/>
              </a:rPr>
              <a:t>　学校の取組</a:t>
            </a:r>
            <a:endParaRPr kumimoji="1" lang="ja-JP" altLang="en-US" sz="6000" b="1"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7989255" y="309926"/>
            <a:ext cx="3960000" cy="2880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latin typeface="ＭＳ ゴシック" panose="020B0609070205080204" pitchFamily="49" charset="-128"/>
                <a:ea typeface="ＭＳ ゴシック" panose="020B0609070205080204" pitchFamily="49" charset="-128"/>
              </a:rPr>
              <a:t>写真</a:t>
            </a:r>
            <a:endParaRPr kumimoji="1" lang="en-US" altLang="ja-JP" sz="3200" dirty="0" smtClean="0">
              <a:solidFill>
                <a:schemeClr val="tx1"/>
              </a:solidFill>
              <a:latin typeface="ＭＳ ゴシック" panose="020B0609070205080204" pitchFamily="49" charset="-128"/>
              <a:ea typeface="ＭＳ ゴシック" panose="020B0609070205080204" pitchFamily="49" charset="-128"/>
            </a:endParaRPr>
          </a:p>
          <a:p>
            <a:r>
              <a:rPr lang="en-US" altLang="ja-JP" sz="2200" dirty="0" smtClean="0">
                <a:solidFill>
                  <a:schemeClr val="tx1"/>
                </a:solidFill>
                <a:latin typeface="ＭＳ ゴシック" panose="020B0609070205080204" pitchFamily="49" charset="-128"/>
                <a:ea typeface="ＭＳ ゴシック" panose="020B0609070205080204" pitchFamily="49" charset="-128"/>
              </a:rPr>
              <a:t>(</a:t>
            </a:r>
            <a:r>
              <a:rPr lang="ja-JP" altLang="en-US" sz="2200" dirty="0" smtClean="0">
                <a:solidFill>
                  <a:schemeClr val="tx1"/>
                </a:solidFill>
                <a:latin typeface="ＭＳ ゴシック" panose="020B0609070205080204" pitchFamily="49" charset="-128"/>
                <a:ea typeface="ＭＳ ゴシック" panose="020B0609070205080204" pitchFamily="49" charset="-128"/>
              </a:rPr>
              <a:t>学校ホームページに、学校いじめ防止基本方針が掲載されているページの画像があれば貼付してください。下</a:t>
            </a:r>
            <a:r>
              <a:rPr lang="ja-JP" altLang="en-US" sz="2200" dirty="0">
                <a:solidFill>
                  <a:schemeClr val="tx1"/>
                </a:solidFill>
                <a:latin typeface="ＭＳ ゴシック" panose="020B0609070205080204" pitchFamily="49" charset="-128"/>
                <a:ea typeface="ＭＳ ゴシック" panose="020B0609070205080204" pitchFamily="49" charset="-128"/>
              </a:rPr>
              <a:t>の赤枠を削除し、複数枚貼付することも可能です。</a:t>
            </a:r>
            <a:r>
              <a:rPr lang="en-US" altLang="ja-JP" sz="220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2200" dirty="0">
              <a:solidFill>
                <a:schemeClr val="tx1"/>
              </a:solidFill>
              <a:latin typeface="ＭＳ ゴシック" panose="020B0609070205080204" pitchFamily="49" charset="-128"/>
              <a:ea typeface="ＭＳ ゴシック" panose="020B0609070205080204" pitchFamily="49" charset="-128"/>
            </a:endParaRPr>
          </a:p>
        </p:txBody>
      </p:sp>
      <p:sp>
        <p:nvSpPr>
          <p:cNvPr id="9" name="コンテンツ プレースホルダー 2"/>
          <p:cNvSpPr>
            <a:spLocks noGrp="1"/>
          </p:cNvSpPr>
          <p:nvPr>
            <p:ph idx="1"/>
          </p:nvPr>
        </p:nvSpPr>
        <p:spPr>
          <a:xfrm>
            <a:off x="268846" y="1807144"/>
            <a:ext cx="7720409" cy="4761295"/>
          </a:xfrm>
        </p:spPr>
        <p:txBody>
          <a:bodyPr>
            <a:normAutofit lnSpcReduction="10000"/>
          </a:bodyPr>
          <a:lstStyle/>
          <a:p>
            <a:pPr marL="538163" indent="-538163">
              <a:buNone/>
            </a:pPr>
            <a:r>
              <a:rPr kumimoji="1" lang="ja-JP" altLang="en-US" sz="3600" dirty="0" smtClean="0">
                <a:latin typeface="メイリオ" panose="020B0604030504040204" pitchFamily="50" charset="-128"/>
                <a:ea typeface="メイリオ" panose="020B0604030504040204" pitchFamily="50" charset="-128"/>
              </a:rPr>
              <a:t>○　</a:t>
            </a:r>
            <a:r>
              <a:rPr kumimoji="1" lang="ja-JP" altLang="en-US" sz="3600" b="1" dirty="0" smtClean="0">
                <a:solidFill>
                  <a:srgbClr val="FF0000"/>
                </a:solidFill>
                <a:latin typeface="メイリオ" panose="020B0604030504040204" pitchFamily="50" charset="-128"/>
                <a:ea typeface="メイリオ" panose="020B0604030504040204" pitchFamily="50" charset="-128"/>
              </a:rPr>
              <a:t>「</a:t>
            </a:r>
            <a:r>
              <a:rPr kumimoji="1" lang="ja-JP" altLang="en-US" sz="4000" b="1" dirty="0" smtClean="0">
                <a:solidFill>
                  <a:srgbClr val="FF0000"/>
                </a:solidFill>
                <a:latin typeface="メイリオ" panose="020B0604030504040204" pitchFamily="50" charset="-128"/>
                <a:ea typeface="メイリオ" panose="020B0604030504040204" pitchFamily="50" charset="-128"/>
              </a:rPr>
              <a:t>学校いじめ防止基本方針」の策定</a:t>
            </a:r>
            <a:endParaRPr kumimoji="1" lang="en-US" altLang="ja-JP" sz="4000" b="1" dirty="0" smtClean="0">
              <a:solidFill>
                <a:srgbClr val="FF0000"/>
              </a:solidFill>
              <a:latin typeface="メイリオ" panose="020B0604030504040204" pitchFamily="50" charset="-128"/>
              <a:ea typeface="メイリオ" panose="020B0604030504040204" pitchFamily="50" charset="-128"/>
            </a:endParaRPr>
          </a:p>
          <a:p>
            <a:pPr marL="538163" indent="-538163">
              <a:buNone/>
            </a:pPr>
            <a:endParaRPr kumimoji="1" lang="en-US" altLang="ja-JP" sz="3600" b="1" dirty="0" smtClean="0">
              <a:latin typeface="メイリオ" panose="020B0604030504040204" pitchFamily="50" charset="-128"/>
              <a:ea typeface="メイリオ" panose="020B0604030504040204" pitchFamily="50" charset="-128"/>
            </a:endParaRPr>
          </a:p>
          <a:p>
            <a:pPr marL="538163" indent="-538163">
              <a:buNone/>
            </a:pPr>
            <a:r>
              <a:rPr lang="ja-JP" altLang="en-US" sz="3600" dirty="0" smtClean="0">
                <a:latin typeface="メイリオ" panose="020B0604030504040204" pitchFamily="50" charset="-128"/>
                <a:ea typeface="メイリオ" panose="020B0604030504040204" pitchFamily="50" charset="-128"/>
              </a:rPr>
              <a:t>○　 学校の教育活動全体を通して、いじめ防止や人権尊重についての指導を実施</a:t>
            </a:r>
            <a:endParaRPr lang="en-US" altLang="ja-JP" sz="3600" dirty="0" smtClean="0">
              <a:latin typeface="メイリオ" panose="020B0604030504040204" pitchFamily="50" charset="-128"/>
              <a:ea typeface="メイリオ" panose="020B0604030504040204" pitchFamily="50" charset="-128"/>
            </a:endParaRPr>
          </a:p>
          <a:p>
            <a:pPr marL="538163" indent="-538163">
              <a:buNone/>
            </a:pPr>
            <a:endParaRPr lang="en-US" altLang="ja-JP" sz="3600" dirty="0">
              <a:latin typeface="メイリオ" panose="020B0604030504040204" pitchFamily="50" charset="-128"/>
              <a:ea typeface="メイリオ" panose="020B0604030504040204" pitchFamily="50" charset="-128"/>
            </a:endParaRPr>
          </a:p>
          <a:p>
            <a:pPr marL="538163" indent="-538163">
              <a:buNone/>
            </a:pPr>
            <a:r>
              <a:rPr kumimoji="1" lang="ja-JP" altLang="en-US" sz="3600" dirty="0" smtClean="0">
                <a:latin typeface="メイリオ" panose="020B0604030504040204" pitchFamily="50" charset="-128"/>
                <a:ea typeface="メイリオ" panose="020B0604030504040204" pitchFamily="50" charset="-128"/>
              </a:rPr>
              <a:t>○　</a:t>
            </a:r>
            <a:r>
              <a:rPr lang="ja-JP" altLang="en-US" sz="3600" dirty="0">
                <a:latin typeface="メイリオ" panose="020B0604030504040204" pitchFamily="50" charset="-128"/>
                <a:ea typeface="メイリオ" panose="020B0604030504040204" pitchFamily="50" charset="-128"/>
              </a:rPr>
              <a:t>縦割</a:t>
            </a:r>
            <a:r>
              <a:rPr lang="ja-JP" altLang="en-US" sz="3600" dirty="0" smtClean="0">
                <a:latin typeface="メイリオ" panose="020B0604030504040204" pitchFamily="50" charset="-128"/>
                <a:ea typeface="メイリオ" panose="020B0604030504040204" pitchFamily="50" charset="-128"/>
              </a:rPr>
              <a:t>り</a:t>
            </a:r>
            <a:r>
              <a:rPr kumimoji="1" lang="ja-JP" altLang="en-US" sz="3600" dirty="0" smtClean="0">
                <a:latin typeface="メイリオ" panose="020B0604030504040204" pitchFamily="50" charset="-128"/>
                <a:ea typeface="メイリオ" panose="020B0604030504040204" pitchFamily="50" charset="-128"/>
              </a:rPr>
              <a:t>班活動や委員会活動・クラブ活動の充実</a:t>
            </a:r>
            <a:endParaRPr kumimoji="1" lang="en-US" altLang="ja-JP" sz="3600" dirty="0" smtClean="0">
              <a:latin typeface="メイリオ" panose="020B0604030504040204" pitchFamily="50" charset="-128"/>
              <a:ea typeface="メイリオ" panose="020B0604030504040204" pitchFamily="50" charset="-128"/>
            </a:endParaRPr>
          </a:p>
          <a:p>
            <a:pPr marL="0" indent="0">
              <a:buNone/>
            </a:pPr>
            <a:endParaRPr kumimoji="1" lang="ja-JP" altLang="en-US" sz="3600" dirty="0">
              <a:latin typeface="+mn-ea"/>
            </a:endParaRPr>
          </a:p>
        </p:txBody>
      </p:sp>
      <p:sp>
        <p:nvSpPr>
          <p:cNvPr id="5" name="コンテンツ プレースホルダー 2"/>
          <p:cNvSpPr txBox="1">
            <a:spLocks/>
          </p:cNvSpPr>
          <p:nvPr/>
        </p:nvSpPr>
        <p:spPr>
          <a:xfrm>
            <a:off x="7989256" y="3376473"/>
            <a:ext cx="3960000" cy="3301541"/>
          </a:xfrm>
          <a:prstGeom prst="rect">
            <a:avLst/>
          </a:prstGeom>
          <a:ln w="38100">
            <a:solidFill>
              <a:srgbClr val="FF0000"/>
            </a:solidFill>
          </a:ln>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smtClean="0">
                <a:solidFill>
                  <a:srgbClr val="FF0000"/>
                </a:solidFill>
                <a:latin typeface="+mn-ea"/>
              </a:rPr>
              <a:t>このシートは学校の</a:t>
            </a:r>
            <a:r>
              <a:rPr lang="ja-JP" altLang="en-US" sz="2200" dirty="0">
                <a:solidFill>
                  <a:srgbClr val="FF0000"/>
                </a:solidFill>
                <a:latin typeface="+mn-ea"/>
              </a:rPr>
              <a:t>実態</a:t>
            </a:r>
            <a:r>
              <a:rPr lang="ja-JP" altLang="en-US" sz="2200" dirty="0" smtClean="0">
                <a:solidFill>
                  <a:srgbClr val="FF0000"/>
                </a:solidFill>
                <a:latin typeface="+mn-ea"/>
              </a:rPr>
              <a:t>に応じて</a:t>
            </a:r>
            <a:r>
              <a:rPr lang="ja-JP" altLang="en-US" sz="2200" dirty="0">
                <a:solidFill>
                  <a:srgbClr val="FF0000"/>
                </a:solidFill>
                <a:latin typeface="+mn-ea"/>
              </a:rPr>
              <a:t>修正</a:t>
            </a:r>
            <a:r>
              <a:rPr lang="ja-JP" altLang="en-US" sz="2200" dirty="0" smtClean="0">
                <a:solidFill>
                  <a:srgbClr val="FF0000"/>
                </a:solidFill>
                <a:latin typeface="+mn-ea"/>
              </a:rPr>
              <a:t>してください。</a:t>
            </a:r>
            <a:endParaRPr lang="en-US" altLang="ja-JP" sz="2200" dirty="0" smtClean="0">
              <a:solidFill>
                <a:srgbClr val="FF0000"/>
              </a:solidFill>
              <a:latin typeface="+mn-ea"/>
            </a:endParaRPr>
          </a:p>
          <a:p>
            <a:pPr marL="0" indent="0">
              <a:buFont typeface="Arial" panose="020B0604020202020204" pitchFamily="34" charset="0"/>
              <a:buNone/>
            </a:pPr>
            <a:r>
              <a:rPr lang="en-US" altLang="ja-JP" sz="2200" dirty="0" smtClean="0">
                <a:solidFill>
                  <a:srgbClr val="FF0000"/>
                </a:solidFill>
                <a:latin typeface="+mn-ea"/>
              </a:rPr>
              <a:t>【</a:t>
            </a:r>
            <a:r>
              <a:rPr lang="ja-JP" altLang="en-US" sz="2200" dirty="0" smtClean="0">
                <a:solidFill>
                  <a:srgbClr val="FF0000"/>
                </a:solidFill>
                <a:latin typeface="+mn-ea"/>
              </a:rPr>
              <a:t>例</a:t>
            </a:r>
            <a:r>
              <a:rPr lang="en-US" altLang="ja-JP" sz="2200" dirty="0" smtClean="0">
                <a:solidFill>
                  <a:srgbClr val="FF0000"/>
                </a:solidFill>
                <a:latin typeface="+mn-ea"/>
              </a:rPr>
              <a:t>】</a:t>
            </a:r>
          </a:p>
          <a:p>
            <a:pPr marL="261938" indent="-261938">
              <a:buFont typeface="Arial" panose="020B0604020202020204" pitchFamily="34" charset="0"/>
              <a:buNone/>
            </a:pPr>
            <a:r>
              <a:rPr lang="ja-JP" altLang="en-US" sz="2200" dirty="0" smtClean="0">
                <a:solidFill>
                  <a:srgbClr val="FF0000"/>
                </a:solidFill>
                <a:latin typeface="+mn-ea"/>
              </a:rPr>
              <a:t>「学校いじめ防止基本方針」の名称を、学校で策定した方針名に変更</a:t>
            </a:r>
            <a:endParaRPr lang="en-US" altLang="ja-JP" sz="2200" dirty="0" smtClean="0">
              <a:solidFill>
                <a:srgbClr val="FF0000"/>
              </a:solidFill>
              <a:latin typeface="+mn-ea"/>
            </a:endParaRPr>
          </a:p>
          <a:p>
            <a:pPr marL="261938" indent="-261938">
              <a:buFont typeface="Arial" panose="020B0604020202020204" pitchFamily="34" charset="0"/>
              <a:buNone/>
            </a:pPr>
            <a:r>
              <a:rPr lang="en-US" altLang="ja-JP" sz="2200" dirty="0" smtClean="0">
                <a:solidFill>
                  <a:srgbClr val="FF0000"/>
                </a:solidFill>
                <a:latin typeface="+mn-ea"/>
              </a:rPr>
              <a:t>※</a:t>
            </a:r>
            <a:r>
              <a:rPr lang="ja-JP" altLang="en-US" sz="2200" dirty="0" smtClean="0">
                <a:solidFill>
                  <a:srgbClr val="FF0000"/>
                </a:solidFill>
                <a:latin typeface="+mn-ea"/>
              </a:rPr>
              <a:t>実際のプログラムでは、この赤枠の図形は削除してください。</a:t>
            </a:r>
            <a:endParaRPr lang="ja-JP" altLang="en-US" sz="2200" dirty="0">
              <a:solidFill>
                <a:srgbClr val="FF0000"/>
              </a:solidFill>
              <a:latin typeface="+mn-ea"/>
            </a:endParaRPr>
          </a:p>
        </p:txBody>
      </p:sp>
    </p:spTree>
    <p:extLst>
      <p:ext uri="{BB962C8B-B14F-4D97-AF65-F5344CB8AC3E}">
        <p14:creationId xmlns:p14="http://schemas.microsoft.com/office/powerpoint/2010/main" val="4153254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8846" y="358689"/>
            <a:ext cx="10515600" cy="1325563"/>
          </a:xfrm>
        </p:spPr>
        <p:txBody>
          <a:bodyPr>
            <a:normAutofit/>
          </a:bodyPr>
          <a:lstStyle/>
          <a:p>
            <a:r>
              <a:rPr lang="ja-JP" altLang="en-US" sz="6000" b="1" dirty="0">
                <a:latin typeface="メイリオ" panose="020B0604030504040204" pitchFamily="50" charset="-128"/>
                <a:ea typeface="メイリオ" panose="020B0604030504040204" pitchFamily="50" charset="-128"/>
              </a:rPr>
              <a:t>２</a:t>
            </a:r>
            <a:r>
              <a:rPr kumimoji="1" lang="ja-JP" altLang="en-US" sz="6000" b="1" dirty="0" smtClean="0">
                <a:latin typeface="メイリオ" panose="020B0604030504040204" pitchFamily="50" charset="-128"/>
                <a:ea typeface="メイリオ" panose="020B0604030504040204" pitchFamily="50" charset="-128"/>
              </a:rPr>
              <a:t>　学校の取組</a:t>
            </a:r>
            <a:endParaRPr kumimoji="1" lang="ja-JP" altLang="en-US" sz="6000" b="1" dirty="0">
              <a:latin typeface="メイリオ" panose="020B0604030504040204" pitchFamily="50" charset="-128"/>
              <a:ea typeface="メイリオ" panose="020B0604030504040204" pitchFamily="50" charset="-128"/>
            </a:endParaRPr>
          </a:p>
        </p:txBody>
      </p:sp>
      <p:sp>
        <p:nvSpPr>
          <p:cNvPr id="9" name="コンテンツ プレースホルダー 2"/>
          <p:cNvSpPr>
            <a:spLocks noGrp="1"/>
          </p:cNvSpPr>
          <p:nvPr>
            <p:ph idx="1"/>
          </p:nvPr>
        </p:nvSpPr>
        <p:spPr>
          <a:xfrm>
            <a:off x="268846" y="1807144"/>
            <a:ext cx="7144325" cy="4870869"/>
          </a:xfrm>
        </p:spPr>
        <p:txBody>
          <a:bodyPr>
            <a:normAutofit lnSpcReduction="10000"/>
          </a:bodyPr>
          <a:lstStyle/>
          <a:p>
            <a:pPr marL="538163" indent="-538163">
              <a:buNone/>
            </a:pPr>
            <a:r>
              <a:rPr kumimoji="1" lang="ja-JP" altLang="en-US" sz="3600" dirty="0" smtClean="0">
                <a:latin typeface="メイリオ" panose="020B0604030504040204" pitchFamily="50" charset="-128"/>
                <a:ea typeface="メイリオ" panose="020B0604030504040204" pitchFamily="50" charset="-128"/>
              </a:rPr>
              <a:t>○　「学校いじめ防止基本方針」の策定</a:t>
            </a:r>
            <a:endParaRPr kumimoji="1" lang="en-US" altLang="ja-JP" sz="3600" dirty="0" smtClean="0">
              <a:latin typeface="メイリオ" panose="020B0604030504040204" pitchFamily="50" charset="-128"/>
              <a:ea typeface="メイリオ" panose="020B0604030504040204" pitchFamily="50" charset="-128"/>
            </a:endParaRPr>
          </a:p>
          <a:p>
            <a:pPr marL="538163" indent="-538163">
              <a:buNone/>
            </a:pPr>
            <a:endParaRPr kumimoji="1" lang="en-US" altLang="ja-JP" sz="3600" dirty="0" smtClean="0">
              <a:latin typeface="メイリオ" panose="020B0604030504040204" pitchFamily="50" charset="-128"/>
              <a:ea typeface="メイリオ" panose="020B0604030504040204" pitchFamily="50" charset="-128"/>
            </a:endParaRPr>
          </a:p>
          <a:p>
            <a:pPr marL="538163" indent="-538163">
              <a:buNone/>
            </a:pPr>
            <a:r>
              <a:rPr lang="ja-JP" altLang="en-US" sz="3600" dirty="0" smtClean="0">
                <a:latin typeface="メイリオ" panose="020B0604030504040204" pitchFamily="50" charset="-128"/>
                <a:ea typeface="メイリオ" panose="020B0604030504040204" pitchFamily="50" charset="-128"/>
              </a:rPr>
              <a:t>○　</a:t>
            </a:r>
            <a:r>
              <a:rPr lang="ja-JP" altLang="en-US" sz="3600" b="1" dirty="0">
                <a:solidFill>
                  <a:srgbClr val="FF0000"/>
                </a:solidFill>
                <a:latin typeface="メイリオ" panose="020B0604030504040204" pitchFamily="50" charset="-128"/>
                <a:ea typeface="メイリオ" panose="020B0604030504040204" pitchFamily="50" charset="-128"/>
              </a:rPr>
              <a:t>学校</a:t>
            </a:r>
            <a:r>
              <a:rPr lang="ja-JP" altLang="en-US" sz="3600" b="1" dirty="0" smtClean="0">
                <a:solidFill>
                  <a:srgbClr val="FF0000"/>
                </a:solidFill>
                <a:latin typeface="メイリオ" panose="020B0604030504040204" pitchFamily="50" charset="-128"/>
                <a:ea typeface="メイリオ" panose="020B0604030504040204" pitchFamily="50" charset="-128"/>
              </a:rPr>
              <a:t>の教育活動全体を通して、いじめ防止や人権尊重についての指導を実施</a:t>
            </a:r>
            <a:endParaRPr lang="en-US" altLang="ja-JP" sz="3600" b="1" dirty="0">
              <a:solidFill>
                <a:srgbClr val="FF0000"/>
              </a:solidFill>
              <a:latin typeface="メイリオ" panose="020B0604030504040204" pitchFamily="50" charset="-128"/>
              <a:ea typeface="メイリオ" panose="020B0604030504040204" pitchFamily="50" charset="-128"/>
            </a:endParaRPr>
          </a:p>
          <a:p>
            <a:pPr marL="538163" indent="-538163">
              <a:buNone/>
            </a:pPr>
            <a:endParaRPr kumimoji="1" lang="en-US" altLang="ja-JP" sz="3600" dirty="0" smtClean="0">
              <a:latin typeface="メイリオ" panose="020B0604030504040204" pitchFamily="50" charset="-128"/>
              <a:ea typeface="メイリオ" panose="020B0604030504040204" pitchFamily="50" charset="-128"/>
            </a:endParaRPr>
          </a:p>
          <a:p>
            <a:pPr marL="538163" indent="-538163">
              <a:buNone/>
            </a:pPr>
            <a:r>
              <a:rPr kumimoji="1" lang="ja-JP" altLang="en-US" sz="3600" dirty="0" smtClean="0">
                <a:latin typeface="メイリオ" panose="020B0604030504040204" pitchFamily="50" charset="-128"/>
                <a:ea typeface="メイリオ" panose="020B0604030504040204" pitchFamily="50" charset="-128"/>
              </a:rPr>
              <a:t>○　</a:t>
            </a:r>
            <a:r>
              <a:rPr lang="ja-JP" altLang="en-US" sz="3600" dirty="0">
                <a:latin typeface="メイリオ" panose="020B0604030504040204" pitchFamily="50" charset="-128"/>
                <a:ea typeface="メイリオ" panose="020B0604030504040204" pitchFamily="50" charset="-128"/>
              </a:rPr>
              <a:t>縦割</a:t>
            </a:r>
            <a:r>
              <a:rPr lang="ja-JP" altLang="en-US" sz="3600" dirty="0" smtClean="0">
                <a:latin typeface="メイリオ" panose="020B0604030504040204" pitchFamily="50" charset="-128"/>
                <a:ea typeface="メイリオ" panose="020B0604030504040204" pitchFamily="50" charset="-128"/>
              </a:rPr>
              <a:t>り</a:t>
            </a:r>
            <a:r>
              <a:rPr kumimoji="1" lang="ja-JP" altLang="en-US" sz="3600" dirty="0" smtClean="0">
                <a:latin typeface="メイリオ" panose="020B0604030504040204" pitchFamily="50" charset="-128"/>
                <a:ea typeface="メイリオ" panose="020B0604030504040204" pitchFamily="50" charset="-128"/>
              </a:rPr>
              <a:t>班活動や委員会活動・クラブ活動の充実</a:t>
            </a:r>
            <a:endParaRPr kumimoji="1" lang="en-US" altLang="ja-JP" sz="3600" dirty="0" smtClean="0">
              <a:latin typeface="メイリオ" panose="020B0604030504040204" pitchFamily="50" charset="-128"/>
              <a:ea typeface="メイリオ" panose="020B0604030504040204" pitchFamily="50" charset="-128"/>
            </a:endParaRPr>
          </a:p>
          <a:p>
            <a:pPr marL="0" indent="0">
              <a:buNone/>
            </a:pPr>
            <a:endParaRPr kumimoji="1" lang="ja-JP" altLang="en-US" sz="3600" dirty="0">
              <a:latin typeface="+mn-ea"/>
            </a:endParaRPr>
          </a:p>
        </p:txBody>
      </p:sp>
      <p:sp>
        <p:nvSpPr>
          <p:cNvPr id="7" name="正方形/長方形 6"/>
          <p:cNvSpPr/>
          <p:nvPr/>
        </p:nvSpPr>
        <p:spPr>
          <a:xfrm>
            <a:off x="7751290" y="250688"/>
            <a:ext cx="4222996" cy="2880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3200" dirty="0">
                <a:solidFill>
                  <a:schemeClr val="tx1"/>
                </a:solidFill>
                <a:latin typeface="ＭＳ ゴシック" panose="020B0609070205080204" pitchFamily="49" charset="-128"/>
                <a:ea typeface="ＭＳ ゴシック" panose="020B0609070205080204" pitchFamily="49" charset="-128"/>
              </a:rPr>
              <a:t>写真</a:t>
            </a:r>
            <a:endParaRPr lang="en-US" altLang="ja-JP" sz="3200" dirty="0">
              <a:solidFill>
                <a:schemeClr val="tx1"/>
              </a:solidFill>
              <a:latin typeface="ＭＳ ゴシック" panose="020B0609070205080204" pitchFamily="49" charset="-128"/>
              <a:ea typeface="ＭＳ ゴシック" panose="020B0609070205080204" pitchFamily="49" charset="-128"/>
            </a:endParaRPr>
          </a:p>
          <a:p>
            <a:pPr lvl="0"/>
            <a:r>
              <a:rPr lang="en-US" altLang="ja-JP" sz="2400" dirty="0">
                <a:solidFill>
                  <a:schemeClr val="tx1"/>
                </a:solidFill>
                <a:latin typeface="ＭＳ ゴシック" panose="020B0609070205080204" pitchFamily="49" charset="-128"/>
                <a:ea typeface="ＭＳ ゴシック" panose="020B0609070205080204" pitchFamily="49" charset="-128"/>
              </a:rPr>
              <a:t>(</a:t>
            </a:r>
            <a:r>
              <a:rPr lang="ja-JP" altLang="en-US" sz="2400" dirty="0">
                <a:solidFill>
                  <a:schemeClr val="tx1"/>
                </a:solidFill>
                <a:latin typeface="ＭＳ ゴシック" panose="020B0609070205080204" pitchFamily="49" charset="-128"/>
                <a:ea typeface="ＭＳ ゴシック" panose="020B0609070205080204" pitchFamily="49" charset="-128"/>
              </a:rPr>
              <a:t>学校での授業風景</a:t>
            </a:r>
            <a:r>
              <a:rPr lang="en-US" altLang="ja-JP" sz="2400" dirty="0" smtClean="0">
                <a:solidFill>
                  <a:schemeClr val="tx1"/>
                </a:solidFill>
                <a:latin typeface="ＭＳ ゴシック" panose="020B0609070205080204" pitchFamily="49" charset="-128"/>
                <a:ea typeface="ＭＳ ゴシック" panose="020B0609070205080204" pitchFamily="49" charset="-128"/>
              </a:rPr>
              <a:t>(</a:t>
            </a:r>
            <a:r>
              <a:rPr lang="ja-JP" altLang="en-US" sz="2400" dirty="0" smtClean="0">
                <a:solidFill>
                  <a:schemeClr val="tx1"/>
                </a:solidFill>
                <a:latin typeface="ＭＳ ゴシック" panose="020B0609070205080204" pitchFamily="49" charset="-128"/>
                <a:ea typeface="ＭＳ ゴシック" panose="020B0609070205080204" pitchFamily="49" charset="-128"/>
              </a:rPr>
              <a:t>座学や体育等</a:t>
            </a:r>
            <a:r>
              <a:rPr lang="en-US" altLang="ja-JP" sz="2400" dirty="0" smtClean="0">
                <a:solidFill>
                  <a:schemeClr val="tx1"/>
                </a:solidFill>
                <a:latin typeface="ＭＳ ゴシック" panose="020B0609070205080204" pitchFamily="49" charset="-128"/>
                <a:ea typeface="ＭＳ ゴシック" panose="020B0609070205080204" pitchFamily="49" charset="-128"/>
              </a:rPr>
              <a:t>)</a:t>
            </a:r>
            <a:r>
              <a:rPr lang="ja-JP" altLang="en-US" sz="2400" dirty="0">
                <a:solidFill>
                  <a:schemeClr val="tx1"/>
                </a:solidFill>
                <a:latin typeface="ＭＳ ゴシック" panose="020B0609070205080204" pitchFamily="49" charset="-128"/>
                <a:ea typeface="ＭＳ ゴシック" panose="020B0609070205080204" pitchFamily="49" charset="-128"/>
              </a:rPr>
              <a:t>があれば貼付して</a:t>
            </a:r>
            <a:r>
              <a:rPr lang="ja-JP" altLang="en-US" sz="2400" dirty="0" smtClean="0">
                <a:solidFill>
                  <a:schemeClr val="tx1"/>
                </a:solidFill>
                <a:latin typeface="ＭＳ ゴシック" panose="020B0609070205080204" pitchFamily="49" charset="-128"/>
                <a:ea typeface="ＭＳ ゴシック" panose="020B0609070205080204" pitchFamily="49" charset="-128"/>
              </a:rPr>
              <a:t>ください。下の赤枠を削除し、複数枚貼付することも可能です。</a:t>
            </a:r>
            <a:r>
              <a:rPr lang="en-US" altLang="ja-JP" sz="2400" dirty="0" smtClean="0">
                <a:solidFill>
                  <a:schemeClr val="tx1"/>
                </a:solidFill>
                <a:latin typeface="ＭＳ ゴシック" panose="020B0609070205080204" pitchFamily="49" charset="-128"/>
                <a:ea typeface="ＭＳ ゴシック" panose="020B0609070205080204" pitchFamily="49" charset="-128"/>
              </a:rPr>
              <a:t>)</a:t>
            </a:r>
            <a:endParaRPr lang="ja-JP" altLang="en-US" sz="2400" dirty="0">
              <a:solidFill>
                <a:schemeClr val="tx1"/>
              </a:solidFill>
              <a:latin typeface="ＭＳ ゴシック" panose="020B0609070205080204" pitchFamily="49" charset="-128"/>
              <a:ea typeface="ＭＳ ゴシック" panose="020B0609070205080204" pitchFamily="49" charset="-128"/>
            </a:endParaRPr>
          </a:p>
        </p:txBody>
      </p:sp>
      <p:sp>
        <p:nvSpPr>
          <p:cNvPr id="8" name="コンテンツ プレースホルダー 2"/>
          <p:cNvSpPr txBox="1">
            <a:spLocks/>
          </p:cNvSpPr>
          <p:nvPr/>
        </p:nvSpPr>
        <p:spPr>
          <a:xfrm>
            <a:off x="7751290" y="3376473"/>
            <a:ext cx="4222995" cy="3301541"/>
          </a:xfrm>
          <a:prstGeom prst="rect">
            <a:avLst/>
          </a:prstGeom>
          <a:ln w="38100">
            <a:solidFill>
              <a:srgbClr val="FF0000"/>
            </a:solidFill>
          </a:ln>
        </p:spPr>
        <p:txBody>
          <a:bodyPr vert="horz" lIns="91440" tIns="45720" rIns="91440" bIns="45720" rtlCol="0" anchor="ctr" anchorCtr="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smtClean="0">
                <a:solidFill>
                  <a:srgbClr val="FF0000"/>
                </a:solidFill>
                <a:latin typeface="+mn-ea"/>
              </a:rPr>
              <a:t>このシートは学校の</a:t>
            </a:r>
            <a:r>
              <a:rPr lang="ja-JP" altLang="en-US" sz="2400" dirty="0">
                <a:solidFill>
                  <a:srgbClr val="FF0000"/>
                </a:solidFill>
                <a:latin typeface="+mn-ea"/>
              </a:rPr>
              <a:t>実態</a:t>
            </a:r>
            <a:r>
              <a:rPr lang="ja-JP" altLang="en-US" sz="2400" dirty="0" smtClean="0">
                <a:solidFill>
                  <a:srgbClr val="FF0000"/>
                </a:solidFill>
                <a:latin typeface="+mn-ea"/>
              </a:rPr>
              <a:t>に応じて</a:t>
            </a:r>
            <a:r>
              <a:rPr lang="ja-JP" altLang="en-US" sz="2400" dirty="0">
                <a:solidFill>
                  <a:srgbClr val="FF0000"/>
                </a:solidFill>
                <a:latin typeface="+mn-ea"/>
              </a:rPr>
              <a:t>修正</a:t>
            </a:r>
            <a:r>
              <a:rPr lang="ja-JP" altLang="en-US" sz="2400" dirty="0" smtClean="0">
                <a:solidFill>
                  <a:srgbClr val="FF0000"/>
                </a:solidFill>
                <a:latin typeface="+mn-ea"/>
              </a:rPr>
              <a:t>してください。</a:t>
            </a:r>
            <a:endParaRPr lang="en-US" altLang="ja-JP" sz="2400" dirty="0" smtClean="0">
              <a:solidFill>
                <a:srgbClr val="FF0000"/>
              </a:solidFill>
              <a:latin typeface="+mn-ea"/>
            </a:endParaRPr>
          </a:p>
          <a:p>
            <a:pPr marL="0" indent="0">
              <a:buFont typeface="Arial" panose="020B0604020202020204" pitchFamily="34" charset="0"/>
              <a:buNone/>
            </a:pPr>
            <a:r>
              <a:rPr lang="en-US" altLang="ja-JP" sz="2400" dirty="0" smtClean="0">
                <a:solidFill>
                  <a:srgbClr val="FF0000"/>
                </a:solidFill>
                <a:latin typeface="+mn-ea"/>
              </a:rPr>
              <a:t>【</a:t>
            </a:r>
            <a:r>
              <a:rPr lang="ja-JP" altLang="en-US" sz="2400" dirty="0" smtClean="0">
                <a:solidFill>
                  <a:srgbClr val="FF0000"/>
                </a:solidFill>
                <a:latin typeface="+mn-ea"/>
              </a:rPr>
              <a:t>例</a:t>
            </a:r>
            <a:r>
              <a:rPr lang="en-US" altLang="ja-JP" sz="2400" dirty="0" smtClean="0">
                <a:solidFill>
                  <a:srgbClr val="FF0000"/>
                </a:solidFill>
                <a:latin typeface="+mn-ea"/>
              </a:rPr>
              <a:t>】</a:t>
            </a:r>
          </a:p>
          <a:p>
            <a:pPr marL="261938" indent="-261938">
              <a:buFont typeface="Arial" panose="020B0604020202020204" pitchFamily="34" charset="0"/>
              <a:buNone/>
            </a:pPr>
            <a:r>
              <a:rPr lang="ja-JP" altLang="en-US" sz="2400" dirty="0">
                <a:solidFill>
                  <a:srgbClr val="FF0000"/>
                </a:solidFill>
                <a:latin typeface="+mn-ea"/>
              </a:rPr>
              <a:t>　</a:t>
            </a:r>
            <a:r>
              <a:rPr lang="ja-JP" altLang="en-US" sz="2400" dirty="0" smtClean="0">
                <a:solidFill>
                  <a:srgbClr val="FF0000"/>
                </a:solidFill>
                <a:latin typeface="+mn-ea"/>
              </a:rPr>
              <a:t>各教科等の授業のうち、いじめ防止や人権尊重に関して、特に取り組んでいる授業について紹介</a:t>
            </a:r>
            <a:endParaRPr lang="en-US" altLang="ja-JP" sz="2400" dirty="0" smtClean="0">
              <a:solidFill>
                <a:srgbClr val="FF0000"/>
              </a:solidFill>
              <a:latin typeface="+mn-ea"/>
            </a:endParaRPr>
          </a:p>
          <a:p>
            <a:pPr marL="261938" indent="-261938">
              <a:buFont typeface="Arial" panose="020B0604020202020204" pitchFamily="34" charset="0"/>
              <a:buNone/>
            </a:pPr>
            <a:r>
              <a:rPr lang="en-US" altLang="ja-JP" sz="2400" dirty="0" smtClean="0">
                <a:solidFill>
                  <a:srgbClr val="FF0000"/>
                </a:solidFill>
                <a:latin typeface="+mn-ea"/>
              </a:rPr>
              <a:t>※</a:t>
            </a:r>
            <a:r>
              <a:rPr lang="ja-JP" altLang="en-US" sz="2400" dirty="0" smtClean="0">
                <a:solidFill>
                  <a:srgbClr val="FF0000"/>
                </a:solidFill>
                <a:latin typeface="+mn-ea"/>
              </a:rPr>
              <a:t>実際のプログラムでは、この赤枠の図形は削除してください。</a:t>
            </a:r>
            <a:endParaRPr lang="ja-JP" altLang="en-US" sz="2400" dirty="0">
              <a:solidFill>
                <a:srgbClr val="FF0000"/>
              </a:solidFill>
              <a:latin typeface="+mn-ea"/>
            </a:endParaRPr>
          </a:p>
        </p:txBody>
      </p:sp>
    </p:spTree>
    <p:extLst>
      <p:ext uri="{BB962C8B-B14F-4D97-AF65-F5344CB8AC3E}">
        <p14:creationId xmlns:p14="http://schemas.microsoft.com/office/powerpoint/2010/main" val="17149603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8846" y="481582"/>
            <a:ext cx="10515600" cy="1325563"/>
          </a:xfrm>
        </p:spPr>
        <p:txBody>
          <a:bodyPr>
            <a:normAutofit/>
          </a:bodyPr>
          <a:lstStyle/>
          <a:p>
            <a:r>
              <a:rPr lang="ja-JP" altLang="en-US" sz="6600" b="1" dirty="0">
                <a:latin typeface="メイリオ" panose="020B0604030504040204" pitchFamily="50" charset="-128"/>
                <a:ea typeface="メイリオ" panose="020B0604030504040204" pitchFamily="50" charset="-128"/>
              </a:rPr>
              <a:t>２</a:t>
            </a:r>
            <a:r>
              <a:rPr kumimoji="1" lang="ja-JP" altLang="en-US" sz="6600" b="1" dirty="0" smtClean="0">
                <a:latin typeface="メイリオ" panose="020B0604030504040204" pitchFamily="50" charset="-128"/>
                <a:ea typeface="メイリオ" panose="020B0604030504040204" pitchFamily="50" charset="-128"/>
              </a:rPr>
              <a:t>　学校の取組</a:t>
            </a:r>
            <a:endParaRPr kumimoji="1" lang="ja-JP" altLang="en-US" sz="6600" b="1" dirty="0">
              <a:latin typeface="メイリオ" panose="020B0604030504040204" pitchFamily="50" charset="-128"/>
              <a:ea typeface="メイリオ" panose="020B0604030504040204" pitchFamily="50" charset="-128"/>
            </a:endParaRPr>
          </a:p>
        </p:txBody>
      </p:sp>
      <p:sp>
        <p:nvSpPr>
          <p:cNvPr id="9" name="コンテンツ プレースホルダー 2"/>
          <p:cNvSpPr>
            <a:spLocks noGrp="1"/>
          </p:cNvSpPr>
          <p:nvPr>
            <p:ph idx="1"/>
          </p:nvPr>
        </p:nvSpPr>
        <p:spPr>
          <a:xfrm>
            <a:off x="268846" y="1807144"/>
            <a:ext cx="7144325" cy="4870869"/>
          </a:xfrm>
        </p:spPr>
        <p:txBody>
          <a:bodyPr>
            <a:normAutofit lnSpcReduction="10000"/>
          </a:bodyPr>
          <a:lstStyle/>
          <a:p>
            <a:pPr marL="538163" indent="-538163">
              <a:buNone/>
            </a:pPr>
            <a:r>
              <a:rPr kumimoji="1" lang="ja-JP" altLang="en-US" sz="3600" dirty="0" smtClean="0">
                <a:latin typeface="メイリオ" panose="020B0604030504040204" pitchFamily="50" charset="-128"/>
                <a:ea typeface="メイリオ" panose="020B0604030504040204" pitchFamily="50" charset="-128"/>
              </a:rPr>
              <a:t>○　「学校いじめ防止基本方針」の策定</a:t>
            </a:r>
            <a:endParaRPr kumimoji="1" lang="en-US" altLang="ja-JP" sz="3600" dirty="0" smtClean="0">
              <a:latin typeface="メイリオ" panose="020B0604030504040204" pitchFamily="50" charset="-128"/>
              <a:ea typeface="メイリオ" panose="020B0604030504040204" pitchFamily="50" charset="-128"/>
            </a:endParaRPr>
          </a:p>
          <a:p>
            <a:pPr marL="538163" indent="-538163">
              <a:buNone/>
            </a:pPr>
            <a:endParaRPr kumimoji="1" lang="en-US" altLang="ja-JP" sz="3600" dirty="0" smtClean="0">
              <a:latin typeface="メイリオ" panose="020B0604030504040204" pitchFamily="50" charset="-128"/>
              <a:ea typeface="メイリオ" panose="020B0604030504040204" pitchFamily="50" charset="-128"/>
            </a:endParaRPr>
          </a:p>
          <a:p>
            <a:pPr marL="538163" indent="-538163">
              <a:buNone/>
            </a:pPr>
            <a:r>
              <a:rPr lang="ja-JP" altLang="en-US" sz="3600" dirty="0" smtClean="0">
                <a:latin typeface="メイリオ" panose="020B0604030504040204" pitchFamily="50" charset="-128"/>
                <a:ea typeface="メイリオ" panose="020B0604030504040204" pitchFamily="50" charset="-128"/>
              </a:rPr>
              <a:t>○　</a:t>
            </a:r>
            <a:r>
              <a:rPr lang="ja-JP" altLang="en-US" sz="3600" dirty="0">
                <a:latin typeface="メイリオ" panose="020B0604030504040204" pitchFamily="50" charset="-128"/>
                <a:ea typeface="メイリオ" panose="020B0604030504040204" pitchFamily="50" charset="-128"/>
              </a:rPr>
              <a:t>学校</a:t>
            </a:r>
            <a:r>
              <a:rPr lang="ja-JP" altLang="en-US" sz="3600" dirty="0" smtClean="0">
                <a:latin typeface="メイリオ" panose="020B0604030504040204" pitchFamily="50" charset="-128"/>
                <a:ea typeface="メイリオ" panose="020B0604030504040204" pitchFamily="50" charset="-128"/>
              </a:rPr>
              <a:t>の教育活動全体を通して、いじめ防止や人権尊重についての指導を実施</a:t>
            </a:r>
            <a:endParaRPr lang="en-US" altLang="ja-JP" sz="3600" dirty="0">
              <a:latin typeface="メイリオ" panose="020B0604030504040204" pitchFamily="50" charset="-128"/>
              <a:ea typeface="メイリオ" panose="020B0604030504040204" pitchFamily="50" charset="-128"/>
            </a:endParaRPr>
          </a:p>
          <a:p>
            <a:pPr marL="538163" indent="-538163">
              <a:buNone/>
            </a:pPr>
            <a:endParaRPr kumimoji="1" lang="en-US" altLang="ja-JP" sz="3600" dirty="0" smtClean="0">
              <a:latin typeface="メイリオ" panose="020B0604030504040204" pitchFamily="50" charset="-128"/>
              <a:ea typeface="メイリオ" panose="020B0604030504040204" pitchFamily="50" charset="-128"/>
            </a:endParaRPr>
          </a:p>
          <a:p>
            <a:pPr marL="538163" indent="-538163">
              <a:buNone/>
            </a:pPr>
            <a:r>
              <a:rPr kumimoji="1" lang="ja-JP" altLang="en-US" sz="3600" dirty="0" smtClean="0">
                <a:latin typeface="メイリオ" panose="020B0604030504040204" pitchFamily="50" charset="-128"/>
                <a:ea typeface="メイリオ" panose="020B0604030504040204" pitchFamily="50" charset="-128"/>
              </a:rPr>
              <a:t>○　</a:t>
            </a:r>
            <a:r>
              <a:rPr lang="ja-JP" altLang="en-US" sz="3600" b="1" dirty="0">
                <a:solidFill>
                  <a:srgbClr val="FF0000"/>
                </a:solidFill>
                <a:latin typeface="メイリオ" panose="020B0604030504040204" pitchFamily="50" charset="-128"/>
                <a:ea typeface="メイリオ" panose="020B0604030504040204" pitchFamily="50" charset="-128"/>
              </a:rPr>
              <a:t>縦割</a:t>
            </a:r>
            <a:r>
              <a:rPr lang="ja-JP" altLang="en-US" sz="3600" b="1" dirty="0" smtClean="0">
                <a:solidFill>
                  <a:srgbClr val="FF0000"/>
                </a:solidFill>
                <a:latin typeface="メイリオ" panose="020B0604030504040204" pitchFamily="50" charset="-128"/>
                <a:ea typeface="メイリオ" panose="020B0604030504040204" pitchFamily="50" charset="-128"/>
              </a:rPr>
              <a:t>り</a:t>
            </a:r>
            <a:r>
              <a:rPr kumimoji="1" lang="ja-JP" altLang="en-US" sz="3600" b="1" dirty="0" smtClean="0">
                <a:solidFill>
                  <a:srgbClr val="FF0000"/>
                </a:solidFill>
                <a:latin typeface="メイリオ" panose="020B0604030504040204" pitchFamily="50" charset="-128"/>
                <a:ea typeface="メイリオ" panose="020B0604030504040204" pitchFamily="50" charset="-128"/>
              </a:rPr>
              <a:t>班活動や委員会活動・クラブ活動の充実</a:t>
            </a:r>
            <a:endParaRPr kumimoji="1" lang="en-US" altLang="ja-JP" sz="3600" b="1" dirty="0" smtClean="0">
              <a:solidFill>
                <a:srgbClr val="FF0000"/>
              </a:solidFill>
              <a:latin typeface="メイリオ" panose="020B0604030504040204" pitchFamily="50" charset="-128"/>
              <a:ea typeface="メイリオ" panose="020B0604030504040204" pitchFamily="50" charset="-128"/>
            </a:endParaRPr>
          </a:p>
          <a:p>
            <a:pPr marL="0" indent="0">
              <a:buNone/>
            </a:pPr>
            <a:endParaRPr kumimoji="1" lang="ja-JP" altLang="en-US" sz="3600" dirty="0">
              <a:latin typeface="+mn-ea"/>
            </a:endParaRPr>
          </a:p>
        </p:txBody>
      </p:sp>
      <p:sp>
        <p:nvSpPr>
          <p:cNvPr id="7" name="正方形/長方形 6"/>
          <p:cNvSpPr/>
          <p:nvPr/>
        </p:nvSpPr>
        <p:spPr>
          <a:xfrm>
            <a:off x="7751289" y="250688"/>
            <a:ext cx="4217553" cy="2880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3200" dirty="0">
                <a:solidFill>
                  <a:schemeClr val="tx1"/>
                </a:solidFill>
                <a:latin typeface="ＭＳ ゴシック" panose="020B0609070205080204" pitchFamily="49" charset="-128"/>
                <a:ea typeface="ＭＳ ゴシック" panose="020B0609070205080204" pitchFamily="49" charset="-128"/>
              </a:rPr>
              <a:t>写真</a:t>
            </a:r>
            <a:endParaRPr lang="en-US" altLang="ja-JP" sz="3200" dirty="0">
              <a:solidFill>
                <a:schemeClr val="tx1"/>
              </a:solidFill>
              <a:latin typeface="ＭＳ ゴシック" panose="020B0609070205080204" pitchFamily="49" charset="-128"/>
              <a:ea typeface="ＭＳ ゴシック" panose="020B0609070205080204" pitchFamily="49" charset="-128"/>
            </a:endParaRPr>
          </a:p>
          <a:p>
            <a:pPr lvl="0"/>
            <a:r>
              <a:rPr lang="en-US" altLang="ja-JP" sz="2400" dirty="0" smtClean="0">
                <a:solidFill>
                  <a:schemeClr val="tx1"/>
                </a:solidFill>
                <a:latin typeface="ＭＳ ゴシック" panose="020B0609070205080204" pitchFamily="49" charset="-128"/>
                <a:ea typeface="ＭＳ ゴシック" panose="020B0609070205080204" pitchFamily="49" charset="-128"/>
              </a:rPr>
              <a:t>(</a:t>
            </a:r>
            <a:r>
              <a:rPr lang="ja-JP" altLang="en-US" sz="2400" dirty="0" smtClean="0">
                <a:solidFill>
                  <a:schemeClr val="tx1"/>
                </a:solidFill>
                <a:latin typeface="ＭＳ ゴシック" panose="020B0609070205080204" pitchFamily="49" charset="-128"/>
                <a:ea typeface="ＭＳ ゴシック" panose="020B0609070205080204" pitchFamily="49" charset="-128"/>
              </a:rPr>
              <a:t>学校</a:t>
            </a:r>
            <a:r>
              <a:rPr lang="ja-JP" altLang="en-US" sz="2400" dirty="0">
                <a:solidFill>
                  <a:schemeClr val="tx1"/>
                </a:solidFill>
                <a:latin typeface="ＭＳ ゴシック" panose="020B0609070205080204" pitchFamily="49" charset="-128"/>
                <a:ea typeface="ＭＳ ゴシック" panose="020B0609070205080204" pitchFamily="49" charset="-128"/>
              </a:rPr>
              <a:t>での縦割り班</a:t>
            </a:r>
            <a:r>
              <a:rPr lang="ja-JP" altLang="en-US" sz="2400" dirty="0" smtClean="0">
                <a:solidFill>
                  <a:schemeClr val="tx1"/>
                </a:solidFill>
                <a:latin typeface="ＭＳ ゴシック" panose="020B0609070205080204" pitchFamily="49" charset="-128"/>
                <a:ea typeface="ＭＳ ゴシック" panose="020B0609070205080204" pitchFamily="49" charset="-128"/>
              </a:rPr>
              <a:t>活動や委員会</a:t>
            </a:r>
            <a:r>
              <a:rPr lang="ja-JP" altLang="en-US" sz="2400" dirty="0">
                <a:solidFill>
                  <a:schemeClr val="tx1"/>
                </a:solidFill>
                <a:latin typeface="ＭＳ ゴシック" panose="020B0609070205080204" pitchFamily="49" charset="-128"/>
                <a:ea typeface="ＭＳ ゴシック" panose="020B0609070205080204" pitchFamily="49" charset="-128"/>
              </a:rPr>
              <a:t>活動等</a:t>
            </a:r>
            <a:r>
              <a:rPr lang="ja-JP" altLang="en-US" sz="2400" dirty="0" smtClean="0">
                <a:solidFill>
                  <a:schemeClr val="tx1"/>
                </a:solidFill>
                <a:latin typeface="ＭＳ ゴシック" panose="020B0609070205080204" pitchFamily="49" charset="-128"/>
                <a:ea typeface="ＭＳ ゴシック" panose="020B0609070205080204" pitchFamily="49" charset="-128"/>
              </a:rPr>
              <a:t>、異学年</a:t>
            </a:r>
            <a:r>
              <a:rPr lang="ja-JP" altLang="en-US" sz="2400" dirty="0">
                <a:solidFill>
                  <a:schemeClr val="tx1"/>
                </a:solidFill>
                <a:latin typeface="ＭＳ ゴシック" panose="020B0609070205080204" pitchFamily="49" charset="-128"/>
                <a:ea typeface="ＭＳ ゴシック" panose="020B0609070205080204" pitchFamily="49" charset="-128"/>
              </a:rPr>
              <a:t>での活動のがあれば貼付して</a:t>
            </a:r>
            <a:r>
              <a:rPr lang="ja-JP" altLang="en-US" sz="2400" dirty="0" smtClean="0">
                <a:solidFill>
                  <a:schemeClr val="tx1"/>
                </a:solidFill>
                <a:latin typeface="ＭＳ ゴシック" panose="020B0609070205080204" pitchFamily="49" charset="-128"/>
                <a:ea typeface="ＭＳ ゴシック" panose="020B0609070205080204" pitchFamily="49" charset="-128"/>
              </a:rPr>
              <a:t>ください。下の赤枠を削除し、複数枚貼付することも可能です。</a:t>
            </a:r>
            <a:r>
              <a:rPr lang="en-US" altLang="ja-JP" sz="2400" dirty="0" smtClean="0">
                <a:solidFill>
                  <a:schemeClr val="tx1"/>
                </a:solidFill>
                <a:latin typeface="ＭＳ ゴシック" panose="020B0609070205080204" pitchFamily="49" charset="-128"/>
                <a:ea typeface="ＭＳ ゴシック" panose="020B0609070205080204" pitchFamily="49" charset="-128"/>
              </a:rPr>
              <a:t>)</a:t>
            </a:r>
            <a:endParaRPr lang="ja-JP" altLang="en-US" sz="2400" dirty="0">
              <a:solidFill>
                <a:schemeClr val="tx1"/>
              </a:solidFill>
              <a:latin typeface="ＭＳ ゴシック" panose="020B0609070205080204" pitchFamily="49" charset="-128"/>
              <a:ea typeface="ＭＳ ゴシック" panose="020B0609070205080204" pitchFamily="49" charset="-128"/>
            </a:endParaRPr>
          </a:p>
        </p:txBody>
      </p:sp>
      <p:sp>
        <p:nvSpPr>
          <p:cNvPr id="8" name="コンテンツ プレースホルダー 2"/>
          <p:cNvSpPr txBox="1">
            <a:spLocks/>
          </p:cNvSpPr>
          <p:nvPr/>
        </p:nvSpPr>
        <p:spPr>
          <a:xfrm>
            <a:off x="7751290" y="3376473"/>
            <a:ext cx="4217553" cy="3301541"/>
          </a:xfrm>
          <a:prstGeom prst="rect">
            <a:avLst/>
          </a:prstGeom>
          <a:ln w="38100">
            <a:solidFill>
              <a:srgbClr val="FF0000"/>
            </a:solidFill>
          </a:ln>
        </p:spPr>
        <p:txBody>
          <a:bodyPr vert="horz" lIns="91440" tIns="45720" rIns="91440" bIns="45720" rtlCol="0" anchor="ctr" anchorCtr="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smtClean="0">
                <a:solidFill>
                  <a:srgbClr val="FF0000"/>
                </a:solidFill>
                <a:latin typeface="+mn-ea"/>
              </a:rPr>
              <a:t>このシートは学校の</a:t>
            </a:r>
            <a:r>
              <a:rPr lang="ja-JP" altLang="en-US" sz="2400" dirty="0">
                <a:solidFill>
                  <a:srgbClr val="FF0000"/>
                </a:solidFill>
                <a:latin typeface="+mn-ea"/>
              </a:rPr>
              <a:t>実態</a:t>
            </a:r>
            <a:r>
              <a:rPr lang="ja-JP" altLang="en-US" sz="2400" dirty="0" smtClean="0">
                <a:solidFill>
                  <a:srgbClr val="FF0000"/>
                </a:solidFill>
                <a:latin typeface="+mn-ea"/>
              </a:rPr>
              <a:t>に応じて</a:t>
            </a:r>
            <a:r>
              <a:rPr lang="ja-JP" altLang="en-US" sz="2400" dirty="0">
                <a:solidFill>
                  <a:srgbClr val="FF0000"/>
                </a:solidFill>
                <a:latin typeface="+mn-ea"/>
              </a:rPr>
              <a:t>修正</a:t>
            </a:r>
            <a:r>
              <a:rPr lang="ja-JP" altLang="en-US" sz="2400" dirty="0" smtClean="0">
                <a:solidFill>
                  <a:srgbClr val="FF0000"/>
                </a:solidFill>
                <a:latin typeface="+mn-ea"/>
              </a:rPr>
              <a:t>してください。</a:t>
            </a:r>
            <a:endParaRPr lang="en-US" altLang="ja-JP" sz="2400" dirty="0" smtClean="0">
              <a:solidFill>
                <a:srgbClr val="FF0000"/>
              </a:solidFill>
              <a:latin typeface="+mn-ea"/>
            </a:endParaRPr>
          </a:p>
          <a:p>
            <a:pPr marL="0" indent="0">
              <a:buFont typeface="Arial" panose="020B0604020202020204" pitchFamily="34" charset="0"/>
              <a:buNone/>
            </a:pPr>
            <a:r>
              <a:rPr lang="en-US" altLang="ja-JP" sz="2400" dirty="0" smtClean="0">
                <a:solidFill>
                  <a:srgbClr val="FF0000"/>
                </a:solidFill>
                <a:latin typeface="+mn-ea"/>
              </a:rPr>
              <a:t>【</a:t>
            </a:r>
            <a:r>
              <a:rPr lang="ja-JP" altLang="en-US" sz="2400" dirty="0" smtClean="0">
                <a:solidFill>
                  <a:srgbClr val="FF0000"/>
                </a:solidFill>
                <a:latin typeface="+mn-ea"/>
              </a:rPr>
              <a:t>例</a:t>
            </a:r>
            <a:r>
              <a:rPr lang="en-US" altLang="ja-JP" sz="2400" dirty="0" smtClean="0">
                <a:solidFill>
                  <a:srgbClr val="FF0000"/>
                </a:solidFill>
                <a:latin typeface="+mn-ea"/>
              </a:rPr>
              <a:t>】</a:t>
            </a:r>
          </a:p>
          <a:p>
            <a:pPr marL="261938" indent="-261938">
              <a:buFont typeface="Arial" panose="020B0604020202020204" pitchFamily="34" charset="0"/>
              <a:buNone/>
            </a:pPr>
            <a:r>
              <a:rPr lang="ja-JP" altLang="en-US" sz="2400" dirty="0">
                <a:solidFill>
                  <a:srgbClr val="FF0000"/>
                </a:solidFill>
                <a:latin typeface="+mn-ea"/>
              </a:rPr>
              <a:t>　</a:t>
            </a:r>
            <a:r>
              <a:rPr lang="ja-JP" altLang="en-US" sz="2400" dirty="0" smtClean="0">
                <a:solidFill>
                  <a:srgbClr val="FF0000"/>
                </a:solidFill>
                <a:latin typeface="+mn-ea"/>
              </a:rPr>
              <a:t>いじめ防止に向け、特に学校で取り組んでいる異学年交流について紹介</a:t>
            </a:r>
            <a:endParaRPr lang="en-US" altLang="ja-JP" sz="2400" dirty="0" smtClean="0">
              <a:solidFill>
                <a:srgbClr val="FF0000"/>
              </a:solidFill>
              <a:latin typeface="+mn-ea"/>
            </a:endParaRPr>
          </a:p>
          <a:p>
            <a:pPr marL="261938" indent="-261938">
              <a:buFont typeface="Arial" panose="020B0604020202020204" pitchFamily="34" charset="0"/>
              <a:buNone/>
            </a:pPr>
            <a:r>
              <a:rPr lang="en-US" altLang="ja-JP" sz="2400" dirty="0" smtClean="0">
                <a:solidFill>
                  <a:srgbClr val="FF0000"/>
                </a:solidFill>
                <a:latin typeface="+mn-ea"/>
              </a:rPr>
              <a:t>※</a:t>
            </a:r>
            <a:r>
              <a:rPr lang="ja-JP" altLang="en-US" sz="2400" dirty="0" smtClean="0">
                <a:solidFill>
                  <a:srgbClr val="FF0000"/>
                </a:solidFill>
                <a:latin typeface="+mn-ea"/>
              </a:rPr>
              <a:t>実際のプログラムでは、この赤枠の図形は削除してください。</a:t>
            </a:r>
            <a:endParaRPr lang="ja-JP" altLang="en-US" sz="2400" dirty="0">
              <a:solidFill>
                <a:srgbClr val="FF0000"/>
              </a:solidFill>
              <a:latin typeface="+mn-ea"/>
            </a:endParaRPr>
          </a:p>
        </p:txBody>
      </p:sp>
    </p:spTree>
    <p:extLst>
      <p:ext uri="{BB962C8B-B14F-4D97-AF65-F5344CB8AC3E}">
        <p14:creationId xmlns:p14="http://schemas.microsoft.com/office/powerpoint/2010/main" val="2790056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2704" y="139622"/>
            <a:ext cx="10515600" cy="1325563"/>
          </a:xfrm>
        </p:spPr>
        <p:txBody>
          <a:bodyPr>
            <a:normAutofit/>
          </a:bodyPr>
          <a:lstStyle/>
          <a:p>
            <a:r>
              <a:rPr lang="ja-JP" altLang="en-US" sz="6000" b="1" dirty="0">
                <a:latin typeface="メイリオ" panose="020B0604030504040204" pitchFamily="50" charset="-128"/>
                <a:ea typeface="メイリオ" panose="020B0604030504040204" pitchFamily="50" charset="-128"/>
              </a:rPr>
              <a:t>３</a:t>
            </a:r>
            <a:r>
              <a:rPr kumimoji="1" lang="ja-JP" altLang="en-US" sz="6000" b="1" dirty="0" smtClean="0">
                <a:latin typeface="メイリオ" panose="020B0604030504040204" pitchFamily="50" charset="-128"/>
                <a:ea typeface="メイリオ" panose="020B0604030504040204" pitchFamily="50" charset="-128"/>
              </a:rPr>
              <a:t>　事例</a:t>
            </a:r>
            <a:endParaRPr kumimoji="1" lang="ja-JP" altLang="en-US" sz="6000" b="1"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332704" y="1465185"/>
            <a:ext cx="11526592" cy="92333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5400" b="1" dirty="0" smtClean="0">
                <a:latin typeface="メイリオ" panose="020B0604030504040204" pitchFamily="50" charset="-128"/>
                <a:ea typeface="メイリオ" panose="020B0604030504040204" pitchFamily="50" charset="-128"/>
              </a:rPr>
              <a:t>皆さんでお考えください。</a:t>
            </a:r>
            <a:endParaRPr lang="ja-JP" altLang="en-US" sz="5400" b="1" dirty="0">
              <a:latin typeface="メイリオ" panose="020B0604030504040204" pitchFamily="50" charset="-128"/>
              <a:ea typeface="メイリオ" panose="020B0604030504040204" pitchFamily="50" charset="-128"/>
            </a:endParaRPr>
          </a:p>
        </p:txBody>
      </p:sp>
      <p:sp>
        <p:nvSpPr>
          <p:cNvPr id="6" name="角丸四角形 5"/>
          <p:cNvSpPr/>
          <p:nvPr/>
        </p:nvSpPr>
        <p:spPr>
          <a:xfrm>
            <a:off x="332703" y="2597542"/>
            <a:ext cx="11526593" cy="382154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4400" b="1" dirty="0" smtClean="0">
                <a:latin typeface="メイリオ" panose="020B0604030504040204" pitchFamily="50" charset="-128"/>
                <a:ea typeface="メイリオ" panose="020B0604030504040204" pitchFamily="50" charset="-128"/>
              </a:rPr>
              <a:t>それぞれの立場</a:t>
            </a:r>
            <a:r>
              <a:rPr lang="ja-JP" altLang="en-US" sz="4400" b="1" dirty="0">
                <a:latin typeface="メイリオ" panose="020B0604030504040204" pitchFamily="50" charset="-128"/>
                <a:ea typeface="メイリオ" panose="020B0604030504040204" pitchFamily="50" charset="-128"/>
              </a:rPr>
              <a:t>で</a:t>
            </a:r>
            <a:r>
              <a:rPr lang="ja-JP" altLang="en-US" sz="4400" b="1" dirty="0" smtClean="0">
                <a:latin typeface="メイリオ" panose="020B0604030504040204" pitchFamily="50" charset="-128"/>
                <a:ea typeface="メイリオ" panose="020B0604030504040204" pitchFamily="50" charset="-128"/>
              </a:rPr>
              <a:t>、</a:t>
            </a:r>
            <a:endParaRPr lang="en-US" altLang="ja-JP" sz="4400" b="1" dirty="0" smtClean="0">
              <a:latin typeface="メイリオ" panose="020B0604030504040204" pitchFamily="50" charset="-128"/>
              <a:ea typeface="メイリオ" panose="020B0604030504040204" pitchFamily="50" charset="-128"/>
            </a:endParaRPr>
          </a:p>
          <a:p>
            <a:r>
              <a:rPr lang="ja-JP" altLang="en-US" sz="4400" b="1" dirty="0" smtClean="0">
                <a:latin typeface="メイリオ" panose="020B0604030504040204" pitchFamily="50" charset="-128"/>
                <a:ea typeface="メイリオ" panose="020B0604030504040204" pitchFamily="50" charset="-128"/>
              </a:rPr>
              <a:t>自分ならどのような行動をとりますか？</a:t>
            </a:r>
            <a:endParaRPr lang="en-US" altLang="ja-JP" sz="4400" b="1" dirty="0">
              <a:latin typeface="メイリオ" panose="020B0604030504040204" pitchFamily="50" charset="-128"/>
              <a:ea typeface="メイリオ" panose="020B0604030504040204" pitchFamily="50" charset="-128"/>
            </a:endParaRPr>
          </a:p>
          <a:p>
            <a:pPr>
              <a:lnSpc>
                <a:spcPts val="2000"/>
              </a:lnSpc>
            </a:pPr>
            <a:endParaRPr lang="en-US" altLang="ja-JP" sz="3200" b="1" dirty="0" smtClean="0">
              <a:latin typeface="メイリオ" panose="020B0604030504040204" pitchFamily="50" charset="-128"/>
              <a:ea typeface="メイリオ" panose="020B0604030504040204" pitchFamily="50" charset="-128"/>
            </a:endParaRPr>
          </a:p>
          <a:p>
            <a:pPr>
              <a:lnSpc>
                <a:spcPct val="150000"/>
              </a:lnSpc>
            </a:pPr>
            <a:r>
              <a:rPr lang="ja-JP" altLang="en-US" sz="3200" b="1" dirty="0" smtClean="0">
                <a:latin typeface="メイリオ" panose="020B0604030504040204" pitchFamily="50" charset="-128"/>
                <a:ea typeface="メイリオ" panose="020B0604030504040204" pitchFamily="50" charset="-128"/>
              </a:rPr>
              <a:t>○児童Ａ</a:t>
            </a:r>
            <a:r>
              <a:rPr lang="en-US" altLang="ja-JP" sz="3200" b="1" dirty="0" smtClean="0">
                <a:latin typeface="メイリオ" panose="020B0604030504040204" pitchFamily="50" charset="-128"/>
                <a:ea typeface="メイリオ" panose="020B0604030504040204" pitchFamily="50" charset="-128"/>
              </a:rPr>
              <a:t>(</a:t>
            </a:r>
            <a:r>
              <a:rPr lang="ja-JP" altLang="en-US" sz="3200" b="1" dirty="0" smtClean="0">
                <a:latin typeface="メイリオ" panose="020B0604030504040204" pitchFamily="50" charset="-128"/>
                <a:ea typeface="メイリオ" panose="020B0604030504040204" pitchFamily="50" charset="-128"/>
              </a:rPr>
              <a:t>第○学年在籍、男子</a:t>
            </a:r>
            <a:r>
              <a:rPr lang="en-US" altLang="ja-JP" sz="3200" b="1" dirty="0" smtClean="0">
                <a:latin typeface="メイリオ" panose="020B0604030504040204" pitchFamily="50" charset="-128"/>
                <a:ea typeface="メイリオ" panose="020B0604030504040204" pitchFamily="50" charset="-128"/>
              </a:rPr>
              <a:t>)</a:t>
            </a:r>
            <a:r>
              <a:rPr lang="ja-JP" altLang="en-US" sz="3200" b="1" dirty="0" smtClean="0">
                <a:latin typeface="メイリオ" panose="020B0604030504040204" pitchFamily="50" charset="-128"/>
                <a:ea typeface="メイリオ" panose="020B0604030504040204" pitchFamily="50" charset="-128"/>
              </a:rPr>
              <a:t>の保護者</a:t>
            </a:r>
            <a:endParaRPr lang="en-US" altLang="ja-JP" sz="3200" b="1" dirty="0" smtClean="0">
              <a:latin typeface="メイリオ" panose="020B0604030504040204" pitchFamily="50" charset="-128"/>
              <a:ea typeface="メイリオ" panose="020B0604030504040204" pitchFamily="50" charset="-128"/>
            </a:endParaRPr>
          </a:p>
          <a:p>
            <a:pPr>
              <a:lnSpc>
                <a:spcPct val="150000"/>
              </a:lnSpc>
            </a:pPr>
            <a:r>
              <a:rPr lang="ja-JP" altLang="en-US" sz="3200" b="1" dirty="0" smtClean="0">
                <a:latin typeface="メイリオ" panose="020B0604030504040204" pitchFamily="50" charset="-128"/>
                <a:ea typeface="メイリオ" panose="020B0604030504040204" pitchFamily="50" charset="-128"/>
              </a:rPr>
              <a:t>○児童</a:t>
            </a:r>
            <a:r>
              <a:rPr lang="en-US" altLang="ja-JP" sz="3200" b="1" dirty="0" smtClean="0">
                <a:latin typeface="メイリオ" panose="020B0604030504040204" pitchFamily="50" charset="-128"/>
                <a:ea typeface="メイリオ" panose="020B0604030504040204" pitchFamily="50" charset="-128"/>
              </a:rPr>
              <a:t>B</a:t>
            </a:r>
            <a:r>
              <a:rPr lang="ja-JP" altLang="en-US" sz="3200" b="1" dirty="0" smtClean="0">
                <a:latin typeface="メイリオ" panose="020B0604030504040204" pitchFamily="50" charset="-128"/>
                <a:ea typeface="メイリオ" panose="020B0604030504040204" pitchFamily="50" charset="-128"/>
              </a:rPr>
              <a:t>、</a:t>
            </a:r>
            <a:r>
              <a:rPr lang="en-US" altLang="ja-JP" sz="3200" b="1" dirty="0" smtClean="0">
                <a:latin typeface="メイリオ" panose="020B0604030504040204" pitchFamily="50" charset="-128"/>
                <a:ea typeface="メイリオ" panose="020B0604030504040204" pitchFamily="50" charset="-128"/>
              </a:rPr>
              <a:t>C</a:t>
            </a:r>
            <a:r>
              <a:rPr lang="ja-JP" altLang="en-US" sz="3200" b="1" dirty="0" smtClean="0">
                <a:latin typeface="メイリオ" panose="020B0604030504040204" pitchFamily="50" charset="-128"/>
                <a:ea typeface="メイリオ" panose="020B0604030504040204" pitchFamily="50" charset="-128"/>
              </a:rPr>
              <a:t>、</a:t>
            </a:r>
            <a:r>
              <a:rPr lang="en-US" altLang="ja-JP" sz="3200" b="1" dirty="0" smtClean="0">
                <a:latin typeface="メイリオ" panose="020B0604030504040204" pitchFamily="50" charset="-128"/>
                <a:ea typeface="メイリオ" panose="020B0604030504040204" pitchFamily="50" charset="-128"/>
              </a:rPr>
              <a:t>D(</a:t>
            </a:r>
            <a:r>
              <a:rPr lang="ja-JP" altLang="en-US" sz="3200" b="1" dirty="0" smtClean="0">
                <a:latin typeface="メイリオ" panose="020B0604030504040204" pitchFamily="50" charset="-128"/>
                <a:ea typeface="メイリオ" panose="020B0604030504040204" pitchFamily="50" charset="-128"/>
              </a:rPr>
              <a:t>いずれもＡと同じ学級に在籍</a:t>
            </a:r>
            <a:r>
              <a:rPr lang="en-US" altLang="ja-JP" sz="3200" b="1" dirty="0" smtClean="0">
                <a:latin typeface="メイリオ" panose="020B0604030504040204" pitchFamily="50" charset="-128"/>
                <a:ea typeface="メイリオ" panose="020B0604030504040204" pitchFamily="50" charset="-128"/>
              </a:rPr>
              <a:t>)</a:t>
            </a:r>
            <a:r>
              <a:rPr lang="ja-JP" altLang="en-US" sz="3200" b="1" dirty="0" smtClean="0">
                <a:latin typeface="メイリオ" panose="020B0604030504040204" pitchFamily="50" charset="-128"/>
                <a:ea typeface="メイリオ" panose="020B0604030504040204" pitchFamily="50" charset="-128"/>
              </a:rPr>
              <a:t>の保護者</a:t>
            </a:r>
            <a:endParaRPr kumimoji="1" lang="ja-JP" altLang="en-US" sz="3200" b="1" dirty="0">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8508569" y="286333"/>
            <a:ext cx="3350727" cy="2736943"/>
          </a:xfrm>
          <a:prstGeom prst="rect">
            <a:avLst/>
          </a:prstGeom>
          <a:solidFill>
            <a:schemeClr val="bg1"/>
          </a:solidFill>
          <a:ln w="38100">
            <a:solidFill>
              <a:srgbClr val="FF0000"/>
            </a:solidFill>
          </a:ln>
        </p:spPr>
        <p:txBody>
          <a:bodyPr vert="horz" lIns="91440" tIns="45720" rIns="91440" bIns="45720" rtlCol="0" anchor="ctr" anchorCtr="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smtClean="0">
                <a:solidFill>
                  <a:srgbClr val="FF0000"/>
                </a:solidFill>
                <a:latin typeface="+mn-ea"/>
              </a:rPr>
              <a:t>このシートは学校の</a:t>
            </a:r>
            <a:r>
              <a:rPr lang="ja-JP" altLang="en-US" sz="2400" dirty="0">
                <a:solidFill>
                  <a:srgbClr val="FF0000"/>
                </a:solidFill>
                <a:latin typeface="+mn-ea"/>
              </a:rPr>
              <a:t>実態</a:t>
            </a:r>
            <a:r>
              <a:rPr lang="ja-JP" altLang="en-US" sz="2400" dirty="0" smtClean="0">
                <a:solidFill>
                  <a:srgbClr val="FF0000"/>
                </a:solidFill>
                <a:latin typeface="+mn-ea"/>
              </a:rPr>
              <a:t>に</a:t>
            </a:r>
            <a:r>
              <a:rPr lang="ja-JP" altLang="en-US" sz="2400" dirty="0">
                <a:solidFill>
                  <a:srgbClr val="FF0000"/>
                </a:solidFill>
                <a:latin typeface="+mn-ea"/>
              </a:rPr>
              <a:t>応じて「いじめ対策に係る事例集</a:t>
            </a:r>
            <a:r>
              <a:rPr lang="ja-JP" altLang="en-US" sz="2400" dirty="0" smtClean="0">
                <a:solidFill>
                  <a:srgbClr val="FF0000"/>
                </a:solidFill>
                <a:latin typeface="+mn-ea"/>
              </a:rPr>
              <a:t>」を参考に修正してください。</a:t>
            </a:r>
            <a:endParaRPr lang="en-US" altLang="ja-JP" sz="2400" dirty="0" smtClean="0">
              <a:solidFill>
                <a:srgbClr val="FF0000"/>
              </a:solidFill>
              <a:latin typeface="+mn-ea"/>
            </a:endParaRPr>
          </a:p>
          <a:p>
            <a:pPr marL="0" indent="0">
              <a:buNone/>
            </a:pPr>
            <a:endParaRPr lang="en-US" altLang="ja-JP" sz="2400" dirty="0" smtClean="0">
              <a:solidFill>
                <a:srgbClr val="FF0000"/>
              </a:solidFill>
              <a:latin typeface="+mn-ea"/>
            </a:endParaRPr>
          </a:p>
          <a:p>
            <a:pPr marL="261938" indent="-261938">
              <a:buFont typeface="Arial" panose="020B0604020202020204" pitchFamily="34" charset="0"/>
              <a:buNone/>
            </a:pPr>
            <a:r>
              <a:rPr lang="en-US" altLang="ja-JP" sz="2400" dirty="0" smtClean="0">
                <a:solidFill>
                  <a:srgbClr val="FF0000"/>
                </a:solidFill>
                <a:latin typeface="+mn-ea"/>
              </a:rPr>
              <a:t>※</a:t>
            </a:r>
            <a:r>
              <a:rPr lang="ja-JP" altLang="en-US" sz="2400" dirty="0" smtClean="0">
                <a:solidFill>
                  <a:srgbClr val="FF0000"/>
                </a:solidFill>
                <a:latin typeface="+mn-ea"/>
              </a:rPr>
              <a:t>実際のプログラムでは、この赤枠の図形は削除してください。</a:t>
            </a:r>
            <a:endParaRPr lang="ja-JP" altLang="en-US" sz="2400" dirty="0">
              <a:solidFill>
                <a:srgbClr val="FF0000"/>
              </a:solidFill>
              <a:latin typeface="+mn-ea"/>
            </a:endParaRPr>
          </a:p>
        </p:txBody>
      </p:sp>
    </p:spTree>
    <p:extLst>
      <p:ext uri="{BB962C8B-B14F-4D97-AF65-F5344CB8AC3E}">
        <p14:creationId xmlns:p14="http://schemas.microsoft.com/office/powerpoint/2010/main" val="2833337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9711" y="48987"/>
            <a:ext cx="10515600" cy="1325563"/>
          </a:xfrm>
        </p:spPr>
        <p:txBody>
          <a:bodyPr>
            <a:normAutofit/>
          </a:bodyPr>
          <a:lstStyle/>
          <a:p>
            <a:r>
              <a:rPr lang="ja-JP" altLang="en-US" sz="6000" b="1" dirty="0">
                <a:latin typeface="メイリオ" panose="020B0604030504040204" pitchFamily="50" charset="-128"/>
                <a:ea typeface="メイリオ" panose="020B0604030504040204" pitchFamily="50" charset="-128"/>
              </a:rPr>
              <a:t>３</a:t>
            </a:r>
            <a:r>
              <a:rPr kumimoji="1" lang="ja-JP" altLang="en-US" sz="6000" b="1" dirty="0" smtClean="0">
                <a:latin typeface="メイリオ" panose="020B0604030504040204" pitchFamily="50" charset="-128"/>
                <a:ea typeface="メイリオ" panose="020B0604030504040204" pitchFamily="50" charset="-128"/>
              </a:rPr>
              <a:t>　事例</a:t>
            </a:r>
            <a:endParaRPr kumimoji="1" lang="ja-JP" altLang="en-US" sz="6000" b="1"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239711" y="1718266"/>
            <a:ext cx="11712578"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4400" b="1" dirty="0">
                <a:latin typeface="メイリオ" panose="020B0604030504040204" pitchFamily="50" charset="-128"/>
                <a:ea typeface="メイリオ" panose="020B0604030504040204" pitchFamily="50" charset="-128"/>
              </a:rPr>
              <a:t>【</a:t>
            </a:r>
            <a:r>
              <a:rPr lang="ja-JP" altLang="en-US" sz="4400" b="1" dirty="0">
                <a:latin typeface="メイリオ" panose="020B0604030504040204" pitchFamily="50" charset="-128"/>
                <a:ea typeface="メイリオ" panose="020B0604030504040204" pitchFamily="50" charset="-128"/>
              </a:rPr>
              <a:t>事態の</a:t>
            </a:r>
            <a:r>
              <a:rPr lang="ja-JP" altLang="en-US" sz="4400" b="1" dirty="0" smtClean="0">
                <a:latin typeface="メイリオ" panose="020B0604030504040204" pitchFamily="50" charset="-128"/>
                <a:ea typeface="メイリオ" panose="020B0604030504040204" pitchFamily="50" charset="-128"/>
              </a:rPr>
              <a:t>経緯①</a:t>
            </a:r>
            <a:r>
              <a:rPr lang="en-US" altLang="ja-JP" sz="4400" b="1" dirty="0" smtClean="0">
                <a:latin typeface="メイリオ" panose="020B0604030504040204" pitchFamily="50" charset="-128"/>
                <a:ea typeface="メイリオ" panose="020B0604030504040204" pitchFamily="50" charset="-128"/>
              </a:rPr>
              <a:t>】</a:t>
            </a:r>
            <a:r>
              <a:rPr lang="ja-JP" altLang="en-US" sz="4400" b="1" dirty="0" smtClean="0">
                <a:latin typeface="メイリオ" panose="020B0604030504040204" pitchFamily="50" charset="-128"/>
                <a:ea typeface="メイリオ" panose="020B0604030504040204" pitchFamily="50" charset="-128"/>
              </a:rPr>
              <a:t>～７月～</a:t>
            </a:r>
            <a:endParaRPr lang="en-US" altLang="ja-JP" sz="4400" b="1" dirty="0" smtClean="0">
              <a:latin typeface="メイリオ" panose="020B0604030504040204" pitchFamily="50" charset="-128"/>
              <a:ea typeface="メイリオ" panose="020B0604030504040204" pitchFamily="50" charset="-128"/>
            </a:endParaRPr>
          </a:p>
          <a:p>
            <a:pPr marL="987425" indent="-987425">
              <a:lnSpc>
                <a:spcPct val="150000"/>
              </a:lnSpc>
            </a:pPr>
            <a:r>
              <a:rPr lang="ja-JP" altLang="en-US"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○Ｂ、Ｃ</a:t>
            </a:r>
            <a:r>
              <a:rPr lang="ja-JP" altLang="en-US" sz="3600" b="1" dirty="0">
                <a:latin typeface="メイリオ" panose="020B0604030504040204" pitchFamily="50" charset="-128"/>
                <a:ea typeface="メイリオ" panose="020B0604030504040204" pitchFamily="50" charset="-128"/>
              </a:rPr>
              <a:t>、Ｄから</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A</a:t>
            </a:r>
            <a:r>
              <a:rPr lang="ja-JP" altLang="en-US" sz="3600" b="1" dirty="0" smtClean="0">
                <a:latin typeface="メイリオ" panose="020B0604030504040204" pitchFamily="50" charset="-128"/>
                <a:ea typeface="メイリオ" panose="020B0604030504040204" pitchFamily="50" charset="-128"/>
              </a:rPr>
              <a:t>は下校中</a:t>
            </a:r>
            <a:r>
              <a:rPr lang="ja-JP" altLang="en-US" sz="3600" b="1" dirty="0">
                <a:latin typeface="メイリオ" panose="020B0604030504040204" pitchFamily="50" charset="-128"/>
                <a:ea typeface="メイリオ" panose="020B0604030504040204" pitchFamily="50" charset="-128"/>
              </a:rPr>
              <a:t>に冷やかしの言葉</a:t>
            </a:r>
            <a:r>
              <a:rPr lang="ja-JP" altLang="en-US" sz="3600" b="1" dirty="0" smtClean="0">
                <a:latin typeface="メイリオ" panose="020B0604030504040204" pitchFamily="50" charset="-128"/>
                <a:ea typeface="メイリオ" panose="020B0604030504040204" pitchFamily="50" charset="-128"/>
              </a:rPr>
              <a:t>を　浴びせられた。　</a:t>
            </a:r>
            <a:endParaRPr lang="en-US" altLang="ja-JP" sz="3600" b="1" dirty="0" smtClean="0">
              <a:latin typeface="メイリオ" panose="020B0604030504040204" pitchFamily="50" charset="-128"/>
              <a:ea typeface="メイリオ" panose="020B0604030504040204" pitchFamily="50" charset="-128"/>
            </a:endParaRPr>
          </a:p>
          <a:p>
            <a:pPr>
              <a:lnSpc>
                <a:spcPct val="150000"/>
              </a:lnSpc>
            </a:pPr>
            <a:r>
              <a:rPr lang="ja-JP" altLang="en-US" sz="3600" b="1" dirty="0" smtClean="0">
                <a:latin typeface="メイリオ" panose="020B0604030504040204" pitchFamily="50" charset="-128"/>
                <a:ea typeface="メイリオ" panose="020B0604030504040204" pitchFamily="50" charset="-128"/>
              </a:rPr>
              <a:t>　○Ａはその日の夜、出来事をＡの保護者に</a:t>
            </a:r>
            <a:r>
              <a:rPr lang="ja-JP" altLang="en-US" sz="3600" b="1" dirty="0">
                <a:latin typeface="メイリオ" panose="020B0604030504040204" pitchFamily="50" charset="-128"/>
                <a:ea typeface="メイリオ" panose="020B0604030504040204" pitchFamily="50" charset="-128"/>
              </a:rPr>
              <a:t>伝</a:t>
            </a:r>
            <a:r>
              <a:rPr lang="ja-JP" altLang="en-US" sz="3600" b="1" dirty="0" smtClean="0">
                <a:latin typeface="メイリオ" panose="020B0604030504040204" pitchFamily="50" charset="-128"/>
                <a:ea typeface="メイリオ" panose="020B0604030504040204" pitchFamily="50" charset="-128"/>
              </a:rPr>
              <a:t>えた。</a:t>
            </a:r>
            <a:endParaRPr lang="en-US" altLang="ja-JP" sz="3600"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3300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3067</Words>
  <Application>Microsoft Office PowerPoint</Application>
  <PresentationFormat>ワイド画面</PresentationFormat>
  <Paragraphs>276</Paragraphs>
  <Slides>23</Slides>
  <Notes>23</Notes>
  <HiddenSlides>1</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HG丸ｺﾞｼｯｸM-PRO</vt:lpstr>
      <vt:lpstr>ＭＳ ゴシック</vt:lpstr>
      <vt:lpstr>メイリオ</vt:lpstr>
      <vt:lpstr>游ゴシック</vt:lpstr>
      <vt:lpstr>游ゴシック Light</vt:lpstr>
      <vt:lpstr>Arial</vt:lpstr>
      <vt:lpstr>Office テーマ</vt:lpstr>
      <vt:lpstr>いじめへの対処について</vt:lpstr>
      <vt:lpstr>【本プレゼンシートを御活用いただくにあたって】</vt:lpstr>
      <vt:lpstr>プログラムの流れ</vt:lpstr>
      <vt:lpstr>１　いじめとは何か</vt:lpstr>
      <vt:lpstr>２　学校の取組</vt:lpstr>
      <vt:lpstr>２　学校の取組</vt:lpstr>
      <vt:lpstr>２　学校の取組</vt:lpstr>
      <vt:lpstr>３　事例</vt:lpstr>
      <vt:lpstr>３　事例</vt:lpstr>
      <vt:lpstr>PowerPoint プレゼンテーション</vt:lpstr>
      <vt:lpstr>３　事例</vt:lpstr>
      <vt:lpstr>３　事例</vt:lpstr>
      <vt:lpstr>３　事例</vt:lpstr>
      <vt:lpstr>３　事例</vt:lpstr>
      <vt:lpstr>３　事例</vt:lpstr>
      <vt:lpstr>PowerPoint プレゼンテーション</vt:lpstr>
      <vt:lpstr>３　事例</vt:lpstr>
      <vt:lpstr>３　事例</vt:lpstr>
      <vt:lpstr>３　事例</vt:lpstr>
      <vt:lpstr>３　事例</vt:lpstr>
      <vt:lpstr>PowerPoint プレゼンテーション</vt:lpstr>
      <vt:lpstr>「どうしたの？」一声かけてみませんか ～子供の不安や悩みに寄り添うために～</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いじめを防止するために ～いじめへの対処について～ 保護者プログラム</dc:title>
  <dc:creator>東京都</dc:creator>
  <cp:lastModifiedBy>東京都</cp:lastModifiedBy>
  <cp:revision>105</cp:revision>
  <cp:lastPrinted>2021-02-15T09:23:34Z</cp:lastPrinted>
  <dcterms:created xsi:type="dcterms:W3CDTF">2020-07-07T08:25:19Z</dcterms:created>
  <dcterms:modified xsi:type="dcterms:W3CDTF">2021-03-10T22:51:34Z</dcterms:modified>
</cp:coreProperties>
</file>