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329" r:id="rId2"/>
    <p:sldId id="330" r:id="rId3"/>
    <p:sldId id="331" r:id="rId4"/>
    <p:sldId id="332" r:id="rId5"/>
    <p:sldId id="333" r:id="rId6"/>
    <p:sldId id="334" r:id="rId7"/>
    <p:sldId id="335" r:id="rId8"/>
    <p:sldId id="336" r:id="rId9"/>
    <p:sldId id="337" r:id="rId10"/>
    <p:sldId id="338" r:id="rId11"/>
    <p:sldId id="339" r:id="rId12"/>
    <p:sldId id="340" r:id="rId13"/>
    <p:sldId id="359" r:id="rId14"/>
    <p:sldId id="360" r:id="rId15"/>
    <p:sldId id="341" r:id="rId16"/>
    <p:sldId id="361" r:id="rId17"/>
    <p:sldId id="364" r:id="rId18"/>
    <p:sldId id="343" r:id="rId19"/>
    <p:sldId id="344" r:id="rId20"/>
    <p:sldId id="345" r:id="rId21"/>
    <p:sldId id="356" r:id="rId22"/>
    <p:sldId id="357" r:id="rId23"/>
    <p:sldId id="358" r:id="rId24"/>
    <p:sldId id="346" r:id="rId25"/>
    <p:sldId id="347" r:id="rId26"/>
    <p:sldId id="348" r:id="rId27"/>
    <p:sldId id="349" r:id="rId28"/>
    <p:sldId id="350" r:id="rId29"/>
    <p:sldId id="351" r:id="rId30"/>
    <p:sldId id="352" r:id="rId31"/>
    <p:sldId id="354" r:id="rId32"/>
    <p:sldId id="355" r:id="rId33"/>
    <p:sldId id="362" r:id="rId34"/>
    <p:sldId id="294" r:id="rId35"/>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0" autoAdjust="0"/>
    <p:restoredTop sz="75243" autoAdjust="0"/>
  </p:normalViewPr>
  <p:slideViewPr>
    <p:cSldViewPr snapToGrid="0">
      <p:cViewPr varScale="1">
        <p:scale>
          <a:sx n="84" d="100"/>
          <a:sy n="84" d="100"/>
        </p:scale>
        <p:origin x="1260" y="84"/>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5029"/>
          </a:xfrm>
          <a:prstGeom prst="rect">
            <a:avLst/>
          </a:prstGeom>
        </p:spPr>
        <p:txBody>
          <a:bodyPr vert="horz" lIns="91433" tIns="45716" rIns="91433" bIns="45716"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15374" y="0"/>
            <a:ext cx="2918831" cy="495029"/>
          </a:xfrm>
          <a:prstGeom prst="rect">
            <a:avLst/>
          </a:prstGeom>
        </p:spPr>
        <p:txBody>
          <a:bodyPr vert="horz" lIns="91433" tIns="45716" rIns="91433" bIns="45716" rtlCol="0"/>
          <a:lstStyle>
            <a:lvl1pPr algn="r">
              <a:defRPr sz="1200"/>
            </a:lvl1pPr>
          </a:lstStyle>
          <a:p>
            <a:fld id="{DD687171-91BD-4B60-A4C4-786BC144266F}" type="datetimeFigureOut">
              <a:rPr kumimoji="1" lang="ja-JP" altLang="en-US" smtClean="0"/>
              <a:t>2021/3/24</a:t>
            </a:fld>
            <a:endParaRPr kumimoji="1" lang="ja-JP" altLang="en-US" dirty="0"/>
          </a:p>
        </p:txBody>
      </p:sp>
      <p:sp>
        <p:nvSpPr>
          <p:cNvPr id="4" name="フッター プレースホルダー 3"/>
          <p:cNvSpPr>
            <a:spLocks noGrp="1"/>
          </p:cNvSpPr>
          <p:nvPr>
            <p:ph type="ftr" sz="quarter" idx="2"/>
          </p:nvPr>
        </p:nvSpPr>
        <p:spPr>
          <a:xfrm>
            <a:off x="1" y="9371289"/>
            <a:ext cx="2918831" cy="495028"/>
          </a:xfrm>
          <a:prstGeom prst="rect">
            <a:avLst/>
          </a:prstGeom>
        </p:spPr>
        <p:txBody>
          <a:bodyPr vert="horz" lIns="91433" tIns="45716" rIns="91433" bIns="45716"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15374" y="9371289"/>
            <a:ext cx="2918831" cy="495028"/>
          </a:xfrm>
          <a:prstGeom prst="rect">
            <a:avLst/>
          </a:prstGeom>
        </p:spPr>
        <p:txBody>
          <a:bodyPr vert="horz" lIns="91433" tIns="45716" rIns="91433" bIns="45716" rtlCol="0" anchor="b"/>
          <a:lstStyle>
            <a:lvl1pPr algn="r">
              <a:defRPr sz="1200"/>
            </a:lvl1pPr>
          </a:lstStyle>
          <a:p>
            <a:fld id="{ACA6F7F5-CBE9-418B-AB40-4C541164B0AD}" type="slidenum">
              <a:rPr kumimoji="1" lang="ja-JP" altLang="en-US" smtClean="0"/>
              <a:t>‹#›</a:t>
            </a:fld>
            <a:endParaRPr kumimoji="1" lang="ja-JP" altLang="en-US" dirty="0"/>
          </a:p>
        </p:txBody>
      </p:sp>
    </p:spTree>
    <p:extLst>
      <p:ext uri="{BB962C8B-B14F-4D97-AF65-F5344CB8AC3E}">
        <p14:creationId xmlns:p14="http://schemas.microsoft.com/office/powerpoint/2010/main" val="33904975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650" cy="495293"/>
          </a:xfrm>
          <a:prstGeom prst="rect">
            <a:avLst/>
          </a:prstGeom>
        </p:spPr>
        <p:txBody>
          <a:bodyPr vert="horz" lIns="91433" tIns="45716" rIns="91433"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946" y="1"/>
            <a:ext cx="2919734" cy="495293"/>
          </a:xfrm>
          <a:prstGeom prst="rect">
            <a:avLst/>
          </a:prstGeom>
        </p:spPr>
        <p:txBody>
          <a:bodyPr vert="horz" lIns="91433" tIns="45716" rIns="91433" bIns="45716" rtlCol="0"/>
          <a:lstStyle>
            <a:lvl1pPr algn="r">
              <a:defRPr sz="1200"/>
            </a:lvl1pPr>
          </a:lstStyle>
          <a:p>
            <a:fld id="{9A7AAA32-D9CB-4552-B4A8-290A8C724070}" type="datetimeFigureOut">
              <a:rPr kumimoji="1" lang="ja-JP" altLang="en-US" smtClean="0"/>
              <a:t>2021/3/24</a:t>
            </a:fld>
            <a:endParaRPr kumimoji="1" lang="ja-JP" altLang="en-US"/>
          </a:p>
        </p:txBody>
      </p:sp>
      <p:sp>
        <p:nvSpPr>
          <p:cNvPr id="4" name="スライド イメージ プレースホルダー 3"/>
          <p:cNvSpPr>
            <a:spLocks noGrp="1" noRot="1" noChangeAspect="1"/>
          </p:cNvSpPr>
          <p:nvPr>
            <p:ph type="sldImg" idx="2"/>
          </p:nvPr>
        </p:nvSpPr>
        <p:spPr>
          <a:xfrm>
            <a:off x="409575" y="1231900"/>
            <a:ext cx="5918200" cy="3330575"/>
          </a:xfrm>
          <a:prstGeom prst="rect">
            <a:avLst/>
          </a:prstGeom>
          <a:noFill/>
          <a:ln w="12700">
            <a:solidFill>
              <a:prstClr val="black"/>
            </a:solidFill>
          </a:ln>
        </p:spPr>
        <p:txBody>
          <a:bodyPr vert="horz" lIns="91433" tIns="45716" rIns="91433" bIns="45716" rtlCol="0" anchor="ctr"/>
          <a:lstStyle/>
          <a:p>
            <a:endParaRPr lang="ja-JP" altLang="en-US"/>
          </a:p>
        </p:txBody>
      </p:sp>
      <p:sp>
        <p:nvSpPr>
          <p:cNvPr id="5" name="ノート プレースホルダー 4"/>
          <p:cNvSpPr>
            <a:spLocks noGrp="1"/>
          </p:cNvSpPr>
          <p:nvPr>
            <p:ph type="body" sz="quarter" idx="3"/>
          </p:nvPr>
        </p:nvSpPr>
        <p:spPr>
          <a:xfrm>
            <a:off x="674118" y="4748296"/>
            <a:ext cx="5388610" cy="3885602"/>
          </a:xfrm>
          <a:prstGeom prst="rect">
            <a:avLst/>
          </a:prstGeom>
        </p:spPr>
        <p:txBody>
          <a:bodyPr vert="horz" lIns="91433" tIns="45716" rIns="91433" bIns="4571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71020"/>
            <a:ext cx="2918650" cy="495293"/>
          </a:xfrm>
          <a:prstGeom prst="rect">
            <a:avLst/>
          </a:prstGeom>
        </p:spPr>
        <p:txBody>
          <a:bodyPr vert="horz" lIns="91433" tIns="45716" rIns="91433"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946" y="9371020"/>
            <a:ext cx="2919734" cy="495293"/>
          </a:xfrm>
          <a:prstGeom prst="rect">
            <a:avLst/>
          </a:prstGeom>
        </p:spPr>
        <p:txBody>
          <a:bodyPr vert="horz" lIns="91433" tIns="45716" rIns="91433" bIns="45716" rtlCol="0" anchor="b"/>
          <a:lstStyle>
            <a:lvl1pPr algn="r">
              <a:defRPr sz="1200"/>
            </a:lvl1pPr>
          </a:lstStyle>
          <a:p>
            <a:fld id="{2CA19676-A6BD-4BC6-BD99-3C9946BA8CB0}" type="slidenum">
              <a:rPr kumimoji="1" lang="ja-JP" altLang="en-US" smtClean="0"/>
              <a:t>‹#›</a:t>
            </a:fld>
            <a:endParaRPr kumimoji="1" lang="ja-JP" altLang="en-US"/>
          </a:p>
        </p:txBody>
      </p:sp>
    </p:spTree>
    <p:extLst>
      <p:ext uri="{BB962C8B-B14F-4D97-AF65-F5344CB8AC3E}">
        <p14:creationId xmlns:p14="http://schemas.microsoft.com/office/powerpoint/2010/main" val="8029356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本日は、「共に手を取り合おう－いじめを生まない環境づくり－」というテーマで、地域の皆さんと一緒に考えていきたいと思います。</a:t>
            </a:r>
            <a:endParaRPr kumimoji="1" lang="en-US" altLang="ja-JP" dirty="0" smtClean="0"/>
          </a:p>
          <a:p>
            <a:r>
              <a:rPr kumimoji="1" lang="ja-JP" altLang="en-US" dirty="0" smtClean="0"/>
              <a:t>　お話する内容は、こちらのとおりです。</a:t>
            </a:r>
            <a:endParaRPr kumimoji="1" lang="en-US" altLang="ja-JP" dirty="0" smtClean="0"/>
          </a:p>
          <a:p>
            <a:endParaRPr kumimoji="1" lang="en-US" altLang="ja-JP" dirty="0" smtClean="0"/>
          </a:p>
          <a:p>
            <a:r>
              <a:rPr kumimoji="1" lang="ja-JP" altLang="en-US" dirty="0" smtClean="0"/>
              <a:t>　まず、どのような行為をいじめというのかを確認します。</a:t>
            </a:r>
            <a:endParaRPr kumimoji="1" lang="en-US" altLang="ja-JP" dirty="0" smtClean="0"/>
          </a:p>
          <a:p>
            <a:endParaRPr kumimoji="1" lang="en-US" altLang="ja-JP" dirty="0" smtClean="0"/>
          </a:p>
          <a:p>
            <a:r>
              <a:rPr kumimoji="1" lang="ja-JP" altLang="en-US" dirty="0" smtClean="0"/>
              <a:t>　次に、いじめ問題に対する本校の取組を紹介します。</a:t>
            </a:r>
            <a:endParaRPr kumimoji="1" lang="en-US" altLang="ja-JP" dirty="0" smtClean="0"/>
          </a:p>
          <a:p>
            <a:endParaRPr kumimoji="1" lang="en-US" altLang="ja-JP" dirty="0" smtClean="0"/>
          </a:p>
          <a:p>
            <a:r>
              <a:rPr kumimoji="1" lang="ja-JP" altLang="en-US" dirty="0" smtClean="0"/>
              <a:t>　最後に、いじめ問題を克服するために、地域全体で何ができるか、皆さんと一緒に考えたいと思います。</a:t>
            </a:r>
            <a:endParaRPr kumimoji="1" lang="en-US" altLang="ja-JP" dirty="0" smtClean="0"/>
          </a:p>
          <a:p>
            <a:endParaRPr kumimoji="1" lang="en-US" altLang="ja-JP" dirty="0" smtClean="0"/>
          </a:p>
          <a:p>
            <a:r>
              <a:rPr kumimoji="1" lang="ja-JP" altLang="en-US" dirty="0" smtClean="0"/>
              <a:t>　それでは、早速始めます。</a:t>
            </a:r>
            <a:endParaRPr kumimoji="1" lang="en-US" altLang="ja-JP" dirty="0" smtClean="0"/>
          </a:p>
          <a:p>
            <a:endParaRPr kumimoji="1" lang="en-US" altLang="ja-JP" dirty="0" smtClean="0"/>
          </a:p>
          <a:p>
            <a:r>
              <a:rPr kumimoji="1"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2CA19676-A6BD-4BC6-BD99-3C9946BA8CB0}" type="slidenum">
              <a:rPr kumimoji="1" lang="ja-JP" altLang="en-US" smtClean="0"/>
              <a:t>1</a:t>
            </a:fld>
            <a:endParaRPr kumimoji="1" lang="ja-JP" altLang="en-US"/>
          </a:p>
        </p:txBody>
      </p:sp>
    </p:spTree>
    <p:extLst>
      <p:ext uri="{BB962C8B-B14F-4D97-AF65-F5344CB8AC3E}">
        <p14:creationId xmlns:p14="http://schemas.microsoft.com/office/powerpoint/2010/main" val="1119814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平成</a:t>
            </a:r>
            <a:r>
              <a:rPr kumimoji="1" lang="en-US" altLang="ja-JP" dirty="0" smtClean="0"/>
              <a:t>25</a:t>
            </a:r>
            <a:r>
              <a:rPr kumimoji="1" lang="ja-JP" altLang="en-US" dirty="0" smtClean="0"/>
              <a:t>年に制定された「いじめ防止対策推進法」には、いじめの定義について、このように書かれています。</a:t>
            </a:r>
            <a:endParaRPr kumimoji="1" lang="en-US" altLang="ja-JP" dirty="0" smtClean="0"/>
          </a:p>
          <a:p>
            <a:r>
              <a:rPr kumimoji="1" lang="ja-JP" altLang="en-US" dirty="0" smtClean="0"/>
              <a:t>　簡単にまとめると、次のようになります。</a:t>
            </a:r>
            <a:endParaRPr kumimoji="1" lang="en-US" altLang="ja-JP" dirty="0" smtClean="0"/>
          </a:p>
          <a:p>
            <a:r>
              <a:rPr kumimoji="1" lang="ja-JP" altLang="en-US" dirty="0" smtClean="0"/>
              <a:t>　</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7FA3975C-77F1-4CD6-BD6F-DD6238146FE7}" type="slidenum">
              <a:rPr kumimoji="1" lang="ja-JP" altLang="en-US" smtClean="0"/>
              <a:t>10</a:t>
            </a:fld>
            <a:endParaRPr kumimoji="1" lang="ja-JP" altLang="en-US"/>
          </a:p>
        </p:txBody>
      </p:sp>
    </p:spTree>
    <p:extLst>
      <p:ext uri="{BB962C8B-B14F-4D97-AF65-F5344CB8AC3E}">
        <p14:creationId xmlns:p14="http://schemas.microsoft.com/office/powerpoint/2010/main" val="2788691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法律の定義に基づけば、被害を受けた子供が「つらい」「痛い」など心身の苦痛を感じていれば、いじめと判断されます。</a:t>
            </a:r>
            <a:endParaRPr kumimoji="1" lang="en-US" altLang="ja-JP" dirty="0" smtClean="0"/>
          </a:p>
          <a:p>
            <a:r>
              <a:rPr kumimoji="1" lang="ja-JP" altLang="en-US" dirty="0" smtClean="0"/>
              <a:t>　また、行為を受けた子供が苦痛を感じていない場合であっても、加害の行為が、人権意識を欠く言動である場合などには、いじめと認知する必要があります。</a:t>
            </a:r>
            <a:endParaRPr kumimoji="1" lang="en-US" altLang="ja-JP" dirty="0" smtClean="0"/>
          </a:p>
          <a:p>
            <a:r>
              <a:rPr kumimoji="1" lang="ja-JP" altLang="en-US" dirty="0" smtClean="0"/>
              <a:t>　私たち学校は、この定義を踏まえ、被害の子供の心情の側に立ち、どの学校、どの子供にもいじめは起こり得るという認識をもって、いじめ問題に取り組んでいます。</a:t>
            </a:r>
            <a:endParaRPr kumimoji="1" lang="en-US" altLang="ja-JP" dirty="0" smtClean="0"/>
          </a:p>
          <a:p>
            <a:endParaRPr kumimoji="1" lang="en-US" altLang="ja-JP" dirty="0" smtClean="0"/>
          </a:p>
          <a:p>
            <a:r>
              <a:rPr kumimoji="1" lang="ja-JP" altLang="en-US" dirty="0" smtClean="0"/>
              <a:t>　もしかしたら、「いじめ」とされる範囲を「広い」と感じられる方もいらっしゃるかもしれません。</a:t>
            </a:r>
            <a:endParaRPr kumimoji="1" lang="en-US" altLang="ja-JP" dirty="0" smtClean="0"/>
          </a:p>
          <a:p>
            <a:r>
              <a:rPr kumimoji="1" lang="ja-JP" altLang="en-US" dirty="0" smtClean="0"/>
              <a:t>　</a:t>
            </a:r>
            <a:endParaRPr kumimoji="1" lang="en-US" altLang="ja-JP" dirty="0" smtClean="0"/>
          </a:p>
          <a:p>
            <a:r>
              <a:rPr kumimoji="1" lang="ja-JP" altLang="en-US" dirty="0" smtClean="0"/>
              <a:t>　いじめの定義は、いじめが大きな社会問題となった様々な事案をきっかけとして、随時修正されてきました。</a:t>
            </a:r>
            <a:endParaRPr kumimoji="1" lang="en-US" altLang="ja-JP" dirty="0" smtClean="0"/>
          </a:p>
          <a:p>
            <a:r>
              <a:rPr kumimoji="1" lang="ja-JP" altLang="en-US" dirty="0" smtClean="0"/>
              <a:t>　みなさんが子供のころ、また</a:t>
            </a:r>
            <a:r>
              <a:rPr kumimoji="1" lang="en-US" altLang="ja-JP" dirty="0" smtClean="0"/>
              <a:t>10</a:t>
            </a:r>
            <a:r>
              <a:rPr kumimoji="1" lang="ja-JP" altLang="en-US" dirty="0" smtClean="0"/>
              <a:t>年前と比べても、その定義は変わっています。</a:t>
            </a:r>
            <a:endParaRPr kumimoji="1" lang="en-US" altLang="ja-JP" dirty="0" smtClean="0"/>
          </a:p>
          <a:p>
            <a:r>
              <a:rPr kumimoji="1" lang="ja-JP" altLang="en-US" dirty="0" smtClean="0"/>
              <a:t>　なぜこのような修正が必要だったのか、従来の定義に基づく対応では救うことができなかった子供たちがいたという事実と向き合い、現在のいじめの定義を私たち大人も重く受け止めなければなりません。</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2CA19676-A6BD-4BC6-BD99-3C9946BA8CB0}" type="slidenum">
              <a:rPr kumimoji="1" lang="ja-JP" altLang="en-US" smtClean="0"/>
              <a:t>11</a:t>
            </a:fld>
            <a:endParaRPr kumimoji="1" lang="ja-JP" altLang="en-US"/>
          </a:p>
        </p:txBody>
      </p:sp>
    </p:spTree>
    <p:extLst>
      <p:ext uri="{BB962C8B-B14F-4D97-AF65-F5344CB8AC3E}">
        <p14:creationId xmlns:p14="http://schemas.microsoft.com/office/powerpoint/2010/main" val="3599225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改めて、お尋ねします。</a:t>
            </a:r>
            <a:endParaRPr kumimoji="1" lang="en-US" altLang="ja-JP" dirty="0" smtClean="0"/>
          </a:p>
          <a:p>
            <a:r>
              <a:rPr kumimoji="1" lang="ja-JP" altLang="en-US" dirty="0" smtClean="0"/>
              <a:t>　①から⑤は、いじめでしょうか。いじめではないでしょうか。</a:t>
            </a:r>
            <a:endParaRPr kumimoji="1" lang="en-US" altLang="ja-JP" dirty="0" smtClean="0"/>
          </a:p>
          <a:p>
            <a:endParaRPr kumimoji="1" lang="en-US" altLang="ja-JP" dirty="0" smtClean="0"/>
          </a:p>
          <a:p>
            <a:r>
              <a:rPr kumimoji="1" lang="ja-JP" altLang="en-US" dirty="0" smtClean="0"/>
              <a:t>　被害の子供が「つらい」「痛い」などの心身の苦痛を感じていれば、①から⑤は法律に基づき、学校は全て「いじめ」として認知をします。　</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また、行為を受けた子供が苦痛を感じていない場合であっても、加害の行為が、人権意識を欠く言動である場合などには、いじめとして認知する必要があります。</a:t>
            </a:r>
            <a:endParaRPr kumimoji="1" lang="en-US" altLang="ja-JP" dirty="0" smtClean="0"/>
          </a:p>
          <a:p>
            <a:r>
              <a:rPr kumimoji="1" lang="en-US" altLang="ja-JP" dirty="0" smtClean="0"/>
              <a:t> </a:t>
            </a:r>
          </a:p>
          <a:p>
            <a:r>
              <a:rPr kumimoji="1" lang="ja-JP" altLang="en-US" dirty="0" smtClean="0"/>
              <a:t>　つまり、ささいなことも、私たちは「もしかしてこれはいじめではないか」と感度を上げてみることでいじめの兆候をつかみ、すぐに対応するようにしておくことが大切です。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2CA19676-A6BD-4BC6-BD99-3C9946BA8CB0}" type="slidenum">
              <a:rPr kumimoji="1" lang="ja-JP" altLang="en-US" smtClean="0"/>
              <a:t>12</a:t>
            </a:fld>
            <a:endParaRPr kumimoji="1" lang="ja-JP" altLang="en-US"/>
          </a:p>
        </p:txBody>
      </p:sp>
    </p:spTree>
    <p:extLst>
      <p:ext uri="{BB962C8B-B14F-4D97-AF65-F5344CB8AC3E}">
        <p14:creationId xmlns:p14="http://schemas.microsoft.com/office/powerpoint/2010/main" val="2010679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こちらは、東京都におけるいじめの状況です。</a:t>
            </a:r>
            <a:endParaRPr kumimoji="1" lang="en-US" altLang="ja-JP" dirty="0" smtClean="0"/>
          </a:p>
          <a:p>
            <a:r>
              <a:rPr kumimoji="1" lang="ja-JP" altLang="en-US" dirty="0" smtClean="0"/>
              <a:t>　まず、いじめの認知件数の推移です。</a:t>
            </a:r>
            <a:endParaRPr kumimoji="1" lang="en-US" altLang="ja-JP" dirty="0" smtClean="0"/>
          </a:p>
          <a:p>
            <a:endParaRPr kumimoji="1" lang="en-US" altLang="ja-JP" dirty="0" smtClean="0"/>
          </a:p>
          <a:p>
            <a:r>
              <a:rPr kumimoji="1" lang="ja-JP" altLang="en-US" dirty="0" smtClean="0"/>
              <a:t>　令和元年度の調査によれば、「いじめ」と認知された件数は、小学校、中学校、高等学校、特別支援学校を合わせて６万４５７９件で、前年度の</a:t>
            </a:r>
            <a:r>
              <a:rPr kumimoji="1" lang="en-US" altLang="ja-JP" dirty="0" smtClean="0"/>
              <a:t>1.</a:t>
            </a:r>
            <a:r>
              <a:rPr kumimoji="1" lang="ja-JP" altLang="en-US" dirty="0" smtClean="0"/>
              <a:t>２４倍です。</a:t>
            </a:r>
            <a:endParaRPr kumimoji="1" lang="en-US" altLang="ja-JP" dirty="0" smtClean="0"/>
          </a:p>
          <a:p>
            <a:r>
              <a:rPr kumimoji="1" lang="ja-JP" altLang="en-US" dirty="0" smtClean="0"/>
              <a:t>　平成</a:t>
            </a:r>
            <a:r>
              <a:rPr kumimoji="1" lang="en-US" altLang="ja-JP" dirty="0" smtClean="0"/>
              <a:t>27</a:t>
            </a:r>
            <a:r>
              <a:rPr kumimoji="1" lang="ja-JP" altLang="en-US" dirty="0" smtClean="0"/>
              <a:t>年度から増加しているのは、先程のいじめの定義に基づき、どの学校　どの子供にも　起こり得るという認識の下で、学校がいじめを積極的に認知してきた結果です。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2CA19676-A6BD-4BC6-BD99-3C9946BA8CB0}" type="slidenum">
              <a:rPr kumimoji="1" lang="ja-JP" altLang="en-US" smtClean="0"/>
              <a:t>13</a:t>
            </a:fld>
            <a:endParaRPr kumimoji="1" lang="ja-JP" altLang="en-US"/>
          </a:p>
        </p:txBody>
      </p:sp>
    </p:spTree>
    <p:extLst>
      <p:ext uri="{BB962C8B-B14F-4D97-AF65-F5344CB8AC3E}">
        <p14:creationId xmlns:p14="http://schemas.microsoft.com/office/powerpoint/2010/main" val="664344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次に、１校当たりの認知件数です。</a:t>
            </a:r>
            <a:endParaRPr kumimoji="1" lang="en-US" altLang="ja-JP" dirty="0" smtClean="0"/>
          </a:p>
          <a:p>
            <a:r>
              <a:rPr kumimoji="1" lang="ja-JP" altLang="en-US" dirty="0" smtClean="0"/>
              <a:t>　令和元年度は</a:t>
            </a:r>
            <a:r>
              <a:rPr kumimoji="1" lang="en-US" altLang="ja-JP" dirty="0" smtClean="0"/>
              <a:t>29.4</a:t>
            </a:r>
            <a:r>
              <a:rPr kumimoji="1" lang="ja-JP" altLang="en-US" dirty="0" smtClean="0"/>
              <a:t>件、小学校（中学校、高等学校、特別支援学校）の場合、○件でした。</a:t>
            </a:r>
            <a:endParaRPr kumimoji="1" lang="en-US" altLang="ja-JP" dirty="0" smtClean="0"/>
          </a:p>
          <a:p>
            <a:r>
              <a:rPr kumimoji="1" lang="ja-JP" altLang="en-US" dirty="0" smtClean="0"/>
              <a:t>　</a:t>
            </a:r>
            <a:r>
              <a:rPr kumimoji="1" lang="en-US" altLang="ja-JP" dirty="0" smtClean="0"/>
              <a:t>【</a:t>
            </a:r>
            <a:r>
              <a:rPr kumimoji="1" lang="ja-JP" altLang="en-US" dirty="0" smtClean="0"/>
              <a:t>参考</a:t>
            </a:r>
            <a:r>
              <a:rPr kumimoji="1" lang="en-US" altLang="ja-JP" dirty="0" smtClean="0"/>
              <a:t>】</a:t>
            </a:r>
          </a:p>
          <a:p>
            <a:r>
              <a:rPr kumimoji="1" lang="ja-JP" altLang="en-US" dirty="0" smtClean="0"/>
              <a:t>　　・小学校１校当たり　</a:t>
            </a:r>
            <a:r>
              <a:rPr kumimoji="1" lang="en-US" altLang="ja-JP" dirty="0" smtClean="0"/>
              <a:t>44.9</a:t>
            </a:r>
            <a:r>
              <a:rPr kumimoji="1" lang="ja-JP" altLang="en-US" dirty="0" smtClean="0"/>
              <a:t>件</a:t>
            </a:r>
            <a:endParaRPr kumimoji="1" lang="en-US" altLang="ja-JP" dirty="0" smtClean="0"/>
          </a:p>
          <a:p>
            <a:r>
              <a:rPr kumimoji="1" lang="ja-JP" altLang="en-US" dirty="0" smtClean="0"/>
              <a:t>　　・中学校１校当たり　</a:t>
            </a:r>
            <a:r>
              <a:rPr kumimoji="1" lang="en-US" altLang="ja-JP" dirty="0" smtClean="0"/>
              <a:t>11.2</a:t>
            </a:r>
            <a:r>
              <a:rPr kumimoji="1" lang="ja-JP" altLang="en-US" dirty="0" smtClean="0"/>
              <a:t>件　</a:t>
            </a:r>
            <a:endParaRPr kumimoji="1" lang="en-US" altLang="ja-JP" dirty="0" smtClean="0"/>
          </a:p>
          <a:p>
            <a:r>
              <a:rPr kumimoji="1" lang="ja-JP" altLang="en-US" dirty="0" smtClean="0"/>
              <a:t>　　・高等学校１校当たり　</a:t>
            </a:r>
            <a:r>
              <a:rPr kumimoji="1" lang="en-US" altLang="ja-JP" dirty="0" smtClean="0"/>
              <a:t>0.6</a:t>
            </a:r>
            <a:r>
              <a:rPr kumimoji="1" lang="ja-JP" altLang="en-US" dirty="0" smtClean="0"/>
              <a:t>件　</a:t>
            </a:r>
            <a:endParaRPr kumimoji="1" lang="en-US" altLang="ja-JP" dirty="0" smtClean="0"/>
          </a:p>
          <a:p>
            <a:r>
              <a:rPr kumimoji="1" lang="ja-JP" altLang="en-US" dirty="0" smtClean="0"/>
              <a:t>　　・特別支援学校１校当たり　</a:t>
            </a:r>
            <a:r>
              <a:rPr kumimoji="1" lang="en-US" altLang="ja-JP" dirty="0" smtClean="0"/>
              <a:t>0.6</a:t>
            </a:r>
            <a:r>
              <a:rPr kumimoji="1" lang="ja-JP" altLang="en-US" dirty="0" smtClean="0"/>
              <a:t>件　</a:t>
            </a:r>
            <a:endParaRPr kumimoji="1" lang="en-US" altLang="ja-JP" dirty="0" smtClean="0"/>
          </a:p>
          <a:p>
            <a:endParaRPr kumimoji="1" lang="en-US" altLang="ja-JP" dirty="0" smtClean="0"/>
          </a:p>
          <a:p>
            <a:r>
              <a:rPr kumimoji="1" lang="ja-JP" altLang="en-US" dirty="0" smtClean="0"/>
              <a:t>　なお、○○立○○学校では、〇件でした。（必要に応じて、学校の状況を報告してください。）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2CA19676-A6BD-4BC6-BD99-3C9946BA8CB0}" type="slidenum">
              <a:rPr kumimoji="1" lang="ja-JP" altLang="en-US" smtClean="0"/>
              <a:t>14</a:t>
            </a:fld>
            <a:endParaRPr kumimoji="1" lang="ja-JP" altLang="en-US"/>
          </a:p>
        </p:txBody>
      </p:sp>
    </p:spTree>
    <p:extLst>
      <p:ext uri="{BB962C8B-B14F-4D97-AF65-F5344CB8AC3E}">
        <p14:creationId xmlns:p14="http://schemas.microsoft.com/office/powerpoint/2010/main" val="2434119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また、小学校（中学校、高等学校、特別支援学校）では、○○％の学校で、いじめを認知しています。</a:t>
            </a:r>
            <a:endParaRPr kumimoji="1" lang="en-US" altLang="ja-JP" dirty="0" smtClean="0"/>
          </a:p>
          <a:p>
            <a:r>
              <a:rPr kumimoji="1" lang="ja-JP" altLang="en-US" dirty="0" smtClean="0"/>
              <a:t>　　</a:t>
            </a:r>
            <a:r>
              <a:rPr kumimoji="1" lang="en-US" altLang="ja-JP" dirty="0" smtClean="0"/>
              <a:t>【</a:t>
            </a:r>
            <a:r>
              <a:rPr kumimoji="1" lang="ja-JP" altLang="en-US" dirty="0" smtClean="0"/>
              <a:t>参考</a:t>
            </a:r>
            <a:r>
              <a:rPr kumimoji="1" lang="en-US" altLang="ja-JP" dirty="0" smtClean="0"/>
              <a:t>】</a:t>
            </a:r>
          </a:p>
          <a:p>
            <a:r>
              <a:rPr kumimoji="1" lang="ja-JP" altLang="en-US" dirty="0" smtClean="0"/>
              <a:t>　　・小学校　</a:t>
            </a:r>
            <a:r>
              <a:rPr kumimoji="1" lang="en-US" altLang="ja-JP" dirty="0" smtClean="0"/>
              <a:t>95.0</a:t>
            </a:r>
            <a:r>
              <a:rPr kumimoji="1" lang="ja-JP" altLang="en-US" dirty="0" smtClean="0"/>
              <a:t>％</a:t>
            </a:r>
            <a:endParaRPr kumimoji="1" lang="en-US" altLang="ja-JP" dirty="0" smtClean="0"/>
          </a:p>
          <a:p>
            <a:r>
              <a:rPr kumimoji="1" lang="ja-JP" altLang="en-US" dirty="0" smtClean="0"/>
              <a:t>　　・中学校　</a:t>
            </a:r>
            <a:r>
              <a:rPr kumimoji="1" lang="en-US" altLang="ja-JP" dirty="0" smtClean="0"/>
              <a:t>91.5</a:t>
            </a:r>
            <a:r>
              <a:rPr kumimoji="1" lang="ja-JP" altLang="en-US" dirty="0" smtClean="0"/>
              <a:t>％　</a:t>
            </a:r>
            <a:endParaRPr kumimoji="1" lang="en-US" altLang="ja-JP" dirty="0" smtClean="0"/>
          </a:p>
          <a:p>
            <a:r>
              <a:rPr kumimoji="1" lang="ja-JP" altLang="en-US" dirty="0" smtClean="0"/>
              <a:t>　　・高等学校　</a:t>
            </a:r>
            <a:r>
              <a:rPr kumimoji="1" lang="en-US" altLang="ja-JP" dirty="0" smtClean="0"/>
              <a:t>30.8</a:t>
            </a:r>
            <a:r>
              <a:rPr kumimoji="1" lang="ja-JP" altLang="en-US" dirty="0" smtClean="0"/>
              <a:t>％　</a:t>
            </a:r>
            <a:endParaRPr kumimoji="1" lang="en-US" altLang="ja-JP" dirty="0" smtClean="0"/>
          </a:p>
          <a:p>
            <a:r>
              <a:rPr kumimoji="1" lang="ja-JP" altLang="en-US" dirty="0" smtClean="0"/>
              <a:t>　　・特別支援学校　</a:t>
            </a:r>
            <a:r>
              <a:rPr kumimoji="1" lang="en-US" altLang="ja-JP" dirty="0" smtClean="0"/>
              <a:t>16.1</a:t>
            </a:r>
            <a:r>
              <a:rPr kumimoji="1" lang="ja-JP" altLang="en-US" dirty="0" smtClean="0"/>
              <a:t>％　</a:t>
            </a:r>
            <a:endParaRPr kumimoji="1" lang="en-US" altLang="ja-JP" dirty="0" smtClean="0"/>
          </a:p>
          <a:p>
            <a:endParaRPr kumimoji="1" lang="en-US" altLang="ja-JP" dirty="0" smtClean="0"/>
          </a:p>
          <a:p>
            <a:r>
              <a:rPr kumimoji="1" lang="ja-JP" altLang="en-US" dirty="0" smtClean="0"/>
              <a:t>　このように学校は、本当にいじめで苦しむ児童（生徒）はいないかを確認しています。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2CA19676-A6BD-4BC6-BD99-3C9946BA8CB0}" type="slidenum">
              <a:rPr kumimoji="1" lang="ja-JP" altLang="en-US" smtClean="0"/>
              <a:t>15</a:t>
            </a:fld>
            <a:endParaRPr kumimoji="1" lang="ja-JP" altLang="en-US"/>
          </a:p>
        </p:txBody>
      </p:sp>
    </p:spTree>
    <p:extLst>
      <p:ext uri="{BB962C8B-B14F-4D97-AF65-F5344CB8AC3E}">
        <p14:creationId xmlns:p14="http://schemas.microsoft.com/office/powerpoint/2010/main" val="3117787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そのような状況の中で、いじめられていても「誰にも相談していない」児童（生徒）がおり、「つらい」「痛い」など心身の苦痛を伝えることに抵抗を感じる子供もいるという事実もあります。</a:t>
            </a:r>
            <a:endParaRPr kumimoji="1" lang="en-US" altLang="ja-JP" dirty="0" smtClean="0"/>
          </a:p>
          <a:p>
            <a:r>
              <a:rPr kumimoji="1"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2CA19676-A6BD-4BC6-BD99-3C9946BA8CB0}" type="slidenum">
              <a:rPr kumimoji="1" lang="ja-JP" altLang="en-US" smtClean="0"/>
              <a:t>16</a:t>
            </a:fld>
            <a:endParaRPr kumimoji="1" lang="ja-JP" altLang="en-US"/>
          </a:p>
        </p:txBody>
      </p:sp>
    </p:spTree>
    <p:extLst>
      <p:ext uri="{BB962C8B-B14F-4D97-AF65-F5344CB8AC3E}">
        <p14:creationId xmlns:p14="http://schemas.microsoft.com/office/powerpoint/2010/main" val="774075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「誰にも相談していない」児童・生徒は</a:t>
            </a:r>
            <a:r>
              <a:rPr kumimoji="1" lang="en-US" altLang="ja-JP" dirty="0" smtClean="0"/>
              <a:t>1,298</a:t>
            </a:r>
            <a:r>
              <a:rPr kumimoji="1" lang="ja-JP" altLang="en-US" dirty="0" smtClean="0"/>
              <a:t>件、全体で</a:t>
            </a:r>
            <a:r>
              <a:rPr kumimoji="1" lang="en-US" altLang="ja-JP" dirty="0" smtClean="0"/>
              <a:t>2.0</a:t>
            </a:r>
            <a:r>
              <a:rPr kumimoji="1" lang="ja-JP" altLang="en-US" dirty="0" smtClean="0"/>
              <a:t>％、（校種）では、○件　○％です。</a:t>
            </a:r>
            <a:endParaRPr kumimoji="1" lang="en-US" altLang="ja-JP" dirty="0" smtClean="0"/>
          </a:p>
          <a:p>
            <a:r>
              <a:rPr kumimoji="1" lang="ja-JP" altLang="en-US" dirty="0" smtClean="0"/>
              <a:t>　　</a:t>
            </a:r>
            <a:r>
              <a:rPr kumimoji="1" lang="en-US" altLang="ja-JP" dirty="0" smtClean="0"/>
              <a:t>【</a:t>
            </a:r>
            <a:r>
              <a:rPr kumimoji="1" lang="ja-JP" altLang="en-US" dirty="0" smtClean="0"/>
              <a:t>参考</a:t>
            </a:r>
            <a:r>
              <a:rPr kumimoji="1" lang="en-US" altLang="ja-JP" dirty="0" smtClean="0"/>
              <a:t>】</a:t>
            </a:r>
          </a:p>
          <a:p>
            <a:r>
              <a:rPr kumimoji="1" lang="ja-JP" altLang="en-US" dirty="0" smtClean="0"/>
              <a:t>　　・小学校　</a:t>
            </a:r>
            <a:r>
              <a:rPr kumimoji="1" lang="en-US" altLang="ja-JP" dirty="0" smtClean="0"/>
              <a:t>936</a:t>
            </a:r>
            <a:r>
              <a:rPr kumimoji="1" lang="ja-JP" altLang="en-US" dirty="0" smtClean="0"/>
              <a:t>件　</a:t>
            </a:r>
            <a:r>
              <a:rPr kumimoji="1" lang="en-US" altLang="ja-JP" dirty="0" smtClean="0"/>
              <a:t>1.6</a:t>
            </a:r>
            <a:r>
              <a:rPr kumimoji="1" lang="ja-JP" altLang="en-US" dirty="0" smtClean="0"/>
              <a:t>％</a:t>
            </a:r>
            <a:endParaRPr kumimoji="1" lang="en-US" altLang="ja-JP" dirty="0" smtClean="0"/>
          </a:p>
          <a:p>
            <a:r>
              <a:rPr kumimoji="1" lang="ja-JP" altLang="en-US" dirty="0" smtClean="0"/>
              <a:t>　　・中学校　</a:t>
            </a:r>
            <a:r>
              <a:rPr kumimoji="1" lang="en-US" altLang="ja-JP" dirty="0" smtClean="0"/>
              <a:t>342</a:t>
            </a:r>
            <a:r>
              <a:rPr kumimoji="1" lang="ja-JP" altLang="en-US" dirty="0" smtClean="0"/>
              <a:t>件　</a:t>
            </a:r>
            <a:r>
              <a:rPr kumimoji="1" lang="en-US" altLang="ja-JP" dirty="0" smtClean="0"/>
              <a:t>4.9</a:t>
            </a:r>
            <a:r>
              <a:rPr kumimoji="1" lang="ja-JP" altLang="en-US" dirty="0" smtClean="0"/>
              <a:t>％</a:t>
            </a:r>
            <a:endParaRPr kumimoji="1" lang="en-US" altLang="ja-JP" dirty="0" smtClean="0"/>
          </a:p>
          <a:p>
            <a:r>
              <a:rPr kumimoji="1" lang="ja-JP" altLang="en-US" dirty="0" smtClean="0"/>
              <a:t>　　・高等学校　</a:t>
            </a:r>
            <a:r>
              <a:rPr kumimoji="1" lang="en-US" altLang="ja-JP" dirty="0" smtClean="0"/>
              <a:t>11</a:t>
            </a:r>
            <a:r>
              <a:rPr kumimoji="1" lang="ja-JP" altLang="en-US" dirty="0" smtClean="0"/>
              <a:t>件　</a:t>
            </a:r>
            <a:r>
              <a:rPr kumimoji="1" lang="en-US" altLang="ja-JP" dirty="0" smtClean="0"/>
              <a:t>7.5</a:t>
            </a:r>
            <a:r>
              <a:rPr kumimoji="1" lang="ja-JP" altLang="en-US" dirty="0" smtClean="0"/>
              <a:t>％　</a:t>
            </a:r>
            <a:endParaRPr kumimoji="1" lang="en-US" altLang="ja-JP" dirty="0" smtClean="0"/>
          </a:p>
          <a:p>
            <a:r>
              <a:rPr kumimoji="1" lang="ja-JP" altLang="en-US" dirty="0" smtClean="0"/>
              <a:t>　　・特別支援学校　０件　</a:t>
            </a:r>
            <a:r>
              <a:rPr kumimoji="1" lang="en-US" altLang="ja-JP" dirty="0" smtClean="0"/>
              <a:t>0.0</a:t>
            </a:r>
            <a:r>
              <a:rPr kumimoji="1" lang="ja-JP" altLang="en-US" dirty="0" smtClean="0"/>
              <a:t>％</a:t>
            </a:r>
            <a:endParaRPr kumimoji="1" lang="en-US" altLang="ja-JP" dirty="0" smtClean="0"/>
          </a:p>
          <a:p>
            <a:r>
              <a:rPr kumimoji="1" lang="ja-JP" altLang="en-US" dirty="0" smtClean="0"/>
              <a:t>　</a:t>
            </a:r>
            <a:endParaRPr kumimoji="1" lang="en-US" altLang="ja-JP" dirty="0" smtClean="0"/>
          </a:p>
          <a:p>
            <a:r>
              <a:rPr kumimoji="1" lang="ja-JP" altLang="en-US" dirty="0" smtClean="0"/>
              <a:t>　「つらい」「痛い」など心身の苦痛を伝えることに抵抗を感じる子供もいます。</a:t>
            </a:r>
            <a:endParaRPr kumimoji="1" lang="en-US" altLang="ja-JP" dirty="0" smtClean="0"/>
          </a:p>
          <a:p>
            <a:r>
              <a:rPr kumimoji="1" lang="ja-JP" altLang="en-US" dirty="0" smtClean="0"/>
              <a:t>　だからこそ、私たち教職員はもちろんのこと、ここにいらっしゃる地域の皆さんにも、「子供が</a:t>
            </a:r>
            <a:r>
              <a:rPr kumimoji="1" lang="en-US" altLang="ja-JP" dirty="0" smtClean="0"/>
              <a:t>SOS</a:t>
            </a:r>
            <a:r>
              <a:rPr kumimoji="1" lang="ja-JP" altLang="en-US" dirty="0" smtClean="0"/>
              <a:t>を出しやすい存在」に、「子供が安心して相談できる相手」になっていただきたいのです。</a:t>
            </a:r>
            <a:endParaRPr kumimoji="1" lang="ja-JP" altLang="en-US" dirty="0"/>
          </a:p>
        </p:txBody>
      </p:sp>
      <p:sp>
        <p:nvSpPr>
          <p:cNvPr id="4" name="スライド番号プレースホルダー 3"/>
          <p:cNvSpPr>
            <a:spLocks noGrp="1"/>
          </p:cNvSpPr>
          <p:nvPr>
            <p:ph type="sldNum" sz="quarter" idx="10"/>
          </p:nvPr>
        </p:nvSpPr>
        <p:spPr/>
        <p:txBody>
          <a:bodyPr/>
          <a:lstStyle/>
          <a:p>
            <a:fld id="{2CA19676-A6BD-4BC6-BD99-3C9946BA8CB0}" type="slidenum">
              <a:rPr kumimoji="1" lang="ja-JP" altLang="en-US" smtClean="0"/>
              <a:t>17</a:t>
            </a:fld>
            <a:endParaRPr kumimoji="1" lang="ja-JP" altLang="en-US"/>
          </a:p>
        </p:txBody>
      </p:sp>
    </p:spTree>
    <p:extLst>
      <p:ext uri="{BB962C8B-B14F-4D97-AF65-F5344CB8AC3E}">
        <p14:creationId xmlns:p14="http://schemas.microsoft.com/office/powerpoint/2010/main" val="2456850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次に、このような状況にあるいじめ問題について、本校がどのような取組を行っているかについて御紹介します。</a:t>
            </a:r>
            <a:endParaRPr kumimoji="1" lang="ja-JP" altLang="en-US" dirty="0"/>
          </a:p>
        </p:txBody>
      </p:sp>
      <p:sp>
        <p:nvSpPr>
          <p:cNvPr id="4" name="スライド番号プレースホルダー 3"/>
          <p:cNvSpPr>
            <a:spLocks noGrp="1"/>
          </p:cNvSpPr>
          <p:nvPr>
            <p:ph type="sldNum" sz="quarter" idx="10"/>
          </p:nvPr>
        </p:nvSpPr>
        <p:spPr/>
        <p:txBody>
          <a:bodyPr/>
          <a:lstStyle/>
          <a:p>
            <a:fld id="{2CA19676-A6BD-4BC6-BD99-3C9946BA8CB0}" type="slidenum">
              <a:rPr kumimoji="1" lang="ja-JP" altLang="en-US" smtClean="0"/>
              <a:t>18</a:t>
            </a:fld>
            <a:endParaRPr kumimoji="1" lang="ja-JP" altLang="en-US"/>
          </a:p>
        </p:txBody>
      </p:sp>
    </p:spTree>
    <p:extLst>
      <p:ext uri="{BB962C8B-B14F-4D97-AF65-F5344CB8AC3E}">
        <p14:creationId xmlns:p14="http://schemas.microsoft.com/office/powerpoint/2010/main" val="837057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本校でのいじめ問題への対応の中心は、「○○立○○○学校　いじめ防止等のための基本方針」です。</a:t>
            </a:r>
            <a:endParaRPr kumimoji="1" lang="ja-JP" altLang="en-US" dirty="0"/>
          </a:p>
        </p:txBody>
      </p:sp>
      <p:sp>
        <p:nvSpPr>
          <p:cNvPr id="4" name="スライド番号プレースホルダー 3"/>
          <p:cNvSpPr>
            <a:spLocks noGrp="1"/>
          </p:cNvSpPr>
          <p:nvPr>
            <p:ph type="sldNum" sz="quarter" idx="10"/>
          </p:nvPr>
        </p:nvSpPr>
        <p:spPr/>
        <p:txBody>
          <a:bodyPr/>
          <a:lstStyle/>
          <a:p>
            <a:fld id="{2CA19676-A6BD-4BC6-BD99-3C9946BA8CB0}" type="slidenum">
              <a:rPr kumimoji="1" lang="ja-JP" altLang="en-US" smtClean="0"/>
              <a:t>19</a:t>
            </a:fld>
            <a:endParaRPr kumimoji="1" lang="ja-JP" altLang="en-US"/>
          </a:p>
        </p:txBody>
      </p:sp>
    </p:spTree>
    <p:extLst>
      <p:ext uri="{BB962C8B-B14F-4D97-AF65-F5344CB8AC3E}">
        <p14:creationId xmlns:p14="http://schemas.microsoft.com/office/powerpoint/2010/main" val="2110896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最初に、皆さんに考えていただきたいことがあります。</a:t>
            </a:r>
            <a:endParaRPr kumimoji="1" lang="en-US" altLang="ja-JP" dirty="0" smtClean="0"/>
          </a:p>
          <a:p>
            <a:r>
              <a:rPr kumimoji="1" lang="ja-JP" altLang="en-US" dirty="0" smtClean="0"/>
              <a:t>　子供たちの次のような様子を見たら、いじめだと思いますか、あるいは、いじめではないと思いますか。</a:t>
            </a:r>
          </a:p>
          <a:p>
            <a:endParaRPr kumimoji="1" lang="ja-JP" altLang="en-US" dirty="0"/>
          </a:p>
        </p:txBody>
      </p:sp>
      <p:sp>
        <p:nvSpPr>
          <p:cNvPr id="4" name="スライド番号プレースホルダー 3"/>
          <p:cNvSpPr>
            <a:spLocks noGrp="1"/>
          </p:cNvSpPr>
          <p:nvPr>
            <p:ph type="sldNum" sz="quarter" idx="10"/>
          </p:nvPr>
        </p:nvSpPr>
        <p:spPr/>
        <p:txBody>
          <a:bodyPr/>
          <a:lstStyle/>
          <a:p>
            <a:fld id="{2CA19676-A6BD-4BC6-BD99-3C9946BA8CB0}" type="slidenum">
              <a:rPr kumimoji="1" lang="ja-JP" altLang="en-US" smtClean="0"/>
              <a:t>2</a:t>
            </a:fld>
            <a:endParaRPr kumimoji="1" lang="ja-JP" altLang="en-US"/>
          </a:p>
        </p:txBody>
      </p:sp>
    </p:spTree>
    <p:extLst>
      <p:ext uri="{BB962C8B-B14F-4D97-AF65-F5344CB8AC3E}">
        <p14:creationId xmlns:p14="http://schemas.microsoft.com/office/powerpoint/2010/main" val="2387502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4">
              <a:defRPr/>
            </a:pPr>
            <a:r>
              <a:rPr kumimoji="1" lang="ja-JP" altLang="en-US" dirty="0" smtClean="0"/>
              <a:t>　いじめ問題に対する基本的な考えとして、２点あります。</a:t>
            </a:r>
            <a:endParaRPr kumimoji="1" lang="en-US" altLang="ja-JP" dirty="0" smtClean="0"/>
          </a:p>
          <a:p>
            <a:pPr defTabSz="914324">
              <a:defRPr/>
            </a:pPr>
            <a:r>
              <a:rPr kumimoji="1" lang="ja-JP" altLang="en-US" dirty="0" smtClean="0"/>
              <a:t>　  １　「</a:t>
            </a:r>
            <a:r>
              <a:rPr kumimoji="1" lang="en-US" altLang="ja-JP" dirty="0" smtClean="0"/>
              <a:t>『</a:t>
            </a:r>
            <a:r>
              <a:rPr kumimoji="1" lang="ja-JP" altLang="en-US" dirty="0" smtClean="0"/>
              <a:t>いじめ」はどのような社会にあっても許されない人権侵害である」という考えの下、いかなる理由があってもいじめを許さないという姿勢で生徒指導にあたります。</a:t>
            </a:r>
            <a:endParaRPr kumimoji="1" lang="en-US" altLang="ja-JP" dirty="0" smtClean="0"/>
          </a:p>
          <a:p>
            <a:pPr defTabSz="914324">
              <a:defRPr/>
            </a:pPr>
            <a:r>
              <a:rPr kumimoji="1" lang="ja-JP" altLang="en-US" dirty="0" smtClean="0"/>
              <a:t>　　２　いじめはすべての学校に起こり得る問題であることを踏まえ、教員の感性を高め、未然防止に努めると同時に、早期発見・早期対応にあたり、家庭・地域と連携しながらいじめ根絶を目指します。</a:t>
            </a:r>
            <a:endParaRPr kumimoji="1" lang="en-US" altLang="ja-JP" dirty="0" smtClean="0"/>
          </a:p>
          <a:p>
            <a:pPr defTabSz="914324">
              <a:defRPr/>
            </a:pPr>
            <a:endParaRPr kumimoji="1" lang="en-US" altLang="ja-JP" dirty="0" smtClean="0"/>
          </a:p>
          <a:p>
            <a:pPr defTabSz="914324">
              <a:defRPr/>
            </a:pPr>
            <a:r>
              <a:rPr kumimoji="1" lang="ja-JP" altLang="en-US" dirty="0" smtClean="0"/>
              <a:t>　このような考えの下、次のような取組をしています。</a:t>
            </a:r>
            <a:endParaRPr kumimoji="1" lang="en-US" altLang="ja-JP" dirty="0" smtClean="0"/>
          </a:p>
          <a:p>
            <a:pPr defTabSz="914324">
              <a:defRPr/>
            </a:pPr>
            <a:r>
              <a:rPr kumimoji="1" lang="ja-JP" altLang="en-US" dirty="0" smtClean="0"/>
              <a:t>　</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7FA3975C-77F1-4CD6-BD6F-DD6238146FE7}" type="slidenum">
              <a:rPr kumimoji="1" lang="ja-JP" altLang="en-US" smtClean="0"/>
              <a:t>20</a:t>
            </a:fld>
            <a:endParaRPr kumimoji="1" lang="ja-JP" altLang="en-US"/>
          </a:p>
        </p:txBody>
      </p:sp>
    </p:spTree>
    <p:extLst>
      <p:ext uri="{BB962C8B-B14F-4D97-AF65-F5344CB8AC3E}">
        <p14:creationId xmlns:p14="http://schemas.microsoft.com/office/powerpoint/2010/main" val="3115226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まず、「未然防止」の取組です。</a:t>
            </a:r>
            <a:endParaRPr kumimoji="1" lang="en-US" altLang="ja-JP" dirty="0" smtClean="0"/>
          </a:p>
          <a:p>
            <a:r>
              <a:rPr kumimoji="1" lang="ja-JP" altLang="en-US" dirty="0" smtClean="0"/>
              <a:t>　</a:t>
            </a:r>
            <a:r>
              <a:rPr kumimoji="1" lang="en-US" altLang="ja-JP" dirty="0" smtClean="0"/>
              <a:t>※</a:t>
            </a:r>
            <a:r>
              <a:rPr kumimoji="1" lang="ja-JP" altLang="en-US" dirty="0" smtClean="0"/>
              <a:t>具体的な学校の取組を御紹介ください。</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2CA19676-A6BD-4BC6-BD99-3C9946BA8CB0}" type="slidenum">
              <a:rPr kumimoji="1" lang="ja-JP" altLang="en-US" smtClean="0"/>
              <a:t>21</a:t>
            </a:fld>
            <a:endParaRPr kumimoji="1" lang="ja-JP" altLang="en-US"/>
          </a:p>
        </p:txBody>
      </p:sp>
    </p:spTree>
    <p:extLst>
      <p:ext uri="{BB962C8B-B14F-4D97-AF65-F5344CB8AC3E}">
        <p14:creationId xmlns:p14="http://schemas.microsoft.com/office/powerpoint/2010/main" val="3324329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次に、「早期発見」です。</a:t>
            </a:r>
            <a:endParaRPr kumimoji="1" lang="en-US" altLang="ja-JP" dirty="0" smtClean="0"/>
          </a:p>
          <a:p>
            <a:r>
              <a:rPr kumimoji="1" lang="ja-JP" altLang="en-US" dirty="0" smtClean="0"/>
              <a:t>　</a:t>
            </a:r>
            <a:r>
              <a:rPr kumimoji="1" lang="en-US" altLang="ja-JP" dirty="0" smtClean="0"/>
              <a:t>※</a:t>
            </a:r>
            <a:r>
              <a:rPr kumimoji="1" lang="ja-JP" altLang="en-US" dirty="0" smtClean="0"/>
              <a:t>具体的な学校の取組を御紹介ください。</a:t>
            </a:r>
            <a:endParaRPr kumimoji="1" lang="en-US" altLang="ja-JP" dirty="0" smtClean="0"/>
          </a:p>
          <a:p>
            <a:endParaRPr kumimoji="1" lang="ja-JP" altLang="en-US"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2CA19676-A6BD-4BC6-BD99-3C9946BA8CB0}" type="slidenum">
              <a:rPr kumimoji="1" lang="ja-JP" altLang="en-US" smtClean="0"/>
              <a:t>22</a:t>
            </a:fld>
            <a:endParaRPr kumimoji="1" lang="ja-JP" altLang="en-US"/>
          </a:p>
        </p:txBody>
      </p:sp>
    </p:spTree>
    <p:extLst>
      <p:ext uri="{BB962C8B-B14F-4D97-AF65-F5344CB8AC3E}">
        <p14:creationId xmlns:p14="http://schemas.microsoft.com/office/powerpoint/2010/main" val="80418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最後に、「早期対応」です。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a:t>
            </a:r>
            <a:r>
              <a:rPr kumimoji="1" lang="en-US" altLang="ja-JP" dirty="0" smtClean="0"/>
              <a:t>※</a:t>
            </a:r>
            <a:r>
              <a:rPr kumimoji="1" lang="ja-JP" altLang="en-US" dirty="0" smtClean="0"/>
              <a:t>具体的な学校の取組を御紹介ください。</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2CA19676-A6BD-4BC6-BD99-3C9946BA8CB0}" type="slidenum">
              <a:rPr kumimoji="1" lang="ja-JP" altLang="en-US" smtClean="0"/>
              <a:t>23</a:t>
            </a:fld>
            <a:endParaRPr kumimoji="1" lang="ja-JP" altLang="en-US"/>
          </a:p>
        </p:txBody>
      </p:sp>
    </p:spTree>
    <p:extLst>
      <p:ext uri="{BB962C8B-B14F-4D97-AF65-F5344CB8AC3E}">
        <p14:creationId xmlns:p14="http://schemas.microsoft.com/office/powerpoint/2010/main" val="837011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このような取組を通して、未然防止、早期発見、早期対応にあたり、家庭・地域と連携しながら、いじめの根絶を目指しています。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7FA3975C-77F1-4CD6-BD6F-DD6238146FE7}" type="slidenum">
              <a:rPr kumimoji="1" lang="ja-JP" altLang="en-US" smtClean="0"/>
              <a:t>24</a:t>
            </a:fld>
            <a:endParaRPr kumimoji="1" lang="ja-JP" altLang="en-US"/>
          </a:p>
        </p:txBody>
      </p:sp>
    </p:spTree>
    <p:extLst>
      <p:ext uri="{BB962C8B-B14F-4D97-AF65-F5344CB8AC3E}">
        <p14:creationId xmlns:p14="http://schemas.microsoft.com/office/powerpoint/2010/main" val="290265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また、本校では、児童（生徒）自身が、いじめの問題を自分たちの問題として受け止め、いじめのない学校生活を自分たちで主体的につくるため、○○のような活動をしています。</a:t>
            </a:r>
            <a:endParaRPr kumimoji="1" lang="en-US" altLang="ja-JP" dirty="0" smtClean="0"/>
          </a:p>
          <a:p>
            <a:endParaRPr kumimoji="1" lang="en-US" altLang="ja-JP" dirty="0" smtClean="0"/>
          </a:p>
          <a:p>
            <a:r>
              <a:rPr kumimoji="1" lang="ja-JP" altLang="en-US" dirty="0" smtClean="0"/>
              <a:t>　このように、学校では、いじめの未然防止、早期発見、早期対応のために様々な取組を行っていますが、私たちだけでなく、地域の皆さんにも御協力いただき、</a:t>
            </a:r>
            <a:endParaRPr kumimoji="1" lang="ja-JP" altLang="en-US" dirty="0"/>
          </a:p>
        </p:txBody>
      </p:sp>
      <p:sp>
        <p:nvSpPr>
          <p:cNvPr id="4" name="スライド番号プレースホルダー 3"/>
          <p:cNvSpPr>
            <a:spLocks noGrp="1"/>
          </p:cNvSpPr>
          <p:nvPr>
            <p:ph type="sldNum" sz="quarter" idx="10"/>
          </p:nvPr>
        </p:nvSpPr>
        <p:spPr/>
        <p:txBody>
          <a:bodyPr/>
          <a:lstStyle/>
          <a:p>
            <a:fld id="{2CA19676-A6BD-4BC6-BD99-3C9946BA8CB0}" type="slidenum">
              <a:rPr kumimoji="1" lang="ja-JP" altLang="en-US" smtClean="0"/>
              <a:t>25</a:t>
            </a:fld>
            <a:endParaRPr kumimoji="1" lang="ja-JP" altLang="en-US"/>
          </a:p>
        </p:txBody>
      </p:sp>
    </p:spTree>
    <p:extLst>
      <p:ext uri="{BB962C8B-B14F-4D97-AF65-F5344CB8AC3E}">
        <p14:creationId xmlns:p14="http://schemas.microsoft.com/office/powerpoint/2010/main" val="8109557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社会全体で、いじめの防止、早期発見をしていくことが重要です。</a:t>
            </a:r>
            <a:endParaRPr kumimoji="1" lang="en-US" altLang="ja-JP" dirty="0" smtClean="0"/>
          </a:p>
          <a:p>
            <a:endParaRPr kumimoji="1" lang="en-US" altLang="ja-JP" dirty="0" smtClean="0"/>
          </a:p>
          <a:p>
            <a:r>
              <a:rPr kumimoji="1" lang="ja-JP" altLang="en-US" dirty="0" smtClean="0"/>
              <a:t>　このことは、「○○区（市）いじめ防止対策推進条例」にも示されています。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2CA19676-A6BD-4BC6-BD99-3C9946BA8CB0}" type="slidenum">
              <a:rPr kumimoji="1" lang="ja-JP" altLang="en-US" smtClean="0"/>
              <a:t>26</a:t>
            </a:fld>
            <a:endParaRPr kumimoji="1" lang="ja-JP" altLang="en-US"/>
          </a:p>
        </p:txBody>
      </p:sp>
    </p:spTree>
    <p:extLst>
      <p:ext uri="{BB962C8B-B14F-4D97-AF65-F5344CB8AC3E}">
        <p14:creationId xmlns:p14="http://schemas.microsoft.com/office/powerpoint/2010/main" val="32569481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「○区（市）いじめ防止対策推進条例」には、</a:t>
            </a:r>
            <a:endParaRPr kumimoji="1" lang="en-US" altLang="ja-JP" dirty="0" smtClean="0"/>
          </a:p>
          <a:p>
            <a:endParaRPr kumimoji="1" lang="en-US" altLang="ja-JP" dirty="0" smtClean="0"/>
          </a:p>
          <a:p>
            <a:r>
              <a:rPr kumimoji="1" lang="ja-JP" altLang="en-US" dirty="0" smtClean="0"/>
              <a:t>　</a:t>
            </a:r>
            <a:r>
              <a:rPr kumimoji="1" lang="en-US" altLang="ja-JP" dirty="0" smtClean="0"/>
              <a:t>※</a:t>
            </a:r>
            <a:r>
              <a:rPr kumimoji="1" lang="ja-JP" altLang="en-US" dirty="0" smtClean="0"/>
              <a:t>以下、学校のある区市町村の条例における地域住民の責務に関係する部分を記入</a:t>
            </a:r>
            <a:endParaRPr kumimoji="1" lang="en-US" altLang="ja-JP" dirty="0" smtClean="0"/>
          </a:p>
          <a:p>
            <a:endParaRPr kumimoji="1" lang="en-US" altLang="ja-JP" dirty="0" smtClean="0"/>
          </a:p>
          <a:p>
            <a:r>
              <a:rPr kumimoji="1" lang="ja-JP" altLang="en-US" u="sng" dirty="0" smtClean="0"/>
              <a:t>　いじめ防止等の対策は、学校に加え、市、家庭、</a:t>
            </a:r>
            <a:endParaRPr kumimoji="1" lang="en-US" altLang="ja-JP" u="sng" dirty="0" smtClean="0"/>
          </a:p>
          <a:p>
            <a:r>
              <a:rPr kumimoji="1" lang="ja-JP" altLang="en-US" u="sng" dirty="0" smtClean="0"/>
              <a:t>　地域住民その他の関係者の連携の下</a:t>
            </a:r>
            <a:endParaRPr kumimoji="1" lang="en-US" altLang="ja-JP" u="sng" dirty="0" smtClean="0"/>
          </a:p>
          <a:p>
            <a:r>
              <a:rPr kumimoji="1" lang="ja-JP" altLang="en-US" u="sng" dirty="0" smtClean="0"/>
              <a:t>　社会全体でいじめの問題を克服することを目指して行わなければならない。</a:t>
            </a:r>
            <a:endParaRPr kumimoji="1" lang="en-US" altLang="ja-JP" u="sng" dirty="0" smtClean="0"/>
          </a:p>
          <a:p>
            <a:endParaRPr kumimoji="1" lang="en-US" altLang="ja-JP" dirty="0" smtClean="0"/>
          </a:p>
          <a:p>
            <a:r>
              <a:rPr kumimoji="1" lang="ja-JP" altLang="en-US" dirty="0" smtClean="0"/>
              <a:t>　とあります。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2CA19676-A6BD-4BC6-BD99-3C9946BA8CB0}" type="slidenum">
              <a:rPr kumimoji="1" lang="ja-JP" altLang="en-US" smtClean="0"/>
              <a:t>27</a:t>
            </a:fld>
            <a:endParaRPr kumimoji="1" lang="ja-JP" altLang="en-US"/>
          </a:p>
        </p:txBody>
      </p:sp>
    </p:spTree>
    <p:extLst>
      <p:ext uri="{BB962C8B-B14F-4D97-AF65-F5344CB8AC3E}">
        <p14:creationId xmlns:p14="http://schemas.microsoft.com/office/powerpoint/2010/main" val="37561377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こちらは、「いじめ防止対策推進法」です。</a:t>
            </a:r>
            <a:endParaRPr kumimoji="1" lang="en-US" altLang="ja-JP" dirty="0" smtClean="0"/>
          </a:p>
          <a:p>
            <a:r>
              <a:rPr kumimoji="1" lang="ja-JP" altLang="en-US" dirty="0" smtClean="0"/>
              <a:t>　法律にも、「いじめ防止等の対策が、地域の皆さんとの連携の下、いじめ問題の克服を目指して行わなければならない」とされています。</a:t>
            </a:r>
            <a:endParaRPr kumimoji="1" lang="en-US" altLang="ja-JP" dirty="0" smtClean="0"/>
          </a:p>
          <a:p>
            <a:r>
              <a:rPr kumimoji="1"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2CA19676-A6BD-4BC6-BD99-3C9946BA8CB0}" type="slidenum">
              <a:rPr kumimoji="1" lang="ja-JP" altLang="en-US" smtClean="0"/>
              <a:t>28</a:t>
            </a:fld>
            <a:endParaRPr kumimoji="1" lang="ja-JP" altLang="en-US"/>
          </a:p>
        </p:txBody>
      </p:sp>
    </p:spTree>
    <p:extLst>
      <p:ext uri="{BB962C8B-B14F-4D97-AF65-F5344CB8AC3E}">
        <p14:creationId xmlns:p14="http://schemas.microsoft.com/office/powerpoint/2010/main" val="39959013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こちらは、「東京都いじめ防止対策推進条例」です。</a:t>
            </a:r>
            <a:endParaRPr kumimoji="1" lang="en-US" altLang="ja-JP" dirty="0" smtClean="0"/>
          </a:p>
          <a:p>
            <a:r>
              <a:rPr kumimoji="1" lang="ja-JP" altLang="en-US" dirty="0" smtClean="0"/>
              <a:t>　こちらにも、「いじめ防止等の対策は、学校に加え、都、区市町村、地域住民、家庭その他の関係者の連携の下、社会全体でいじめの問題を克服することを目指して行わなければならない。」とされています。</a:t>
            </a:r>
            <a:endParaRPr kumimoji="1" lang="en-US" altLang="ja-JP" dirty="0" smtClean="0"/>
          </a:p>
          <a:p>
            <a:endParaRPr kumimoji="1" lang="en-US" altLang="ja-JP" dirty="0"/>
          </a:p>
          <a:p>
            <a:r>
              <a:rPr kumimoji="1" lang="ja-JP" altLang="en-US" dirty="0" smtClean="0"/>
              <a:t>　法律や条例にも示されているとおり、いじめ防止等の対策は、ここにいらっしゃる皆さんのお力も必要です。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2CA19676-A6BD-4BC6-BD99-3C9946BA8CB0}" type="slidenum">
              <a:rPr kumimoji="1" lang="ja-JP" altLang="en-US" smtClean="0"/>
              <a:t>29</a:t>
            </a:fld>
            <a:endParaRPr kumimoji="1" lang="ja-JP" altLang="en-US"/>
          </a:p>
        </p:txBody>
      </p:sp>
    </p:spTree>
    <p:extLst>
      <p:ext uri="{BB962C8B-B14F-4D97-AF65-F5344CB8AC3E}">
        <p14:creationId xmlns:p14="http://schemas.microsoft.com/office/powerpoint/2010/main" val="1348740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①あだ名で呼ばれている。</a:t>
            </a:r>
            <a:endParaRPr kumimoji="1" lang="ja-JP" altLang="en-US" dirty="0"/>
          </a:p>
        </p:txBody>
      </p:sp>
      <p:sp>
        <p:nvSpPr>
          <p:cNvPr id="4" name="スライド番号プレースホルダー 3"/>
          <p:cNvSpPr>
            <a:spLocks noGrp="1"/>
          </p:cNvSpPr>
          <p:nvPr>
            <p:ph type="sldNum" sz="quarter" idx="10"/>
          </p:nvPr>
        </p:nvSpPr>
        <p:spPr/>
        <p:txBody>
          <a:bodyPr/>
          <a:lstStyle/>
          <a:p>
            <a:fld id="{2CA19676-A6BD-4BC6-BD99-3C9946BA8CB0}" type="slidenum">
              <a:rPr kumimoji="1" lang="ja-JP" altLang="en-US" smtClean="0"/>
              <a:t>3</a:t>
            </a:fld>
            <a:endParaRPr kumimoji="1" lang="ja-JP" altLang="en-US"/>
          </a:p>
        </p:txBody>
      </p:sp>
    </p:spTree>
    <p:extLst>
      <p:ext uri="{BB962C8B-B14F-4D97-AF65-F5344CB8AC3E}">
        <p14:creationId xmlns:p14="http://schemas.microsoft.com/office/powerpoint/2010/main" val="838137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最後に、いじめ防止等の対策を進めるために、地域全体でできることについて、皆さんと一緒に考えてみたいと思います。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2CA19676-A6BD-4BC6-BD99-3C9946BA8CB0}" type="slidenum">
              <a:rPr kumimoji="1" lang="ja-JP" altLang="en-US" smtClean="0"/>
              <a:t>30</a:t>
            </a:fld>
            <a:endParaRPr kumimoji="1" lang="ja-JP" altLang="en-US"/>
          </a:p>
        </p:txBody>
      </p:sp>
    </p:spTree>
    <p:extLst>
      <p:ext uri="{BB962C8B-B14F-4D97-AF65-F5344CB8AC3E}">
        <p14:creationId xmlns:p14="http://schemas.microsoft.com/office/powerpoint/2010/main" val="25543380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いじめ防止等の対策として、地域全体でできること、お一人お一人が地域住民としてできることは、どんなことがあるでしょうか。</a:t>
            </a:r>
            <a:endParaRPr kumimoji="1" lang="en-US" altLang="ja-JP" dirty="0" smtClean="0"/>
          </a:p>
          <a:p>
            <a:r>
              <a:rPr kumimoji="1" lang="ja-JP" altLang="en-US" dirty="0" smtClean="0"/>
              <a:t>　</a:t>
            </a:r>
            <a:endParaRPr kumimoji="1" lang="en-US" altLang="ja-JP" dirty="0" smtClean="0"/>
          </a:p>
          <a:p>
            <a:r>
              <a:rPr kumimoji="1" lang="ja-JP" altLang="en-US" dirty="0" smtClean="0"/>
              <a:t>　いじめを未然防止したり、早期発見したりするために、どんなことができるでしょうか。</a:t>
            </a:r>
            <a:endParaRPr kumimoji="1" lang="en-US" altLang="ja-JP" dirty="0" smtClean="0"/>
          </a:p>
          <a:p>
            <a:r>
              <a:rPr kumimoji="1" lang="ja-JP" altLang="en-US" dirty="0" smtClean="0"/>
              <a:t>　また、いじめを生まない環境をつくるために、どのようなことができるでしょうか。</a:t>
            </a:r>
            <a:endParaRPr kumimoji="1" lang="en-US" altLang="ja-JP" dirty="0" smtClean="0"/>
          </a:p>
          <a:p>
            <a:endParaRPr kumimoji="1" lang="en-US" altLang="ja-JP" dirty="0" smtClean="0"/>
          </a:p>
          <a:p>
            <a:r>
              <a:rPr kumimoji="1" lang="ja-JP" altLang="en-US" dirty="0" smtClean="0"/>
              <a:t>　皆さんが、これまで取り組んでくださっている中にも、いじめの未然防止、早期発見、いじめを生まない環境づくりにつながる取組があると思います。</a:t>
            </a:r>
            <a:endParaRPr kumimoji="1" lang="en-US" altLang="ja-JP" dirty="0" smtClean="0"/>
          </a:p>
          <a:p>
            <a:endParaRPr kumimoji="1" lang="en-US" altLang="ja-JP" dirty="0" smtClean="0"/>
          </a:p>
          <a:p>
            <a:r>
              <a:rPr kumimoji="1" lang="ja-JP" altLang="en-US" dirty="0" smtClean="0"/>
              <a:t>　</a:t>
            </a:r>
            <a:r>
              <a:rPr kumimoji="1" lang="en-US" altLang="ja-JP" dirty="0" smtClean="0"/>
              <a:t>※</a:t>
            </a:r>
            <a:r>
              <a:rPr kumimoji="1" lang="ja-JP" altLang="en-US" dirty="0" smtClean="0"/>
              <a:t>次のうち、どちらかを説明すると、地域の皆さんも具体的に考える際にヒントになると思います。</a:t>
            </a:r>
            <a:endParaRPr kumimoji="1" lang="en-US" altLang="ja-JP" dirty="0" smtClean="0"/>
          </a:p>
          <a:p>
            <a:endParaRPr kumimoji="1" lang="en-US" altLang="ja-JP" dirty="0" smtClean="0"/>
          </a:p>
          <a:p>
            <a:r>
              <a:rPr kumimoji="1" lang="ja-JP" altLang="en-US" dirty="0" smtClean="0"/>
              <a:t>　（案１）</a:t>
            </a:r>
            <a:endParaRPr kumimoji="1" lang="en-US" altLang="ja-JP" dirty="0" smtClean="0"/>
          </a:p>
          <a:p>
            <a:r>
              <a:rPr kumimoji="1" lang="ja-JP" altLang="en-US" dirty="0" smtClean="0"/>
              <a:t>　学校が見聞きしている取組の中で、今回のテーマにつながると思われるものを紹介する。</a:t>
            </a:r>
            <a:endParaRPr kumimoji="1" lang="en-US" altLang="ja-JP" dirty="0" smtClean="0"/>
          </a:p>
          <a:p>
            <a:r>
              <a:rPr kumimoji="1" lang="ja-JP" altLang="en-US" dirty="0" smtClean="0"/>
              <a:t>　</a:t>
            </a:r>
            <a:r>
              <a:rPr kumimoji="1" lang="en-US" altLang="ja-JP" dirty="0" smtClean="0"/>
              <a:t>【</a:t>
            </a:r>
            <a:r>
              <a:rPr kumimoji="1" lang="ja-JP" altLang="en-US" dirty="0" smtClean="0"/>
              <a:t>例</a:t>
            </a:r>
            <a:r>
              <a:rPr kumimoji="1" lang="en-US" altLang="ja-JP" dirty="0" smtClean="0"/>
              <a:t>】</a:t>
            </a:r>
          </a:p>
          <a:p>
            <a:r>
              <a:rPr kumimoji="1" lang="ja-JP" altLang="en-US" dirty="0" smtClean="0"/>
              <a:t>　「例えば、地域の皆さんは、夕方の見守りをしてくださっています。</a:t>
            </a:r>
            <a:endParaRPr kumimoji="1" lang="en-US" altLang="ja-JP" dirty="0" smtClean="0"/>
          </a:p>
          <a:p>
            <a:r>
              <a:rPr kumimoji="1" lang="ja-JP" altLang="en-US" dirty="0" smtClean="0"/>
              <a:t>　　私たち教師は、学校を出たところからの生徒の様子を把握することは、なかなか難しい状況です。</a:t>
            </a:r>
            <a:endParaRPr kumimoji="1" lang="en-US" altLang="ja-JP" dirty="0" smtClean="0"/>
          </a:p>
          <a:p>
            <a:r>
              <a:rPr kumimoji="1" lang="ja-JP" altLang="en-US" dirty="0" smtClean="0"/>
              <a:t>　　下校中の子供の元気がない様子や気になる姿に気付いていただき、学校に御連絡いただけるのは、地域の皆さんではないかと思います。</a:t>
            </a:r>
            <a:endParaRPr kumimoji="1" lang="en-US" altLang="ja-JP" dirty="0" smtClean="0"/>
          </a:p>
          <a:p>
            <a:r>
              <a:rPr kumimoji="1" lang="ja-JP" altLang="en-US" dirty="0" smtClean="0"/>
              <a:t>　　これは、まさに早期発見につながる取組です。」</a:t>
            </a:r>
            <a:endParaRPr kumimoji="1" lang="en-US" altLang="ja-JP" dirty="0" smtClean="0"/>
          </a:p>
          <a:p>
            <a:r>
              <a:rPr kumimoji="1" lang="ja-JP" altLang="en-US" dirty="0" smtClean="0"/>
              <a:t>　</a:t>
            </a:r>
            <a:endParaRPr kumimoji="1" lang="en-US" altLang="ja-JP" dirty="0" smtClean="0"/>
          </a:p>
          <a:p>
            <a:r>
              <a:rPr kumimoji="1" lang="ja-JP" altLang="en-US" dirty="0" smtClean="0"/>
              <a:t>　それ以外には、</a:t>
            </a:r>
            <a:endParaRPr kumimoji="1" lang="en-US" altLang="ja-JP" dirty="0" smtClean="0"/>
          </a:p>
          <a:p>
            <a:r>
              <a:rPr kumimoji="1" lang="ja-JP" altLang="en-US" dirty="0" smtClean="0"/>
              <a:t>　「職場訪問や職場体験学習、地域のお祭りの手伝いなどを通じて知り合った子供に声を掛ける」などの取組が考えられます。</a:t>
            </a:r>
            <a:endParaRPr kumimoji="1" lang="en-US" altLang="ja-JP" dirty="0" smtClean="0"/>
          </a:p>
          <a:p>
            <a:endParaRPr kumimoji="1" lang="en-US" altLang="ja-JP" dirty="0" smtClean="0"/>
          </a:p>
          <a:p>
            <a:r>
              <a:rPr kumimoji="1" lang="ja-JP" altLang="en-US" dirty="0" smtClean="0"/>
              <a:t>　（案２）</a:t>
            </a:r>
            <a:endParaRPr kumimoji="1" lang="en-US" altLang="ja-JP" dirty="0" smtClean="0"/>
          </a:p>
          <a:p>
            <a:r>
              <a:rPr kumimoji="1" lang="ja-JP" altLang="en-US" dirty="0" smtClean="0"/>
              <a:t>　　他地域の取組の紹介</a:t>
            </a:r>
            <a:endParaRPr kumimoji="1" lang="en-US" altLang="ja-JP" dirty="0" smtClean="0"/>
          </a:p>
          <a:p>
            <a:r>
              <a:rPr kumimoji="1" lang="ja-JP" altLang="en-US" dirty="0" smtClean="0"/>
              <a:t>　「例えば、ある地域の取組では、地域の行事やボランティア活動などを積極的に行い、地域の子供たちとの関わりをつくることなどが挙げられています。」</a:t>
            </a:r>
            <a:endParaRPr kumimoji="1" lang="en-US" altLang="ja-JP" dirty="0" smtClean="0"/>
          </a:p>
          <a:p>
            <a:endParaRPr kumimoji="1" lang="en-US" altLang="ja-JP" dirty="0" smtClean="0"/>
          </a:p>
          <a:p>
            <a:r>
              <a:rPr kumimoji="1" lang="ja-JP" altLang="en-US" dirty="0" smtClean="0"/>
              <a:t>　少し時間を取ります。お考えいただけますでしょうか。</a:t>
            </a:r>
            <a:endParaRPr kumimoji="1" lang="en-US" altLang="ja-JP" dirty="0" smtClean="0"/>
          </a:p>
          <a:p>
            <a:endParaRPr kumimoji="1" lang="en-US" altLang="ja-JP" dirty="0" smtClean="0"/>
          </a:p>
          <a:p>
            <a:r>
              <a:rPr kumimoji="1" lang="ja-JP" altLang="en-US" dirty="0" smtClean="0"/>
              <a:t>　それでは、お考えいただいたことを御紹介いただきたいと思います。</a:t>
            </a:r>
            <a:endParaRPr kumimoji="1" lang="en-US" altLang="ja-JP" dirty="0" smtClean="0"/>
          </a:p>
          <a:p>
            <a:r>
              <a:rPr kumimoji="1" lang="ja-JP" altLang="en-US" dirty="0" smtClean="0"/>
              <a:t>　</a:t>
            </a:r>
            <a:r>
              <a:rPr kumimoji="1" lang="en-US" altLang="ja-JP" dirty="0" smtClean="0"/>
              <a:t>※</a:t>
            </a:r>
            <a:r>
              <a:rPr kumimoji="1" lang="ja-JP" altLang="en-US" dirty="0" smtClean="0"/>
              <a:t>考えた案を付箋に書いていただき、みんなで共有する。学校便り等にまとめ、発信する。などが、実施後の取組として考えられます。</a:t>
            </a:r>
            <a:endParaRPr kumimoji="1" lang="en-US" altLang="ja-JP" dirty="0" smtClean="0"/>
          </a:p>
          <a:p>
            <a:r>
              <a:rPr kumimoji="1" lang="ja-JP" altLang="en-US" dirty="0" smtClean="0"/>
              <a:t>　</a:t>
            </a:r>
            <a:endParaRPr kumimoji="1" lang="en-US" altLang="ja-JP" dirty="0" smtClean="0"/>
          </a:p>
          <a:p>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2CA19676-A6BD-4BC6-BD99-3C9946BA8CB0}" type="slidenum">
              <a:rPr kumimoji="1" lang="ja-JP" altLang="en-US" smtClean="0"/>
              <a:t>31</a:t>
            </a:fld>
            <a:endParaRPr kumimoji="1" lang="ja-JP" altLang="en-US"/>
          </a:p>
        </p:txBody>
      </p:sp>
    </p:spTree>
    <p:extLst>
      <p:ext uri="{BB962C8B-B14F-4D97-AF65-F5344CB8AC3E}">
        <p14:creationId xmlns:p14="http://schemas.microsoft.com/office/powerpoint/2010/main" val="37277296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最後に、まとめです。</a:t>
            </a:r>
            <a:endParaRPr kumimoji="1" lang="en-US" altLang="ja-JP" dirty="0" smtClean="0"/>
          </a:p>
          <a:p>
            <a:r>
              <a:rPr kumimoji="1" lang="ja-JP" altLang="en-US" dirty="0" smtClean="0"/>
              <a:t>　</a:t>
            </a:r>
            <a:endParaRPr kumimoji="1" lang="en-US" altLang="ja-JP" dirty="0" smtClean="0"/>
          </a:p>
          <a:p>
            <a:r>
              <a:rPr kumimoji="1" lang="ja-JP" altLang="en-US" dirty="0" smtClean="0"/>
              <a:t>　いじめ防止等の取組を一層推進していくためには、地域の方、保護者、学校の普段からのパートナーシップ、双方向の関係づくりがとても大切です。</a:t>
            </a:r>
            <a:endParaRPr kumimoji="1" lang="en-US" altLang="ja-JP" dirty="0" smtClean="0"/>
          </a:p>
          <a:p>
            <a:r>
              <a:rPr kumimoji="1" lang="ja-JP" altLang="en-US" dirty="0" smtClean="0"/>
              <a:t>　○○立○○学校では、</a:t>
            </a:r>
            <a:endParaRPr kumimoji="1" lang="en-US" altLang="ja-JP" dirty="0" smtClean="0"/>
          </a:p>
          <a:p>
            <a:r>
              <a:rPr kumimoji="1" lang="ja-JP" altLang="en-US" dirty="0" smtClean="0"/>
              <a:t>　（</a:t>
            </a:r>
            <a:r>
              <a:rPr kumimoji="1" lang="en-US" altLang="ja-JP" dirty="0" smtClean="0"/>
              <a:t>※</a:t>
            </a:r>
            <a:r>
              <a:rPr kumimoji="1" lang="ja-JP" altLang="en-US" dirty="0" smtClean="0"/>
              <a:t>学校として、そのために何をしているか、パートナーシップ、双方向の関係づくりのためにしていることを具体的に入れてください。）</a:t>
            </a:r>
            <a:endParaRPr kumimoji="1" lang="en-US" altLang="ja-JP" dirty="0" smtClean="0"/>
          </a:p>
          <a:p>
            <a:r>
              <a:rPr kumimoji="1" lang="ja-JP" altLang="en-US" dirty="0" smtClean="0"/>
              <a:t>　</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また、私たち大人が、いじめに悩んだり苦しんだりしている子供たちに対して「子供が</a:t>
            </a:r>
            <a:r>
              <a:rPr kumimoji="1" lang="en-US" altLang="ja-JP" dirty="0" smtClean="0"/>
              <a:t>SOS</a:t>
            </a:r>
            <a:r>
              <a:rPr kumimoji="1" lang="ja-JP" altLang="en-US" dirty="0" smtClean="0"/>
              <a:t>を出しやすい存在」「子供が安心して相談できる人」になれるよう、今日のように、自分たちにできることについて情報を共有したり、一緒に考えたりすることは重要です。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2CA19676-A6BD-4BC6-BD99-3C9946BA8CB0}" type="slidenum">
              <a:rPr kumimoji="1" lang="ja-JP" altLang="en-US" smtClean="0"/>
              <a:t>32</a:t>
            </a:fld>
            <a:endParaRPr kumimoji="1" lang="ja-JP" altLang="en-US"/>
          </a:p>
        </p:txBody>
      </p:sp>
    </p:spTree>
    <p:extLst>
      <p:ext uri="{BB962C8B-B14F-4D97-AF65-F5344CB8AC3E}">
        <p14:creationId xmlns:p14="http://schemas.microsoft.com/office/powerpoint/2010/main" val="26786016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令和２年９月、東京都教育庁から、このような資料が配布されました。</a:t>
            </a:r>
            <a:endParaRPr kumimoji="1" lang="en-US" altLang="ja-JP" dirty="0" smtClean="0"/>
          </a:p>
          <a:p>
            <a:endParaRPr kumimoji="1" lang="en-US" altLang="ja-JP" dirty="0" smtClean="0"/>
          </a:p>
          <a:p>
            <a:r>
              <a:rPr kumimoji="1" lang="ja-JP" altLang="en-US" dirty="0" smtClean="0"/>
              <a:t>　新型コロナウイルス感染症の影響で不安やストレスを抱える子供たちの「こころの</a:t>
            </a:r>
            <a:r>
              <a:rPr kumimoji="1" lang="en-US" altLang="ja-JP" dirty="0" smtClean="0"/>
              <a:t>SOS</a:t>
            </a:r>
            <a:r>
              <a:rPr kumimoji="1" lang="ja-JP" altLang="en-US" dirty="0" smtClean="0"/>
              <a:t>」に気付けるよう、表情や態度、身体や服装、行動や人間関係の変化について、具体的な様子から確認できる資料です。</a:t>
            </a:r>
            <a:endParaRPr kumimoji="1" lang="en-US" altLang="ja-JP" dirty="0" smtClean="0"/>
          </a:p>
          <a:p>
            <a:r>
              <a:rPr kumimoji="1" lang="ja-JP" altLang="en-US" dirty="0" smtClean="0"/>
              <a:t>　また、そのような</a:t>
            </a:r>
            <a:r>
              <a:rPr kumimoji="1" lang="en-US" altLang="ja-JP" dirty="0" smtClean="0"/>
              <a:t>SOS</a:t>
            </a:r>
            <a:r>
              <a:rPr kumimoji="1" lang="ja-JP" altLang="en-US" dirty="0" smtClean="0"/>
              <a:t>に気付いた時、「力になることはある？」や「よく話してくれたね、大変だったね。」などのように、どのような「声かけ」をしたらいいか、具体的に示されています。</a:t>
            </a:r>
            <a:endParaRPr kumimoji="1" lang="en-US" altLang="ja-JP" dirty="0" smtClean="0"/>
          </a:p>
          <a:p>
            <a:r>
              <a:rPr kumimoji="1" lang="ja-JP" altLang="en-US" dirty="0" smtClean="0"/>
              <a:t>　地域の皆さんにも、この資料を手がかりに、子供たちの</a:t>
            </a:r>
            <a:r>
              <a:rPr kumimoji="1" lang="en-US" altLang="ja-JP" dirty="0" smtClean="0"/>
              <a:t>SOS</a:t>
            </a:r>
            <a:r>
              <a:rPr kumimoji="1" lang="ja-JP" altLang="en-US" dirty="0" smtClean="0"/>
              <a:t>に気付き、「声かけ」をしていただき、子供たちの不安や悩みに寄り添っていただきたいと思います。</a:t>
            </a:r>
            <a:endParaRPr kumimoji="1" lang="en-US" altLang="ja-JP" dirty="0" smtClean="0"/>
          </a:p>
          <a:p>
            <a:r>
              <a:rPr kumimoji="1" lang="ja-JP" altLang="en-US" dirty="0" smtClean="0"/>
              <a:t>　</a:t>
            </a:r>
            <a:endParaRPr kumimoji="1" lang="en-US" altLang="ja-JP" dirty="0" smtClean="0"/>
          </a:p>
          <a:p>
            <a:r>
              <a:rPr kumimoji="1" lang="ja-JP" altLang="en-US" dirty="0" smtClean="0"/>
              <a:t>　</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2CA19676-A6BD-4BC6-BD99-3C9946BA8CB0}" type="slidenum">
              <a:rPr kumimoji="1" lang="ja-JP" altLang="en-US" smtClean="0"/>
              <a:t>33</a:t>
            </a:fld>
            <a:endParaRPr kumimoji="1" lang="ja-JP" altLang="en-US"/>
          </a:p>
        </p:txBody>
      </p:sp>
    </p:spTree>
    <p:extLst>
      <p:ext uri="{BB962C8B-B14F-4D97-AF65-F5344CB8AC3E}">
        <p14:creationId xmlns:p14="http://schemas.microsoft.com/office/powerpoint/2010/main" val="22622756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これからも、○○立○○○学校は、保護者、地域社会と共に手を取り合って、いじめ防止等の取組の一層の推進を目指します。</a:t>
            </a:r>
            <a:endParaRPr kumimoji="1" lang="en-US" altLang="ja-JP" dirty="0" smtClean="0"/>
          </a:p>
          <a:p>
            <a:r>
              <a:rPr kumimoji="1" lang="ja-JP" altLang="en-US" dirty="0" smtClean="0"/>
              <a:t>　</a:t>
            </a:r>
            <a:endParaRPr kumimoji="1" lang="en-US" altLang="ja-JP" dirty="0" smtClean="0"/>
          </a:p>
          <a:p>
            <a:r>
              <a:rPr kumimoji="1" lang="ja-JP" altLang="en-US" dirty="0" smtClean="0"/>
              <a:t>　本日はありがとうございました。</a:t>
            </a:r>
            <a:endParaRPr kumimoji="1" lang="ja-JP" altLang="en-US" dirty="0"/>
          </a:p>
        </p:txBody>
      </p:sp>
      <p:sp>
        <p:nvSpPr>
          <p:cNvPr id="4" name="スライド番号プレースホルダー 3"/>
          <p:cNvSpPr>
            <a:spLocks noGrp="1"/>
          </p:cNvSpPr>
          <p:nvPr>
            <p:ph type="sldNum" sz="quarter" idx="10"/>
          </p:nvPr>
        </p:nvSpPr>
        <p:spPr/>
        <p:txBody>
          <a:bodyPr/>
          <a:lstStyle/>
          <a:p>
            <a:fld id="{2CA19676-A6BD-4BC6-BD99-3C9946BA8CB0}" type="slidenum">
              <a:rPr kumimoji="1" lang="ja-JP" altLang="en-US" smtClean="0"/>
              <a:t>34</a:t>
            </a:fld>
            <a:endParaRPr kumimoji="1" lang="ja-JP" altLang="en-US"/>
          </a:p>
        </p:txBody>
      </p:sp>
    </p:spTree>
    <p:extLst>
      <p:ext uri="{BB962C8B-B14F-4D97-AF65-F5344CB8AC3E}">
        <p14:creationId xmlns:p14="http://schemas.microsoft.com/office/powerpoint/2010/main" val="2901418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②声をかけても、無視されている。</a:t>
            </a:r>
            <a:endParaRPr kumimoji="1" lang="ja-JP" altLang="en-US" dirty="0"/>
          </a:p>
        </p:txBody>
      </p:sp>
      <p:sp>
        <p:nvSpPr>
          <p:cNvPr id="4" name="スライド番号プレースホルダー 3"/>
          <p:cNvSpPr>
            <a:spLocks noGrp="1"/>
          </p:cNvSpPr>
          <p:nvPr>
            <p:ph type="sldNum" sz="quarter" idx="10"/>
          </p:nvPr>
        </p:nvSpPr>
        <p:spPr/>
        <p:txBody>
          <a:bodyPr/>
          <a:lstStyle/>
          <a:p>
            <a:fld id="{2CA19676-A6BD-4BC6-BD99-3C9946BA8CB0}" type="slidenum">
              <a:rPr kumimoji="1" lang="ja-JP" altLang="en-US" smtClean="0"/>
              <a:t>4</a:t>
            </a:fld>
            <a:endParaRPr kumimoji="1" lang="ja-JP" altLang="en-US"/>
          </a:p>
        </p:txBody>
      </p:sp>
    </p:spTree>
    <p:extLst>
      <p:ext uri="{BB962C8B-B14F-4D97-AF65-F5344CB8AC3E}">
        <p14:creationId xmlns:p14="http://schemas.microsoft.com/office/powerpoint/2010/main" val="3305592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③友達の荷物を持っている。</a:t>
            </a:r>
            <a:endParaRPr kumimoji="1" lang="ja-JP" altLang="en-US" dirty="0"/>
          </a:p>
        </p:txBody>
      </p:sp>
      <p:sp>
        <p:nvSpPr>
          <p:cNvPr id="4" name="スライド番号プレースホルダー 3"/>
          <p:cNvSpPr>
            <a:spLocks noGrp="1"/>
          </p:cNvSpPr>
          <p:nvPr>
            <p:ph type="sldNum" sz="quarter" idx="10"/>
          </p:nvPr>
        </p:nvSpPr>
        <p:spPr/>
        <p:txBody>
          <a:bodyPr/>
          <a:lstStyle/>
          <a:p>
            <a:fld id="{2CA19676-A6BD-4BC6-BD99-3C9946BA8CB0}" type="slidenum">
              <a:rPr kumimoji="1" lang="ja-JP" altLang="en-US" smtClean="0"/>
              <a:t>5</a:t>
            </a:fld>
            <a:endParaRPr kumimoji="1" lang="ja-JP" altLang="en-US"/>
          </a:p>
        </p:txBody>
      </p:sp>
    </p:spTree>
    <p:extLst>
      <p:ext uri="{BB962C8B-B14F-4D97-AF65-F5344CB8AC3E}">
        <p14:creationId xmlns:p14="http://schemas.microsoft.com/office/powerpoint/2010/main" val="3723202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④すれ違うときに、ぶつかられたり、蹴られたりしている。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2CA19676-A6BD-4BC6-BD99-3C9946BA8CB0}" type="slidenum">
              <a:rPr kumimoji="1" lang="ja-JP" altLang="en-US" smtClean="0"/>
              <a:t>6</a:t>
            </a:fld>
            <a:endParaRPr kumimoji="1" lang="ja-JP" altLang="en-US"/>
          </a:p>
        </p:txBody>
      </p:sp>
    </p:spTree>
    <p:extLst>
      <p:ext uri="{BB962C8B-B14F-4D97-AF65-F5344CB8AC3E}">
        <p14:creationId xmlns:p14="http://schemas.microsoft.com/office/powerpoint/2010/main" val="1250667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⑤友達の分も飲み物や食べ物を買っている。</a:t>
            </a:r>
            <a:endParaRPr kumimoji="1" lang="ja-JP" altLang="en-US" dirty="0"/>
          </a:p>
        </p:txBody>
      </p:sp>
      <p:sp>
        <p:nvSpPr>
          <p:cNvPr id="4" name="スライド番号プレースホルダー 3"/>
          <p:cNvSpPr>
            <a:spLocks noGrp="1"/>
          </p:cNvSpPr>
          <p:nvPr>
            <p:ph type="sldNum" sz="quarter" idx="10"/>
          </p:nvPr>
        </p:nvSpPr>
        <p:spPr/>
        <p:txBody>
          <a:bodyPr/>
          <a:lstStyle/>
          <a:p>
            <a:fld id="{2CA19676-A6BD-4BC6-BD99-3C9946BA8CB0}" type="slidenum">
              <a:rPr kumimoji="1" lang="ja-JP" altLang="en-US" smtClean="0"/>
              <a:t>7</a:t>
            </a:fld>
            <a:endParaRPr kumimoji="1" lang="ja-JP" altLang="en-US"/>
          </a:p>
        </p:txBody>
      </p:sp>
    </p:spTree>
    <p:extLst>
      <p:ext uri="{BB962C8B-B14F-4D97-AF65-F5344CB8AC3E}">
        <p14:creationId xmlns:p14="http://schemas.microsoft.com/office/powerpoint/2010/main" val="3599774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smtClean="0"/>
              <a:t>　今、御覧いただいたうち、「いじめ」にあたるのは、どれでしょうか。</a:t>
            </a:r>
            <a:endParaRPr kumimoji="1" lang="en-US" altLang="ja-JP" sz="1200" dirty="0" smtClean="0"/>
          </a:p>
          <a:p>
            <a:r>
              <a:rPr kumimoji="1" lang="ja-JP" altLang="en-US" sz="1200" dirty="0" smtClean="0"/>
              <a:t>　どうして、そのように考えましたか。</a:t>
            </a:r>
            <a:endParaRPr kumimoji="1" lang="en-US" altLang="ja-JP" sz="1200" dirty="0" smtClean="0"/>
          </a:p>
        </p:txBody>
      </p:sp>
      <p:sp>
        <p:nvSpPr>
          <p:cNvPr id="4" name="スライド番号プレースホルダー 3"/>
          <p:cNvSpPr>
            <a:spLocks noGrp="1"/>
          </p:cNvSpPr>
          <p:nvPr>
            <p:ph type="sldNum" sz="quarter" idx="10"/>
          </p:nvPr>
        </p:nvSpPr>
        <p:spPr/>
        <p:txBody>
          <a:bodyPr/>
          <a:lstStyle/>
          <a:p>
            <a:fld id="{2CA19676-A6BD-4BC6-BD99-3C9946BA8CB0}" type="slidenum">
              <a:rPr kumimoji="1" lang="ja-JP" altLang="en-US" smtClean="0"/>
              <a:t>8</a:t>
            </a:fld>
            <a:endParaRPr kumimoji="1" lang="ja-JP" altLang="en-US"/>
          </a:p>
        </p:txBody>
      </p:sp>
    </p:spTree>
    <p:extLst>
      <p:ext uri="{BB962C8B-B14F-4D97-AF65-F5344CB8AC3E}">
        <p14:creationId xmlns:p14="http://schemas.microsoft.com/office/powerpoint/2010/main" val="605792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少し時間を取りますので、周囲の方と意見を交流してみてください。</a:t>
            </a:r>
            <a:endParaRPr kumimoji="1" lang="en-US" altLang="ja-JP" dirty="0" smtClean="0"/>
          </a:p>
          <a:p>
            <a:endParaRPr kumimoji="1" lang="en-US" altLang="ja-JP" dirty="0" smtClean="0"/>
          </a:p>
          <a:p>
            <a:r>
              <a:rPr kumimoji="1" lang="ja-JP" altLang="en-US" dirty="0" smtClean="0"/>
              <a:t>　（意見を発表してもらう）</a:t>
            </a:r>
            <a:endParaRPr kumimoji="1" lang="en-US" altLang="ja-JP" dirty="0" smtClean="0"/>
          </a:p>
          <a:p>
            <a:r>
              <a:rPr kumimoji="1" lang="ja-JP" altLang="en-US" dirty="0" smtClean="0"/>
              <a:t>　</a:t>
            </a:r>
            <a:endParaRPr kumimoji="1" lang="en-US" altLang="ja-JP" dirty="0" smtClean="0"/>
          </a:p>
          <a:p>
            <a:r>
              <a:rPr kumimoji="1" lang="ja-JP" altLang="en-US" dirty="0" smtClean="0"/>
              <a:t>　様々な意見が出ました。</a:t>
            </a:r>
            <a:endParaRPr kumimoji="1" lang="en-US" altLang="ja-JP" dirty="0" smtClean="0"/>
          </a:p>
          <a:p>
            <a:r>
              <a:rPr kumimoji="1" lang="ja-JP" altLang="en-US" dirty="0" smtClean="0"/>
              <a:t>　人によって、何をいじめと考えるかに違いがあったのではないでしょうか。</a:t>
            </a:r>
            <a:endParaRPr kumimoji="1" lang="en-US" altLang="ja-JP" dirty="0" smtClean="0"/>
          </a:p>
          <a:p>
            <a:endParaRPr kumimoji="1" lang="en-US" altLang="ja-JP" dirty="0" smtClean="0"/>
          </a:p>
          <a:p>
            <a:r>
              <a:rPr kumimoji="1" lang="ja-JP" altLang="en-US" dirty="0" smtClean="0"/>
              <a:t>　私たち教員も含めてですが、自分の子供時代の体験や大人になってからの経験、これまで蓄積してきた知識や情報に基づいて、みんながそれぞれ自分なりのいじめに対する認識をもっているのではないかと思います。</a:t>
            </a:r>
            <a:endParaRPr kumimoji="1" lang="en-US" altLang="ja-JP" dirty="0" smtClean="0"/>
          </a:p>
          <a:p>
            <a:r>
              <a:rPr kumimoji="1" lang="ja-JP" altLang="en-US" dirty="0" smtClean="0"/>
              <a:t>　ただし、現在では、平成</a:t>
            </a:r>
            <a:r>
              <a:rPr kumimoji="1" lang="en-US" altLang="ja-JP" dirty="0" smtClean="0"/>
              <a:t>25</a:t>
            </a:r>
            <a:r>
              <a:rPr kumimoji="1" lang="ja-JP" altLang="en-US" dirty="0" smtClean="0"/>
              <a:t>年（</a:t>
            </a:r>
            <a:r>
              <a:rPr kumimoji="1" lang="en-US" altLang="ja-JP" dirty="0" smtClean="0"/>
              <a:t>2013</a:t>
            </a:r>
            <a:r>
              <a:rPr kumimoji="1" lang="ja-JP" altLang="en-US" dirty="0" smtClean="0"/>
              <a:t>年）に成立した「いじめ防止対策推進法」という法律に、「いじめ」の定義が示されています。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2CA19676-A6BD-4BC6-BD99-3C9946BA8CB0}" type="slidenum">
              <a:rPr kumimoji="1" lang="ja-JP" altLang="en-US" smtClean="0"/>
              <a:t>9</a:t>
            </a:fld>
            <a:endParaRPr kumimoji="1" lang="ja-JP" altLang="en-US"/>
          </a:p>
        </p:txBody>
      </p:sp>
    </p:spTree>
    <p:extLst>
      <p:ext uri="{BB962C8B-B14F-4D97-AF65-F5344CB8AC3E}">
        <p14:creationId xmlns:p14="http://schemas.microsoft.com/office/powerpoint/2010/main" val="2275974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B2A9755-2C96-48A7-94F1-D7304234B464}" type="datetimeFigureOut">
              <a:rPr kumimoji="1" lang="ja-JP" altLang="en-US" smtClean="0"/>
              <a:t>2021/3/24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E3087F87-224E-42F1-B9D8-B05D56B9F3E1}" type="slidenum">
              <a:rPr kumimoji="1" lang="ja-JP" altLang="en-US" smtClean="0"/>
              <a:t>‹#›</a:t>
            </a:fld>
            <a:endParaRPr kumimoji="1" lang="ja-JP" altLang="en-US" dirty="0"/>
          </a:p>
        </p:txBody>
      </p:sp>
    </p:spTree>
    <p:extLst>
      <p:ext uri="{BB962C8B-B14F-4D97-AF65-F5344CB8AC3E}">
        <p14:creationId xmlns:p14="http://schemas.microsoft.com/office/powerpoint/2010/main" val="206325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B2A9755-2C96-48A7-94F1-D7304234B464}" type="datetimeFigureOut">
              <a:rPr kumimoji="1" lang="ja-JP" altLang="en-US" smtClean="0"/>
              <a:t>2021/3/24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E3087F87-224E-42F1-B9D8-B05D56B9F3E1}" type="slidenum">
              <a:rPr kumimoji="1" lang="ja-JP" altLang="en-US" smtClean="0"/>
              <a:t>‹#›</a:t>
            </a:fld>
            <a:endParaRPr kumimoji="1" lang="ja-JP" altLang="en-US" dirty="0"/>
          </a:p>
        </p:txBody>
      </p:sp>
    </p:spTree>
    <p:extLst>
      <p:ext uri="{BB962C8B-B14F-4D97-AF65-F5344CB8AC3E}">
        <p14:creationId xmlns:p14="http://schemas.microsoft.com/office/powerpoint/2010/main" val="136756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B2A9755-2C96-48A7-94F1-D7304234B464}" type="datetimeFigureOut">
              <a:rPr kumimoji="1" lang="ja-JP" altLang="en-US" smtClean="0"/>
              <a:t>2021/3/24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E3087F87-224E-42F1-B9D8-B05D56B9F3E1}" type="slidenum">
              <a:rPr kumimoji="1" lang="ja-JP" altLang="en-US" smtClean="0"/>
              <a:t>‹#›</a:t>
            </a:fld>
            <a:endParaRPr kumimoji="1" lang="ja-JP" altLang="en-US" dirty="0"/>
          </a:p>
        </p:txBody>
      </p:sp>
    </p:spTree>
    <p:extLst>
      <p:ext uri="{BB962C8B-B14F-4D97-AF65-F5344CB8AC3E}">
        <p14:creationId xmlns:p14="http://schemas.microsoft.com/office/powerpoint/2010/main" val="2207616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B2A9755-2C96-48A7-94F1-D7304234B464}" type="datetimeFigureOut">
              <a:rPr kumimoji="1" lang="ja-JP" altLang="en-US" smtClean="0"/>
              <a:t>2021/3/24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E3087F87-224E-42F1-B9D8-B05D56B9F3E1}" type="slidenum">
              <a:rPr kumimoji="1" lang="ja-JP" altLang="en-US" smtClean="0"/>
              <a:t>‹#›</a:t>
            </a:fld>
            <a:endParaRPr kumimoji="1" lang="ja-JP" altLang="en-US" dirty="0"/>
          </a:p>
        </p:txBody>
      </p:sp>
    </p:spTree>
    <p:extLst>
      <p:ext uri="{BB962C8B-B14F-4D97-AF65-F5344CB8AC3E}">
        <p14:creationId xmlns:p14="http://schemas.microsoft.com/office/powerpoint/2010/main" val="1248427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B2A9755-2C96-48A7-94F1-D7304234B464}" type="datetimeFigureOut">
              <a:rPr kumimoji="1" lang="ja-JP" altLang="en-US" smtClean="0"/>
              <a:t>2021/3/24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E3087F87-224E-42F1-B9D8-B05D56B9F3E1}" type="slidenum">
              <a:rPr kumimoji="1" lang="ja-JP" altLang="en-US" smtClean="0"/>
              <a:t>‹#›</a:t>
            </a:fld>
            <a:endParaRPr kumimoji="1" lang="ja-JP" altLang="en-US" dirty="0"/>
          </a:p>
        </p:txBody>
      </p:sp>
    </p:spTree>
    <p:extLst>
      <p:ext uri="{BB962C8B-B14F-4D97-AF65-F5344CB8AC3E}">
        <p14:creationId xmlns:p14="http://schemas.microsoft.com/office/powerpoint/2010/main" val="2414140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B2A9755-2C96-48A7-94F1-D7304234B464}" type="datetimeFigureOut">
              <a:rPr kumimoji="1" lang="ja-JP" altLang="en-US" smtClean="0"/>
              <a:t>2021/3/24</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E3087F87-224E-42F1-B9D8-B05D56B9F3E1}" type="slidenum">
              <a:rPr kumimoji="1" lang="ja-JP" altLang="en-US" smtClean="0"/>
              <a:t>‹#›</a:t>
            </a:fld>
            <a:endParaRPr kumimoji="1" lang="ja-JP" altLang="en-US" dirty="0"/>
          </a:p>
        </p:txBody>
      </p:sp>
    </p:spTree>
    <p:extLst>
      <p:ext uri="{BB962C8B-B14F-4D97-AF65-F5344CB8AC3E}">
        <p14:creationId xmlns:p14="http://schemas.microsoft.com/office/powerpoint/2010/main" val="775484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B2A9755-2C96-48A7-94F1-D7304234B464}" type="datetimeFigureOut">
              <a:rPr kumimoji="1" lang="ja-JP" altLang="en-US" smtClean="0"/>
              <a:t>2021/3/24</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E3087F87-224E-42F1-B9D8-B05D56B9F3E1}" type="slidenum">
              <a:rPr kumimoji="1" lang="ja-JP" altLang="en-US" smtClean="0"/>
              <a:t>‹#›</a:t>
            </a:fld>
            <a:endParaRPr kumimoji="1" lang="ja-JP" altLang="en-US" dirty="0"/>
          </a:p>
        </p:txBody>
      </p:sp>
    </p:spTree>
    <p:extLst>
      <p:ext uri="{BB962C8B-B14F-4D97-AF65-F5344CB8AC3E}">
        <p14:creationId xmlns:p14="http://schemas.microsoft.com/office/powerpoint/2010/main" val="3491723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B2A9755-2C96-48A7-94F1-D7304234B464}" type="datetimeFigureOut">
              <a:rPr kumimoji="1" lang="ja-JP" altLang="en-US" smtClean="0"/>
              <a:t>2021/3/24</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E3087F87-224E-42F1-B9D8-B05D56B9F3E1}" type="slidenum">
              <a:rPr kumimoji="1" lang="ja-JP" altLang="en-US" smtClean="0"/>
              <a:t>‹#›</a:t>
            </a:fld>
            <a:endParaRPr kumimoji="1" lang="ja-JP" altLang="en-US" dirty="0"/>
          </a:p>
        </p:txBody>
      </p:sp>
    </p:spTree>
    <p:extLst>
      <p:ext uri="{BB962C8B-B14F-4D97-AF65-F5344CB8AC3E}">
        <p14:creationId xmlns:p14="http://schemas.microsoft.com/office/powerpoint/2010/main" val="2380583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B2A9755-2C96-48A7-94F1-D7304234B464}" type="datetimeFigureOut">
              <a:rPr kumimoji="1" lang="ja-JP" altLang="en-US" smtClean="0"/>
              <a:t>2021/3/24</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E3087F87-224E-42F1-B9D8-B05D56B9F3E1}" type="slidenum">
              <a:rPr kumimoji="1" lang="ja-JP" altLang="en-US" smtClean="0"/>
              <a:t>‹#›</a:t>
            </a:fld>
            <a:endParaRPr kumimoji="1" lang="ja-JP" altLang="en-US" dirty="0"/>
          </a:p>
        </p:txBody>
      </p:sp>
    </p:spTree>
    <p:extLst>
      <p:ext uri="{BB962C8B-B14F-4D97-AF65-F5344CB8AC3E}">
        <p14:creationId xmlns:p14="http://schemas.microsoft.com/office/powerpoint/2010/main" val="473119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B2A9755-2C96-48A7-94F1-D7304234B464}" type="datetimeFigureOut">
              <a:rPr kumimoji="1" lang="ja-JP" altLang="en-US" smtClean="0"/>
              <a:t>2021/3/24</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E3087F87-224E-42F1-B9D8-B05D56B9F3E1}" type="slidenum">
              <a:rPr kumimoji="1" lang="ja-JP" altLang="en-US" smtClean="0"/>
              <a:t>‹#›</a:t>
            </a:fld>
            <a:endParaRPr kumimoji="1" lang="ja-JP" altLang="en-US" dirty="0"/>
          </a:p>
        </p:txBody>
      </p:sp>
    </p:spTree>
    <p:extLst>
      <p:ext uri="{BB962C8B-B14F-4D97-AF65-F5344CB8AC3E}">
        <p14:creationId xmlns:p14="http://schemas.microsoft.com/office/powerpoint/2010/main" val="237551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B2A9755-2C96-48A7-94F1-D7304234B464}" type="datetimeFigureOut">
              <a:rPr kumimoji="1" lang="ja-JP" altLang="en-US" smtClean="0"/>
              <a:t>2021/3/24</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E3087F87-224E-42F1-B9D8-B05D56B9F3E1}" type="slidenum">
              <a:rPr kumimoji="1" lang="ja-JP" altLang="en-US" smtClean="0"/>
              <a:t>‹#›</a:t>
            </a:fld>
            <a:endParaRPr kumimoji="1" lang="ja-JP" altLang="en-US" dirty="0"/>
          </a:p>
        </p:txBody>
      </p:sp>
    </p:spTree>
    <p:extLst>
      <p:ext uri="{BB962C8B-B14F-4D97-AF65-F5344CB8AC3E}">
        <p14:creationId xmlns:p14="http://schemas.microsoft.com/office/powerpoint/2010/main" val="554855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2A9755-2C96-48A7-94F1-D7304234B464}" type="datetimeFigureOut">
              <a:rPr kumimoji="1" lang="ja-JP" altLang="en-US" smtClean="0"/>
              <a:t>2021/3/24</a:t>
            </a:fld>
            <a:endParaRPr kumimoji="1" lang="ja-JP" altLang="en-US" dirty="0"/>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087F87-224E-42F1-B9D8-B05D56B9F3E1}" type="slidenum">
              <a:rPr kumimoji="1" lang="ja-JP" altLang="en-US" smtClean="0"/>
              <a:t>‹#›</a:t>
            </a:fld>
            <a:endParaRPr kumimoji="1" lang="ja-JP" altLang="en-US" dirty="0"/>
          </a:p>
        </p:txBody>
      </p:sp>
    </p:spTree>
    <p:extLst>
      <p:ext uri="{BB962C8B-B14F-4D97-AF65-F5344CB8AC3E}">
        <p14:creationId xmlns:p14="http://schemas.microsoft.com/office/powerpoint/2010/main" val="2866838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984183" y="670416"/>
            <a:ext cx="9978190" cy="1842981"/>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タイトル 1"/>
          <p:cNvSpPr>
            <a:spLocks noGrp="1"/>
          </p:cNvSpPr>
          <p:nvPr>
            <p:ph type="ctrTitle"/>
          </p:nvPr>
        </p:nvSpPr>
        <p:spPr>
          <a:xfrm>
            <a:off x="373487" y="758581"/>
            <a:ext cx="11818513" cy="1628056"/>
          </a:xfrm>
        </p:spPr>
        <p:txBody>
          <a:bodyPr>
            <a:noAutofit/>
          </a:bodyPr>
          <a:lstStyle/>
          <a:p>
            <a:r>
              <a:rPr lang="ja-JP" altLang="en-US" sz="5800" b="1" dirty="0" smtClean="0">
                <a:solidFill>
                  <a:schemeClr val="bg1"/>
                </a:solidFill>
                <a:latin typeface="メイリオ" panose="020B0604030504040204" pitchFamily="50" charset="-128"/>
                <a:ea typeface="メイリオ" panose="020B0604030504040204" pitchFamily="50" charset="-128"/>
              </a:rPr>
              <a:t>共に</a:t>
            </a:r>
            <a:r>
              <a:rPr lang="ja-JP" altLang="en-US" sz="5800" b="1" dirty="0">
                <a:solidFill>
                  <a:schemeClr val="bg1"/>
                </a:solidFill>
                <a:latin typeface="メイリオ" panose="020B0604030504040204" pitchFamily="50" charset="-128"/>
                <a:ea typeface="メイリオ" panose="020B0604030504040204" pitchFamily="50" charset="-128"/>
              </a:rPr>
              <a:t>手</a:t>
            </a:r>
            <a:r>
              <a:rPr lang="ja-JP" altLang="en-US" sz="5800" b="1" dirty="0" smtClean="0">
                <a:solidFill>
                  <a:schemeClr val="bg1"/>
                </a:solidFill>
                <a:latin typeface="メイリオ" panose="020B0604030504040204" pitchFamily="50" charset="-128"/>
                <a:ea typeface="メイリオ" panose="020B0604030504040204" pitchFamily="50" charset="-128"/>
              </a:rPr>
              <a:t>を取り合おう</a:t>
            </a:r>
            <a:r>
              <a:rPr lang="en-US" altLang="ja-JP" sz="5800" b="1" dirty="0" smtClean="0">
                <a:solidFill>
                  <a:schemeClr val="bg1"/>
                </a:solidFill>
                <a:latin typeface="メイリオ" panose="020B0604030504040204" pitchFamily="50" charset="-128"/>
                <a:ea typeface="メイリオ" panose="020B0604030504040204" pitchFamily="50" charset="-128"/>
              </a:rPr>
              <a:t/>
            </a:r>
            <a:br>
              <a:rPr lang="en-US" altLang="ja-JP" sz="5800" b="1" dirty="0" smtClean="0">
                <a:solidFill>
                  <a:schemeClr val="bg1"/>
                </a:solidFill>
                <a:latin typeface="メイリオ" panose="020B0604030504040204" pitchFamily="50" charset="-128"/>
                <a:ea typeface="メイリオ" panose="020B0604030504040204" pitchFamily="50" charset="-128"/>
              </a:rPr>
            </a:br>
            <a:r>
              <a:rPr lang="ja-JP" altLang="en-US" sz="4000" b="1" dirty="0" smtClean="0">
                <a:solidFill>
                  <a:schemeClr val="bg1"/>
                </a:solidFill>
                <a:latin typeface="メイリオ" panose="020B0604030504040204" pitchFamily="50" charset="-128"/>
                <a:ea typeface="メイリオ" panose="020B0604030504040204" pitchFamily="50" charset="-128"/>
              </a:rPr>
              <a:t>－いじめを生まない環境づくり－</a:t>
            </a:r>
            <a:endParaRPr kumimoji="1" lang="ja-JP" altLang="en-US" sz="4000" b="1" dirty="0">
              <a:solidFill>
                <a:schemeClr val="bg1"/>
              </a:solidFill>
              <a:latin typeface="メイリオ" panose="020B0604030504040204" pitchFamily="50" charset="-128"/>
              <a:ea typeface="メイリオ" panose="020B0604030504040204" pitchFamily="50" charset="-128"/>
            </a:endParaRPr>
          </a:p>
        </p:txBody>
      </p:sp>
      <p:sp>
        <p:nvSpPr>
          <p:cNvPr id="3" name="サブタイトル 2"/>
          <p:cNvSpPr>
            <a:spLocks noGrp="1"/>
          </p:cNvSpPr>
          <p:nvPr>
            <p:ph type="subTitle" idx="1"/>
          </p:nvPr>
        </p:nvSpPr>
        <p:spPr>
          <a:xfrm>
            <a:off x="2318037" y="5744961"/>
            <a:ext cx="9144000" cy="1113039"/>
          </a:xfrm>
        </p:spPr>
        <p:txBody>
          <a:bodyPr>
            <a:normAutofit/>
          </a:bodyPr>
          <a:lstStyle/>
          <a:p>
            <a:pPr algn="r"/>
            <a:r>
              <a:rPr kumimoji="1" lang="ja-JP" altLang="en-US" sz="2800" b="1" dirty="0" smtClean="0">
                <a:latin typeface="メイリオ" panose="020B0604030504040204" pitchFamily="50" charset="-128"/>
                <a:ea typeface="メイリオ" panose="020B0604030504040204" pitchFamily="50" charset="-128"/>
              </a:rPr>
              <a:t>令和</a:t>
            </a:r>
            <a:r>
              <a:rPr lang="ja-JP" altLang="en-US" sz="2800" b="1" dirty="0" smtClean="0">
                <a:latin typeface="メイリオ" panose="020B0604030504040204" pitchFamily="50" charset="-128"/>
                <a:ea typeface="メイリオ" panose="020B0604030504040204" pitchFamily="50" charset="-128"/>
              </a:rPr>
              <a:t>○</a:t>
            </a:r>
            <a:r>
              <a:rPr kumimoji="1" lang="ja-JP" altLang="en-US" sz="2800" b="1" dirty="0" smtClean="0">
                <a:latin typeface="メイリオ" panose="020B0604030504040204" pitchFamily="50" charset="-128"/>
                <a:ea typeface="メイリオ" panose="020B0604030504040204" pitchFamily="50" charset="-128"/>
              </a:rPr>
              <a:t>年○月○日（○）</a:t>
            </a:r>
            <a:endParaRPr lang="en-US" altLang="ja-JP" sz="2800" b="1" dirty="0">
              <a:latin typeface="メイリオ" panose="020B0604030504040204" pitchFamily="50" charset="-128"/>
              <a:ea typeface="メイリオ" panose="020B0604030504040204" pitchFamily="50" charset="-128"/>
            </a:endParaRPr>
          </a:p>
          <a:p>
            <a:pPr algn="r"/>
            <a:r>
              <a:rPr lang="ja-JP" altLang="en-US" sz="2800" b="1" dirty="0" smtClean="0">
                <a:latin typeface="メイリオ" panose="020B0604030504040204" pitchFamily="50" charset="-128"/>
                <a:ea typeface="メイリオ" panose="020B0604030504040204" pitchFamily="50" charset="-128"/>
              </a:rPr>
              <a:t>○○立○○○学校</a:t>
            </a:r>
            <a:endParaRPr kumimoji="1" lang="ja-JP" altLang="en-US" b="1" dirty="0">
              <a:latin typeface="メイリオ" panose="020B0604030504040204" pitchFamily="50" charset="-128"/>
              <a:ea typeface="メイリオ" panose="020B0604030504040204" pitchFamily="50" charset="-128"/>
            </a:endParaRPr>
          </a:p>
        </p:txBody>
      </p:sp>
      <p:sp>
        <p:nvSpPr>
          <p:cNvPr id="6" name="正方形/長方形 5"/>
          <p:cNvSpPr/>
          <p:nvPr/>
        </p:nvSpPr>
        <p:spPr>
          <a:xfrm>
            <a:off x="1375426" y="3112489"/>
            <a:ext cx="8165206" cy="5022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4000" b="1" dirty="0" smtClean="0">
                <a:solidFill>
                  <a:schemeClr val="tx1"/>
                </a:solidFill>
                <a:latin typeface="メイリオ" panose="020B0604030504040204" pitchFamily="50" charset="-128"/>
                <a:ea typeface="メイリオ" panose="020B0604030504040204" pitchFamily="50" charset="-128"/>
              </a:rPr>
              <a:t>(1)</a:t>
            </a:r>
            <a:r>
              <a:rPr lang="ja-JP" altLang="en-US" sz="4000" b="1" dirty="0" smtClean="0">
                <a:solidFill>
                  <a:schemeClr val="tx1"/>
                </a:solidFill>
                <a:latin typeface="メイリオ" panose="020B0604030504040204" pitchFamily="50" charset="-128"/>
                <a:ea typeface="メイリオ" panose="020B0604030504040204" pitchFamily="50" charset="-128"/>
              </a:rPr>
              <a:t>　「いじめ」と</a:t>
            </a:r>
            <a:r>
              <a:rPr lang="ja-JP" altLang="en-US" sz="4000" b="1" dirty="0">
                <a:solidFill>
                  <a:schemeClr val="tx1"/>
                </a:solidFill>
                <a:latin typeface="メイリオ" panose="020B0604030504040204" pitchFamily="50" charset="-128"/>
                <a:ea typeface="メイリオ" panose="020B0604030504040204" pitchFamily="50" charset="-128"/>
              </a:rPr>
              <a:t>は</a:t>
            </a:r>
            <a:endParaRPr kumimoji="1" lang="ja-JP" altLang="en-US" sz="4000" b="1" dirty="0">
              <a:solidFill>
                <a:schemeClr val="tx1"/>
              </a:solidFill>
              <a:latin typeface="メイリオ" panose="020B0604030504040204" pitchFamily="50" charset="-128"/>
              <a:ea typeface="メイリオ" panose="020B0604030504040204" pitchFamily="50" charset="-128"/>
            </a:endParaRPr>
          </a:p>
        </p:txBody>
      </p:sp>
      <p:sp>
        <p:nvSpPr>
          <p:cNvPr id="7" name="正方形/長方形 6"/>
          <p:cNvSpPr/>
          <p:nvPr/>
        </p:nvSpPr>
        <p:spPr>
          <a:xfrm>
            <a:off x="1375426" y="3936816"/>
            <a:ext cx="8165206" cy="5022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4000" b="1" dirty="0" smtClean="0">
                <a:solidFill>
                  <a:schemeClr val="tx1"/>
                </a:solidFill>
                <a:latin typeface="メイリオ" panose="020B0604030504040204" pitchFamily="50" charset="-128"/>
                <a:ea typeface="メイリオ" panose="020B0604030504040204" pitchFamily="50" charset="-128"/>
              </a:rPr>
              <a:t>(2)</a:t>
            </a:r>
            <a:r>
              <a:rPr kumimoji="1" lang="ja-JP" altLang="en-US" sz="4000" b="1" dirty="0" smtClean="0">
                <a:solidFill>
                  <a:schemeClr val="tx1"/>
                </a:solidFill>
                <a:latin typeface="メイリオ" panose="020B0604030504040204" pitchFamily="50" charset="-128"/>
                <a:ea typeface="メイリオ" panose="020B0604030504040204" pitchFamily="50" charset="-128"/>
              </a:rPr>
              <a:t>　</a:t>
            </a:r>
            <a:r>
              <a:rPr lang="ja-JP" altLang="en-US" sz="4000" b="1" dirty="0">
                <a:solidFill>
                  <a:schemeClr val="tx1"/>
                </a:solidFill>
                <a:latin typeface="メイリオ" panose="020B0604030504040204" pitchFamily="50" charset="-128"/>
                <a:ea typeface="メイリオ" panose="020B0604030504040204" pitchFamily="50" charset="-128"/>
              </a:rPr>
              <a:t>本校</a:t>
            </a:r>
            <a:r>
              <a:rPr kumimoji="1" lang="ja-JP" altLang="en-US" sz="4000" b="1" dirty="0" smtClean="0">
                <a:solidFill>
                  <a:schemeClr val="tx1"/>
                </a:solidFill>
                <a:latin typeface="メイリオ" panose="020B0604030504040204" pitchFamily="50" charset="-128"/>
                <a:ea typeface="メイリオ" panose="020B0604030504040204" pitchFamily="50" charset="-128"/>
              </a:rPr>
              <a:t>の取組</a:t>
            </a:r>
            <a:endParaRPr kumimoji="1" lang="ja-JP" altLang="en-US" sz="4000" b="1" dirty="0">
              <a:solidFill>
                <a:schemeClr val="tx1"/>
              </a:solidFill>
              <a:latin typeface="メイリオ" panose="020B0604030504040204" pitchFamily="50" charset="-128"/>
              <a:ea typeface="メイリオ" panose="020B0604030504040204" pitchFamily="50" charset="-128"/>
            </a:endParaRPr>
          </a:p>
        </p:txBody>
      </p:sp>
      <p:sp>
        <p:nvSpPr>
          <p:cNvPr id="8" name="正方形/長方形 7"/>
          <p:cNvSpPr/>
          <p:nvPr/>
        </p:nvSpPr>
        <p:spPr>
          <a:xfrm>
            <a:off x="1375426" y="4813010"/>
            <a:ext cx="8695419" cy="5022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4000" b="1" dirty="0" smtClean="0">
                <a:solidFill>
                  <a:schemeClr val="tx1"/>
                </a:solidFill>
                <a:latin typeface="メイリオ" panose="020B0604030504040204" pitchFamily="50" charset="-128"/>
                <a:ea typeface="メイリオ" panose="020B0604030504040204" pitchFamily="50" charset="-128"/>
              </a:rPr>
              <a:t>(3)</a:t>
            </a:r>
            <a:r>
              <a:rPr lang="ja-JP" altLang="en-US" sz="4000" b="1" dirty="0" smtClean="0">
                <a:solidFill>
                  <a:schemeClr val="tx1"/>
                </a:solidFill>
                <a:latin typeface="メイリオ" panose="020B0604030504040204" pitchFamily="50" charset="-128"/>
                <a:ea typeface="メイリオ" panose="020B0604030504040204" pitchFamily="50" charset="-128"/>
              </a:rPr>
              <a:t>　地域全体でできること</a:t>
            </a:r>
            <a:endParaRPr kumimoji="1" lang="ja-JP" altLang="en-US" sz="4000" dirty="0">
              <a:solidFill>
                <a:schemeClr val="tx1"/>
              </a:solidFill>
              <a:latin typeface="メイリオ" panose="020B0604030504040204" pitchFamily="50" charset="-128"/>
              <a:ea typeface="メイリオ" panose="020B0604030504040204" pitchFamily="50" charset="-128"/>
            </a:endParaRPr>
          </a:p>
        </p:txBody>
      </p:sp>
      <p:pic>
        <p:nvPicPr>
          <p:cNvPr id="12" name="図 11"/>
          <p:cNvPicPr>
            <a:picLocks noChangeAspect="1"/>
          </p:cNvPicPr>
          <p:nvPr/>
        </p:nvPicPr>
        <p:blipFill>
          <a:blip r:embed="rId3"/>
          <a:stretch>
            <a:fillRect/>
          </a:stretch>
        </p:blipFill>
        <p:spPr>
          <a:xfrm>
            <a:off x="8310590" y="2741914"/>
            <a:ext cx="2937163" cy="2859271"/>
          </a:xfrm>
          <a:prstGeom prst="rect">
            <a:avLst/>
          </a:prstGeom>
        </p:spPr>
      </p:pic>
      <p:sp>
        <p:nvSpPr>
          <p:cNvPr id="13" name="テキスト ボックス 12"/>
          <p:cNvSpPr txBox="1"/>
          <p:nvPr/>
        </p:nvSpPr>
        <p:spPr>
          <a:xfrm>
            <a:off x="8310590" y="4868768"/>
            <a:ext cx="2937163" cy="646331"/>
          </a:xfrm>
          <a:prstGeom prst="rect">
            <a:avLst/>
          </a:prstGeom>
          <a:solidFill>
            <a:schemeClr val="bg1"/>
          </a:solidFill>
          <a:ln w="28575">
            <a:solidFill>
              <a:srgbClr val="FF0000"/>
            </a:solidFill>
          </a:ln>
        </p:spPr>
        <p:txBody>
          <a:bodyPr wrap="square" rtlCol="0">
            <a:spAutoFit/>
          </a:bodyPr>
          <a:lstStyle/>
          <a:p>
            <a:r>
              <a:rPr kumimoji="1" lang="en-US" altLang="ja-JP" dirty="0" smtClean="0">
                <a:solidFill>
                  <a:srgbClr val="FF0000"/>
                </a:solidFill>
              </a:rPr>
              <a:t>※</a:t>
            </a:r>
            <a:r>
              <a:rPr kumimoji="1" lang="ja-JP" altLang="en-US" dirty="0" smtClean="0">
                <a:solidFill>
                  <a:srgbClr val="FF0000"/>
                </a:solidFill>
              </a:rPr>
              <a:t>自校の写真を入れることもできます。</a:t>
            </a:r>
            <a:endParaRPr kumimoji="1" lang="ja-JP" altLang="en-US" dirty="0">
              <a:solidFill>
                <a:srgbClr val="FF0000"/>
              </a:solidFill>
            </a:endParaRPr>
          </a:p>
        </p:txBody>
      </p:sp>
    </p:spTree>
    <p:extLst>
      <p:ext uri="{BB962C8B-B14F-4D97-AF65-F5344CB8AC3E}">
        <p14:creationId xmlns:p14="http://schemas.microsoft.com/office/powerpoint/2010/main" val="28885571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9373" y="104472"/>
            <a:ext cx="10515600" cy="1325563"/>
          </a:xfrm>
        </p:spPr>
        <p:txBody>
          <a:bodyPr>
            <a:normAutofit/>
          </a:bodyPr>
          <a:lstStyle/>
          <a:p>
            <a:r>
              <a:rPr lang="ja-JP" altLang="en-US" sz="6000" b="1" dirty="0" smtClean="0">
                <a:latin typeface="メイリオ" panose="020B0604030504040204" pitchFamily="50" charset="-128"/>
                <a:ea typeface="メイリオ" panose="020B0604030504040204" pitchFamily="50" charset="-128"/>
              </a:rPr>
              <a:t>「いじめ」とは</a:t>
            </a:r>
            <a:endParaRPr kumimoji="1" lang="ja-JP" altLang="en-US" sz="6000" b="1" dirty="0">
              <a:latin typeface="メイリオ" panose="020B0604030504040204" pitchFamily="50" charset="-128"/>
              <a:ea typeface="メイリオ" panose="020B0604030504040204" pitchFamily="50" charset="-128"/>
            </a:endParaRPr>
          </a:p>
        </p:txBody>
      </p:sp>
      <p:sp>
        <p:nvSpPr>
          <p:cNvPr id="6" name="正方形/長方形 5"/>
          <p:cNvSpPr/>
          <p:nvPr/>
        </p:nvSpPr>
        <p:spPr>
          <a:xfrm>
            <a:off x="5793443" y="4092681"/>
            <a:ext cx="6137439" cy="400110"/>
          </a:xfrm>
          <a:prstGeom prst="rect">
            <a:avLst/>
          </a:prstGeom>
        </p:spPr>
        <p:txBody>
          <a:bodyPr wrap="square">
            <a:spAutoFit/>
          </a:bodyPr>
          <a:lstStyle/>
          <a:p>
            <a:r>
              <a:rPr lang="ja-JP" altLang="en-US" sz="2000" b="1" dirty="0" smtClean="0">
                <a:latin typeface="メイリオ" panose="020B0604030504040204" pitchFamily="50" charset="-128"/>
                <a:ea typeface="メイリオ" panose="020B0604030504040204" pitchFamily="50" charset="-128"/>
              </a:rPr>
              <a:t>平成</a:t>
            </a:r>
            <a:r>
              <a:rPr lang="en-US" altLang="ja-JP" sz="2000" b="1" dirty="0" smtClean="0">
                <a:latin typeface="メイリオ" panose="020B0604030504040204" pitchFamily="50" charset="-128"/>
                <a:ea typeface="メイリオ" panose="020B0604030504040204" pitchFamily="50" charset="-128"/>
              </a:rPr>
              <a:t>25</a:t>
            </a:r>
            <a:r>
              <a:rPr lang="ja-JP" altLang="en-US" sz="2000" b="1" dirty="0" smtClean="0">
                <a:latin typeface="メイリオ" panose="020B0604030504040204" pitchFamily="50" charset="-128"/>
                <a:ea typeface="メイリオ" panose="020B0604030504040204" pitchFamily="50" charset="-128"/>
              </a:rPr>
              <a:t>年制定「</a:t>
            </a:r>
            <a:r>
              <a:rPr lang="ja-JP" altLang="en-US" sz="2000" b="1" dirty="0">
                <a:latin typeface="メイリオ" panose="020B0604030504040204" pitchFamily="50" charset="-128"/>
                <a:ea typeface="メイリオ" panose="020B0604030504040204" pitchFamily="50" charset="-128"/>
              </a:rPr>
              <a:t>いじめ防止対策推進法</a:t>
            </a:r>
            <a:r>
              <a:rPr lang="ja-JP" altLang="en-US" sz="2000" b="1" dirty="0" smtClean="0">
                <a:latin typeface="メイリオ" panose="020B0604030504040204" pitchFamily="50" charset="-128"/>
                <a:ea typeface="メイリオ" panose="020B0604030504040204" pitchFamily="50" charset="-128"/>
              </a:rPr>
              <a:t>」第２条１項</a:t>
            </a:r>
            <a:endParaRPr lang="ja-JP" altLang="en-US" sz="2000" b="1" dirty="0">
              <a:latin typeface="メイリオ" panose="020B0604030504040204" pitchFamily="50" charset="-128"/>
              <a:ea typeface="メイリオ" panose="020B0604030504040204" pitchFamily="50" charset="-128"/>
            </a:endParaRPr>
          </a:p>
        </p:txBody>
      </p:sp>
      <p:sp>
        <p:nvSpPr>
          <p:cNvPr id="9" name="AutoShape 33"/>
          <p:cNvSpPr>
            <a:spLocks noChangeArrowheads="1"/>
          </p:cNvSpPr>
          <p:nvPr/>
        </p:nvSpPr>
        <p:spPr bwMode="auto">
          <a:xfrm>
            <a:off x="708659" y="1430035"/>
            <a:ext cx="11222223" cy="3062756"/>
          </a:xfrm>
          <a:prstGeom prst="roundRect">
            <a:avLst>
              <a:gd name="adj" fmla="val 0"/>
            </a:avLst>
          </a:prstGeom>
          <a:noFill/>
          <a:ln w="9525">
            <a:noFill/>
            <a:round/>
            <a:headEnd/>
            <a:tailEnd/>
          </a:ln>
        </p:spPr>
        <p:txBody>
          <a:bodyPr wrap="square" lIns="27432"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ja-JP" altLang="en-US" sz="3200" b="1" dirty="0">
                <a:solidFill>
                  <a:srgbClr val="000000"/>
                </a:solidFill>
                <a:latin typeface="ＭＳ ゴシック" panose="020B0609070205080204" pitchFamily="49" charset="-128"/>
                <a:ea typeface="ＭＳ ゴシック" panose="020B0609070205080204" pitchFamily="49" charset="-128"/>
              </a:rPr>
              <a:t>　</a:t>
            </a:r>
            <a:r>
              <a:rPr lang="ja-JP" altLang="en-US" sz="3200" b="1" spc="-150" dirty="0">
                <a:solidFill>
                  <a:srgbClr val="000000"/>
                </a:solidFill>
                <a:latin typeface="メイリオ" panose="020B0604030504040204" pitchFamily="50" charset="-128"/>
                <a:ea typeface="メイリオ" panose="020B0604030504040204" pitchFamily="50" charset="-128"/>
              </a:rPr>
              <a:t>「いじめ」とは、児童等に対して、当該児童等が在籍する学校に在籍している等当該児童等と一定の人的関係にある他の児童等が行う</a:t>
            </a:r>
            <a:r>
              <a:rPr lang="ja-JP" altLang="en-US" sz="3200" b="1" spc="-150" dirty="0">
                <a:solidFill>
                  <a:srgbClr val="FF0000"/>
                </a:solidFill>
                <a:latin typeface="メイリオ" panose="020B0604030504040204" pitchFamily="50" charset="-128"/>
                <a:ea typeface="メイリオ" panose="020B0604030504040204" pitchFamily="50" charset="-128"/>
              </a:rPr>
              <a:t>心理的又は物理的な影響を与える行為</a:t>
            </a:r>
            <a:r>
              <a:rPr lang="ja-JP" altLang="en-US" sz="3200" b="1" spc="-150" dirty="0">
                <a:solidFill>
                  <a:srgbClr val="000000"/>
                </a:solidFill>
                <a:latin typeface="メイリオ" panose="020B0604030504040204" pitchFamily="50" charset="-128"/>
                <a:ea typeface="メイリオ" panose="020B0604030504040204" pitchFamily="50" charset="-128"/>
              </a:rPr>
              <a:t>（インターネットを通じて行われるものを含む。）であって、当該行為の対象となった児童等が</a:t>
            </a:r>
            <a:r>
              <a:rPr lang="ja-JP" altLang="en-US" sz="3200" b="1" spc="-150" dirty="0">
                <a:solidFill>
                  <a:srgbClr val="FF0000"/>
                </a:solidFill>
                <a:latin typeface="メイリオ" panose="020B0604030504040204" pitchFamily="50" charset="-128"/>
                <a:ea typeface="メイリオ" panose="020B0604030504040204" pitchFamily="50" charset="-128"/>
              </a:rPr>
              <a:t>心身の苦痛を感じているもの</a:t>
            </a:r>
            <a:r>
              <a:rPr lang="ja-JP" altLang="en-US" sz="3200" b="1" spc="-150" dirty="0">
                <a:solidFill>
                  <a:srgbClr val="000000"/>
                </a:solidFill>
                <a:latin typeface="メイリオ" panose="020B0604030504040204" pitchFamily="50" charset="-128"/>
                <a:ea typeface="メイリオ" panose="020B0604030504040204" pitchFamily="50" charset="-128"/>
              </a:rPr>
              <a:t>をいう。</a:t>
            </a:r>
          </a:p>
        </p:txBody>
      </p:sp>
      <p:sp>
        <p:nvSpPr>
          <p:cNvPr id="10" name="テキスト ボックス 9"/>
          <p:cNvSpPr txBox="1"/>
          <p:nvPr/>
        </p:nvSpPr>
        <p:spPr>
          <a:xfrm>
            <a:off x="1767323" y="4518419"/>
            <a:ext cx="8712967" cy="2169825"/>
          </a:xfrm>
          <a:prstGeom prst="rect">
            <a:avLst/>
          </a:prstGeom>
          <a:noFill/>
          <a:ln w="76200">
            <a:solidFill>
              <a:srgbClr val="00B050"/>
            </a:solidFill>
          </a:ln>
        </p:spPr>
        <p:txBody>
          <a:bodyPr wrap="square" rtlCol="0">
            <a:spAutoFit/>
          </a:bodyPr>
          <a:lstStyle/>
          <a:p>
            <a:pPr>
              <a:lnSpc>
                <a:spcPct val="150000"/>
              </a:lnSpc>
            </a:pPr>
            <a:r>
              <a:rPr lang="ja-JP" altLang="en-US" sz="2400" b="1" dirty="0">
                <a:solidFill>
                  <a:srgbClr val="000066"/>
                </a:solidFill>
              </a:rPr>
              <a:t>　</a:t>
            </a:r>
            <a:r>
              <a:rPr lang="ja-JP" altLang="en-US" sz="2400" b="1" dirty="0">
                <a:latin typeface="メイリオ" panose="020B0604030504040204" pitchFamily="50" charset="-128"/>
                <a:ea typeface="メイリオ" panose="020B0604030504040204" pitchFamily="50" charset="-128"/>
              </a:rPr>
              <a:t>◆　いじめ防止対策推進法案に対する附帯決議</a:t>
            </a:r>
            <a:endParaRPr lang="en-US" altLang="ja-JP" sz="2400" b="1" dirty="0">
              <a:latin typeface="メイリオ" panose="020B0604030504040204" pitchFamily="50" charset="-128"/>
              <a:ea typeface="メイリオ" panose="020B0604030504040204" pitchFamily="50" charset="-128"/>
            </a:endParaRPr>
          </a:p>
          <a:p>
            <a:pPr algn="ctr"/>
            <a:r>
              <a:rPr lang="ja-JP" altLang="en-US" sz="1400" b="1" dirty="0">
                <a:latin typeface="メイリオ" panose="020B0604030504040204" pitchFamily="50" charset="-128"/>
                <a:ea typeface="メイリオ" panose="020B0604030504040204" pitchFamily="50" charset="-128"/>
              </a:rPr>
              <a:t>（平成２５年６月１９日　衆議院文部科学委員会　平成２５年６月２０日　参議院文教科学委員会）</a:t>
            </a:r>
            <a:endParaRPr lang="en-US" altLang="ja-JP" sz="1400" b="1" dirty="0">
              <a:latin typeface="メイリオ" panose="020B0604030504040204" pitchFamily="50" charset="-128"/>
              <a:ea typeface="メイリオ" panose="020B0604030504040204" pitchFamily="50" charset="-128"/>
            </a:endParaRPr>
          </a:p>
          <a:p>
            <a:pPr>
              <a:lnSpc>
                <a:spcPts val="3000"/>
              </a:lnSpc>
              <a:spcBef>
                <a:spcPts val="1200"/>
              </a:spcBef>
            </a:pPr>
            <a:r>
              <a:rPr lang="ja-JP" altLang="en-US" sz="2000" b="1" dirty="0">
                <a:solidFill>
                  <a:srgbClr val="000000"/>
                </a:solidFill>
                <a:latin typeface="メイリオ" panose="020B0604030504040204" pitchFamily="50" charset="-128"/>
                <a:ea typeface="メイリオ" panose="020B0604030504040204" pitchFamily="50" charset="-128"/>
              </a:rPr>
              <a:t>　</a:t>
            </a:r>
            <a:r>
              <a:rPr lang="ja-JP" altLang="en-US" sz="2000" b="1" dirty="0" smtClean="0">
                <a:solidFill>
                  <a:srgbClr val="000000"/>
                </a:solidFill>
                <a:latin typeface="メイリオ" panose="020B0604030504040204" pitchFamily="50" charset="-128"/>
                <a:ea typeface="メイリオ" panose="020B0604030504040204" pitchFamily="50" charset="-128"/>
              </a:rPr>
              <a:t>いじめ</a:t>
            </a:r>
            <a:r>
              <a:rPr lang="ja-JP" altLang="en-US" sz="2000" b="1" dirty="0">
                <a:solidFill>
                  <a:srgbClr val="000000"/>
                </a:solidFill>
                <a:latin typeface="メイリオ" panose="020B0604030504040204" pitchFamily="50" charset="-128"/>
                <a:ea typeface="メイリオ" panose="020B0604030504040204" pitchFamily="50" charset="-128"/>
              </a:rPr>
              <a:t>には多様な態様があることに鑑み、本法の対象となるいじめに該当するか否かを判断するに当たり、「心身の苦痛を感じているもの」との要件が限定して解釈されることのないよう努めること。</a:t>
            </a:r>
          </a:p>
        </p:txBody>
      </p:sp>
    </p:spTree>
    <p:extLst>
      <p:ext uri="{BB962C8B-B14F-4D97-AF65-F5344CB8AC3E}">
        <p14:creationId xmlns:p14="http://schemas.microsoft.com/office/powerpoint/2010/main" val="12410482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979360"/>
            <a:ext cx="10515600" cy="1325563"/>
          </a:xfrm>
        </p:spPr>
        <p:txBody>
          <a:bodyPr>
            <a:normAutofit/>
          </a:bodyPr>
          <a:lstStyle/>
          <a:p>
            <a:r>
              <a:rPr kumimoji="1" lang="ja-JP" altLang="en-US" sz="6600" b="1" dirty="0" smtClean="0">
                <a:latin typeface="メイリオ" panose="020B0604030504040204" pitchFamily="50" charset="-128"/>
                <a:ea typeface="メイリオ" panose="020B0604030504040204" pitchFamily="50" charset="-128"/>
              </a:rPr>
              <a:t>「いじめ」とは</a:t>
            </a:r>
            <a:endParaRPr kumimoji="1" lang="ja-JP" altLang="en-US" sz="6600" b="1" dirty="0">
              <a:latin typeface="メイリオ" panose="020B0604030504040204" pitchFamily="50" charset="-128"/>
              <a:ea typeface="メイリオ" panose="020B0604030504040204" pitchFamily="50" charset="-128"/>
            </a:endParaRPr>
          </a:p>
        </p:txBody>
      </p:sp>
      <p:pic>
        <p:nvPicPr>
          <p:cNvPr id="5" name="図 4"/>
          <p:cNvPicPr>
            <a:picLocks noChangeAspect="1"/>
          </p:cNvPicPr>
          <p:nvPr/>
        </p:nvPicPr>
        <p:blipFill>
          <a:blip r:embed="rId3"/>
          <a:stretch>
            <a:fillRect/>
          </a:stretch>
        </p:blipFill>
        <p:spPr>
          <a:xfrm>
            <a:off x="9328053" y="279176"/>
            <a:ext cx="2216247" cy="2216247"/>
          </a:xfrm>
          <a:prstGeom prst="rect">
            <a:avLst/>
          </a:prstGeom>
        </p:spPr>
      </p:pic>
      <p:sp>
        <p:nvSpPr>
          <p:cNvPr id="3" name="コンテンツ プレースホルダー 2"/>
          <p:cNvSpPr>
            <a:spLocks noGrp="1"/>
          </p:cNvSpPr>
          <p:nvPr>
            <p:ph idx="1"/>
          </p:nvPr>
        </p:nvSpPr>
        <p:spPr>
          <a:xfrm>
            <a:off x="838200" y="2025747"/>
            <a:ext cx="10515600" cy="4151215"/>
          </a:xfrm>
        </p:spPr>
        <p:txBody>
          <a:bodyPr>
            <a:normAutofit/>
          </a:bodyPr>
          <a:lstStyle/>
          <a:p>
            <a:pPr marL="0" indent="0">
              <a:buNone/>
            </a:pPr>
            <a:endParaRPr lang="en-US" altLang="ja-JP" sz="4000" b="1" dirty="0"/>
          </a:p>
          <a:p>
            <a:pPr>
              <a:buFont typeface="Wingdings" panose="05000000000000000000" pitchFamily="2" charset="2"/>
              <a:buChar char="l"/>
            </a:pPr>
            <a:r>
              <a:rPr lang="ja-JP" altLang="en-US" sz="4000" b="1" dirty="0" smtClean="0">
                <a:latin typeface="メイリオ" panose="020B0604030504040204" pitchFamily="50" charset="-128"/>
                <a:ea typeface="メイリオ" panose="020B0604030504040204" pitchFamily="50" charset="-128"/>
              </a:rPr>
              <a:t>心身の苦痛を感じている＝「いじめ」</a:t>
            </a:r>
            <a:endParaRPr lang="en-US" altLang="ja-JP" sz="4000" b="1" dirty="0" smtClean="0">
              <a:latin typeface="メイリオ" panose="020B0604030504040204" pitchFamily="50" charset="-128"/>
              <a:ea typeface="メイリオ" panose="020B0604030504040204" pitchFamily="50" charset="-128"/>
            </a:endParaRPr>
          </a:p>
          <a:p>
            <a:pPr marL="0" indent="0">
              <a:buNone/>
            </a:pPr>
            <a:endParaRPr lang="en-US" altLang="ja-JP" sz="4000" b="1" dirty="0" smtClean="0">
              <a:latin typeface="メイリオ" panose="020B0604030504040204" pitchFamily="50" charset="-128"/>
              <a:ea typeface="メイリオ" panose="020B0604030504040204" pitchFamily="50" charset="-128"/>
            </a:endParaRPr>
          </a:p>
          <a:p>
            <a:pPr>
              <a:buFont typeface="Wingdings" panose="05000000000000000000" pitchFamily="2" charset="2"/>
              <a:buChar char="l"/>
            </a:pPr>
            <a:r>
              <a:rPr lang="ja-JP" altLang="en-US" sz="4000" b="1" dirty="0" smtClean="0">
                <a:latin typeface="メイリオ" panose="020B0604030504040204" pitchFamily="50" charset="-128"/>
                <a:ea typeface="メイリオ" panose="020B0604030504040204" pitchFamily="50" charset="-128"/>
              </a:rPr>
              <a:t>どの</a:t>
            </a:r>
            <a:r>
              <a:rPr lang="ja-JP" altLang="en-US" sz="4000" b="1" dirty="0">
                <a:latin typeface="メイリオ" panose="020B0604030504040204" pitchFamily="50" charset="-128"/>
                <a:ea typeface="メイリオ" panose="020B0604030504040204" pitchFamily="50" charset="-128"/>
              </a:rPr>
              <a:t>学校　どの子供にも　起こり得る</a:t>
            </a:r>
            <a:endParaRPr lang="en-US" altLang="ja-JP" sz="4000" b="1" dirty="0">
              <a:latin typeface="メイリオ" panose="020B0604030504040204" pitchFamily="50" charset="-128"/>
              <a:ea typeface="メイリオ" panose="020B0604030504040204" pitchFamily="50" charset="-128"/>
            </a:endParaRPr>
          </a:p>
          <a:p>
            <a:pPr marL="0" indent="0">
              <a:buNone/>
            </a:pPr>
            <a:endParaRPr kumimoji="1" lang="ja-JP" altLang="en-US" sz="4000" b="1" dirty="0">
              <a:latin typeface="メイリオ" panose="020B0604030504040204" pitchFamily="50" charset="-128"/>
              <a:ea typeface="メイリオ" panose="020B0604030504040204" pitchFamily="50" charset="-128"/>
            </a:endParaRPr>
          </a:p>
        </p:txBody>
      </p:sp>
      <p:sp>
        <p:nvSpPr>
          <p:cNvPr id="6" name="角丸四角形 5"/>
          <p:cNvSpPr/>
          <p:nvPr/>
        </p:nvSpPr>
        <p:spPr>
          <a:xfrm>
            <a:off x="2438936" y="5142695"/>
            <a:ext cx="7314127" cy="1338838"/>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smtClean="0">
                <a:solidFill>
                  <a:schemeClr val="tx1"/>
                </a:solidFill>
                <a:latin typeface="メイリオ" panose="020B0604030504040204" pitchFamily="50" charset="-128"/>
                <a:ea typeface="メイリオ" panose="020B0604030504040204" pitchFamily="50" charset="-128"/>
              </a:rPr>
              <a:t>「被害の子供の心情の側に立つ」</a:t>
            </a:r>
            <a:endParaRPr kumimoji="1" lang="ja-JP" altLang="en-US" sz="3600" b="1"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928812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74003"/>
            <a:ext cx="10515600" cy="1325563"/>
          </a:xfrm>
        </p:spPr>
        <p:txBody>
          <a:bodyPr>
            <a:normAutofit/>
          </a:bodyPr>
          <a:lstStyle/>
          <a:p>
            <a:r>
              <a:rPr kumimoji="1" lang="ja-JP" altLang="en-US" sz="5400" b="1" dirty="0" smtClean="0">
                <a:latin typeface="メイリオ" panose="020B0604030504040204" pitchFamily="50" charset="-128"/>
                <a:ea typeface="メイリオ" panose="020B0604030504040204" pitchFamily="50" charset="-128"/>
              </a:rPr>
              <a:t>これって「いじめ」？</a:t>
            </a:r>
            <a:endParaRPr kumimoji="1" lang="ja-JP" altLang="en-US" sz="5400" b="1" dirty="0">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a:xfrm>
            <a:off x="838200" y="1690688"/>
            <a:ext cx="10980420" cy="4915852"/>
          </a:xfrm>
        </p:spPr>
        <p:txBody>
          <a:bodyPr>
            <a:normAutofit fontScale="85000" lnSpcReduction="20000"/>
          </a:bodyPr>
          <a:lstStyle/>
          <a:p>
            <a:pPr marL="0" indent="0">
              <a:buNone/>
            </a:pPr>
            <a:r>
              <a:rPr lang="ja-JP" altLang="en-US" sz="3800" b="1" dirty="0" smtClean="0">
                <a:latin typeface="メイリオ" panose="020B0604030504040204" pitchFamily="50" charset="-128"/>
                <a:ea typeface="メイリオ" panose="020B0604030504040204" pitchFamily="50" charset="-128"/>
              </a:rPr>
              <a:t>　①　あだ</a:t>
            </a:r>
            <a:r>
              <a:rPr lang="ja-JP" altLang="en-US" sz="3800" b="1" dirty="0">
                <a:latin typeface="メイリオ" panose="020B0604030504040204" pitchFamily="50" charset="-128"/>
                <a:ea typeface="メイリオ" panose="020B0604030504040204" pitchFamily="50" charset="-128"/>
              </a:rPr>
              <a:t>名</a:t>
            </a:r>
            <a:r>
              <a:rPr lang="ja-JP" altLang="en-US" sz="3800" b="1" dirty="0" smtClean="0">
                <a:latin typeface="メイリオ" panose="020B0604030504040204" pitchFamily="50" charset="-128"/>
                <a:ea typeface="メイリオ" panose="020B0604030504040204" pitchFamily="50" charset="-128"/>
              </a:rPr>
              <a:t>で</a:t>
            </a:r>
            <a:r>
              <a:rPr lang="ja-JP" altLang="en-US" sz="3800" b="1" dirty="0">
                <a:latin typeface="メイリオ" panose="020B0604030504040204" pitchFamily="50" charset="-128"/>
                <a:ea typeface="メイリオ" panose="020B0604030504040204" pitchFamily="50" charset="-128"/>
              </a:rPr>
              <a:t>呼</a:t>
            </a:r>
            <a:r>
              <a:rPr lang="ja-JP" altLang="en-US" sz="3800" b="1" dirty="0" smtClean="0">
                <a:latin typeface="メイリオ" panose="020B0604030504040204" pitchFamily="50" charset="-128"/>
                <a:ea typeface="メイリオ" panose="020B0604030504040204" pitchFamily="50" charset="-128"/>
              </a:rPr>
              <a:t>ばれている。</a:t>
            </a:r>
            <a:endParaRPr lang="en-US" altLang="ja-JP" sz="3800" b="1" dirty="0" smtClean="0">
              <a:latin typeface="メイリオ" panose="020B0604030504040204" pitchFamily="50" charset="-128"/>
              <a:ea typeface="メイリオ" panose="020B0604030504040204" pitchFamily="50" charset="-128"/>
            </a:endParaRPr>
          </a:p>
          <a:p>
            <a:pPr marL="0" indent="0">
              <a:buNone/>
            </a:pPr>
            <a:r>
              <a:rPr lang="ja-JP" altLang="en-US" sz="3800" b="1" dirty="0" smtClean="0">
                <a:latin typeface="メイリオ" panose="020B0604030504040204" pitchFamily="50" charset="-128"/>
                <a:ea typeface="メイリオ" panose="020B0604030504040204" pitchFamily="50" charset="-128"/>
              </a:rPr>
              <a:t>　</a:t>
            </a:r>
            <a:endParaRPr lang="en-US" altLang="ja-JP" sz="3800" b="1" dirty="0">
              <a:latin typeface="メイリオ" panose="020B0604030504040204" pitchFamily="50" charset="-128"/>
              <a:ea typeface="メイリオ" panose="020B0604030504040204" pitchFamily="50" charset="-128"/>
            </a:endParaRPr>
          </a:p>
          <a:p>
            <a:pPr marL="0" indent="0">
              <a:buNone/>
            </a:pPr>
            <a:r>
              <a:rPr lang="ja-JP" altLang="en-US" sz="3800" b="1" dirty="0" smtClean="0">
                <a:latin typeface="メイリオ" panose="020B0604030504040204" pitchFamily="50" charset="-128"/>
                <a:ea typeface="メイリオ" panose="020B0604030504040204" pitchFamily="50" charset="-128"/>
              </a:rPr>
              <a:t>　②　声をかけても、無視されている。</a:t>
            </a:r>
            <a:endParaRPr lang="en-US" altLang="ja-JP" sz="3800" b="1" dirty="0" smtClean="0">
              <a:latin typeface="メイリオ" panose="020B0604030504040204" pitchFamily="50" charset="-128"/>
              <a:ea typeface="メイリオ" panose="020B0604030504040204" pitchFamily="50" charset="-128"/>
            </a:endParaRPr>
          </a:p>
          <a:p>
            <a:pPr marL="0" indent="0">
              <a:buNone/>
            </a:pPr>
            <a:endParaRPr lang="en-US" altLang="ja-JP" sz="3800" b="1" dirty="0">
              <a:latin typeface="メイリオ" panose="020B0604030504040204" pitchFamily="50" charset="-128"/>
              <a:ea typeface="メイリオ" panose="020B0604030504040204" pitchFamily="50" charset="-128"/>
            </a:endParaRPr>
          </a:p>
          <a:p>
            <a:pPr marL="0" indent="0">
              <a:buNone/>
            </a:pPr>
            <a:r>
              <a:rPr lang="ja-JP" altLang="en-US" sz="3800" b="1" dirty="0" smtClean="0">
                <a:latin typeface="メイリオ" panose="020B0604030504040204" pitchFamily="50" charset="-128"/>
                <a:ea typeface="メイリオ" panose="020B0604030504040204" pitchFamily="50" charset="-128"/>
              </a:rPr>
              <a:t>　③　友達の</a:t>
            </a:r>
            <a:r>
              <a:rPr lang="ja-JP" altLang="en-US" sz="3800" b="1" dirty="0">
                <a:latin typeface="メイリオ" panose="020B0604030504040204" pitchFamily="50" charset="-128"/>
                <a:ea typeface="メイリオ" panose="020B0604030504040204" pitchFamily="50" charset="-128"/>
              </a:rPr>
              <a:t>荷物</a:t>
            </a:r>
            <a:r>
              <a:rPr lang="ja-JP" altLang="en-US" sz="3800" b="1" dirty="0" smtClean="0">
                <a:latin typeface="メイリオ" panose="020B0604030504040204" pitchFamily="50" charset="-128"/>
                <a:ea typeface="メイリオ" panose="020B0604030504040204" pitchFamily="50" charset="-128"/>
              </a:rPr>
              <a:t>を持っている。</a:t>
            </a:r>
            <a:endParaRPr lang="en-US" altLang="ja-JP" sz="3800" b="1" dirty="0">
              <a:latin typeface="メイリオ" panose="020B0604030504040204" pitchFamily="50" charset="-128"/>
              <a:ea typeface="メイリオ" panose="020B0604030504040204" pitchFamily="50" charset="-128"/>
            </a:endParaRPr>
          </a:p>
          <a:p>
            <a:pPr marL="0" indent="0">
              <a:buNone/>
            </a:pPr>
            <a:endParaRPr lang="en-US" altLang="ja-JP" sz="3800" b="1" dirty="0">
              <a:latin typeface="メイリオ" panose="020B0604030504040204" pitchFamily="50" charset="-128"/>
              <a:ea typeface="メイリオ" panose="020B0604030504040204" pitchFamily="50" charset="-128"/>
            </a:endParaRPr>
          </a:p>
          <a:p>
            <a:pPr marL="0" indent="0">
              <a:buNone/>
            </a:pPr>
            <a:r>
              <a:rPr lang="ja-JP" altLang="en-US" sz="3800" b="1" dirty="0" smtClean="0">
                <a:latin typeface="メイリオ" panose="020B0604030504040204" pitchFamily="50" charset="-128"/>
                <a:ea typeface="メイリオ" panose="020B0604030504040204" pitchFamily="50" charset="-128"/>
              </a:rPr>
              <a:t>　④　すれ違うときに、ぶつかられたり、蹴られたりして</a:t>
            </a:r>
            <a:endParaRPr lang="en-US" altLang="ja-JP" sz="3800" b="1" dirty="0" smtClean="0">
              <a:latin typeface="メイリオ" panose="020B0604030504040204" pitchFamily="50" charset="-128"/>
              <a:ea typeface="メイリオ" panose="020B0604030504040204" pitchFamily="50" charset="-128"/>
            </a:endParaRPr>
          </a:p>
          <a:p>
            <a:pPr marL="0" indent="0">
              <a:buNone/>
            </a:pPr>
            <a:r>
              <a:rPr lang="ja-JP" altLang="en-US" sz="3800" b="1" dirty="0">
                <a:latin typeface="メイリオ" panose="020B0604030504040204" pitchFamily="50" charset="-128"/>
                <a:ea typeface="メイリオ" panose="020B0604030504040204" pitchFamily="50" charset="-128"/>
              </a:rPr>
              <a:t>　</a:t>
            </a:r>
            <a:r>
              <a:rPr lang="ja-JP" altLang="en-US" sz="3800" b="1" dirty="0" smtClean="0">
                <a:latin typeface="メイリオ" panose="020B0604030504040204" pitchFamily="50" charset="-128"/>
                <a:ea typeface="メイリオ" panose="020B0604030504040204" pitchFamily="50" charset="-128"/>
              </a:rPr>
              <a:t>　　いる。</a:t>
            </a:r>
            <a:endParaRPr lang="en-US" altLang="ja-JP" sz="3800" b="1" dirty="0" smtClean="0">
              <a:latin typeface="メイリオ" panose="020B0604030504040204" pitchFamily="50" charset="-128"/>
              <a:ea typeface="メイリオ" panose="020B0604030504040204" pitchFamily="50" charset="-128"/>
            </a:endParaRPr>
          </a:p>
          <a:p>
            <a:pPr marL="0" indent="0">
              <a:buNone/>
            </a:pPr>
            <a:r>
              <a:rPr kumimoji="1" lang="ja-JP" altLang="en-US" sz="3800" b="1" dirty="0">
                <a:latin typeface="メイリオ" panose="020B0604030504040204" pitchFamily="50" charset="-128"/>
                <a:ea typeface="メイリオ" panose="020B0604030504040204" pitchFamily="50" charset="-128"/>
              </a:rPr>
              <a:t>　</a:t>
            </a:r>
            <a:endParaRPr kumimoji="1" lang="en-US" altLang="ja-JP" sz="3800" b="1" dirty="0" smtClean="0">
              <a:latin typeface="メイリオ" panose="020B0604030504040204" pitchFamily="50" charset="-128"/>
              <a:ea typeface="メイリオ" panose="020B0604030504040204" pitchFamily="50" charset="-128"/>
            </a:endParaRPr>
          </a:p>
          <a:p>
            <a:pPr marL="0" indent="0">
              <a:buNone/>
            </a:pPr>
            <a:r>
              <a:rPr lang="ja-JP" altLang="en-US" sz="3800" b="1" dirty="0">
                <a:latin typeface="メイリオ" panose="020B0604030504040204" pitchFamily="50" charset="-128"/>
                <a:ea typeface="メイリオ" panose="020B0604030504040204" pitchFamily="50" charset="-128"/>
              </a:rPr>
              <a:t>　</a:t>
            </a:r>
            <a:r>
              <a:rPr lang="ja-JP" altLang="en-US" sz="3800" b="1" dirty="0" smtClean="0">
                <a:latin typeface="メイリオ" panose="020B0604030504040204" pitchFamily="50" charset="-128"/>
                <a:ea typeface="メイリオ" panose="020B0604030504040204" pitchFamily="50" charset="-128"/>
              </a:rPr>
              <a:t>⑤</a:t>
            </a:r>
            <a:r>
              <a:rPr lang="ja-JP" altLang="en-US" sz="3800" b="1" dirty="0">
                <a:latin typeface="メイリオ" panose="020B0604030504040204" pitchFamily="50" charset="-128"/>
                <a:ea typeface="メイリオ" panose="020B0604030504040204" pitchFamily="50" charset="-128"/>
              </a:rPr>
              <a:t>　飲み物や食べ物を友達の分も買っている。</a:t>
            </a:r>
            <a:endParaRPr lang="en-US" altLang="ja-JP" sz="3800" b="1" dirty="0">
              <a:latin typeface="メイリオ" panose="020B0604030504040204" pitchFamily="50" charset="-128"/>
              <a:ea typeface="メイリオ" panose="020B0604030504040204" pitchFamily="50" charset="-128"/>
            </a:endParaRPr>
          </a:p>
          <a:p>
            <a:pPr marL="0" indent="0">
              <a:buNone/>
            </a:pPr>
            <a:endParaRPr kumimoji="1" lang="ja-JP" altLang="en-US" dirty="0"/>
          </a:p>
        </p:txBody>
      </p:sp>
      <p:sp>
        <p:nvSpPr>
          <p:cNvPr id="5" name="円形吹き出し 4"/>
          <p:cNvSpPr/>
          <p:nvPr/>
        </p:nvSpPr>
        <p:spPr>
          <a:xfrm>
            <a:off x="8004517" y="182881"/>
            <a:ext cx="3951263" cy="1507808"/>
          </a:xfrm>
          <a:prstGeom prst="wedgeEllipseCallout">
            <a:avLst>
              <a:gd name="adj1" fmla="val -56705"/>
              <a:gd name="adj2" fmla="val -1644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smtClean="0">
                <a:latin typeface="メイリオ" panose="020B0604030504040204" pitchFamily="50" charset="-128"/>
                <a:ea typeface="メイリオ" panose="020B0604030504040204" pitchFamily="50" charset="-128"/>
              </a:rPr>
              <a:t>もう一度、</a:t>
            </a:r>
            <a:endParaRPr kumimoji="1" lang="en-US" altLang="ja-JP" sz="2000" b="1" dirty="0" smtClean="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確認</a:t>
            </a:r>
            <a:r>
              <a:rPr lang="ja-JP" altLang="en-US" sz="2000" b="1" dirty="0" smtClean="0">
                <a:latin typeface="メイリオ" panose="020B0604030504040204" pitchFamily="50" charset="-128"/>
                <a:ea typeface="メイリオ" panose="020B0604030504040204" pitchFamily="50" charset="-128"/>
              </a:rPr>
              <a:t>してみましょう</a:t>
            </a:r>
            <a:r>
              <a:rPr lang="ja-JP" altLang="en-US" sz="2000" b="1" dirty="0">
                <a:latin typeface="メイリオ" panose="020B0604030504040204" pitchFamily="50" charset="-128"/>
                <a:ea typeface="メイリオ" panose="020B0604030504040204" pitchFamily="50" charset="-128"/>
              </a:rPr>
              <a:t>！</a:t>
            </a:r>
            <a:endParaRPr kumimoji="1" lang="ja-JP" altLang="en-US" sz="20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038745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4320" y="246064"/>
            <a:ext cx="11612880" cy="940018"/>
          </a:xfrm>
          <a:noFill/>
        </p:spPr>
        <p:txBody>
          <a:bodyPr>
            <a:noAutofit/>
          </a:bodyPr>
          <a:lstStyle/>
          <a:p>
            <a:pPr algn="ctr"/>
            <a:r>
              <a:rPr kumimoji="1" lang="ja-JP" altLang="en-US" sz="4000" b="1" dirty="0" smtClean="0">
                <a:latin typeface="メイリオ" panose="020B0604030504040204" pitchFamily="50" charset="-128"/>
                <a:ea typeface="メイリオ" panose="020B0604030504040204" pitchFamily="50" charset="-128"/>
              </a:rPr>
              <a:t>東京都におけるいじめの状況 （令和元年度）</a:t>
            </a:r>
            <a:endParaRPr kumimoji="1" lang="ja-JP" altLang="en-US" sz="4000" b="1" dirty="0">
              <a:latin typeface="メイリオ" panose="020B0604030504040204" pitchFamily="50" charset="-128"/>
              <a:ea typeface="メイリオ" panose="020B0604030504040204" pitchFamily="50" charset="-128"/>
            </a:endParaRPr>
          </a:p>
        </p:txBody>
      </p:sp>
      <p:pic>
        <p:nvPicPr>
          <p:cNvPr id="6" name="コンテンツ プレースホルダー 5" descr="画面の領域"/>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4320" y="1406873"/>
            <a:ext cx="7978140" cy="4877938"/>
          </a:xfrm>
          <a:ln w="3175">
            <a:solidFill>
              <a:schemeClr val="tx1"/>
            </a:solidFill>
          </a:ln>
        </p:spPr>
      </p:pic>
      <p:sp>
        <p:nvSpPr>
          <p:cNvPr id="3" name="円形吹き出し 2"/>
          <p:cNvSpPr/>
          <p:nvPr/>
        </p:nvSpPr>
        <p:spPr>
          <a:xfrm>
            <a:off x="8679180" y="1974276"/>
            <a:ext cx="3360420" cy="971550"/>
          </a:xfrm>
          <a:prstGeom prst="wedgeEllipseCallout">
            <a:avLst>
              <a:gd name="adj1" fmla="val -74616"/>
              <a:gd name="adj2" fmla="val -10924"/>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smtClean="0">
                <a:solidFill>
                  <a:schemeClr val="bg1"/>
                </a:solidFill>
                <a:latin typeface="メイリオ" panose="020B0604030504040204" pitchFamily="50" charset="-128"/>
                <a:ea typeface="メイリオ" panose="020B0604030504040204" pitchFamily="50" charset="-128"/>
              </a:rPr>
              <a:t>5</a:t>
            </a:r>
            <a:r>
              <a:rPr lang="ja-JP" altLang="en-US" sz="2400" b="1" dirty="0" smtClean="0">
                <a:solidFill>
                  <a:schemeClr val="tx1"/>
                </a:solidFill>
                <a:latin typeface="メイリオ" panose="020B0604030504040204" pitchFamily="50" charset="-128"/>
                <a:ea typeface="メイリオ" panose="020B0604030504040204" pitchFamily="50" charset="-128"/>
              </a:rPr>
              <a:t>合計</a:t>
            </a:r>
            <a:endParaRPr lang="en-US" altLang="ja-JP" sz="2400" b="1" dirty="0" smtClean="0">
              <a:solidFill>
                <a:schemeClr val="tx1"/>
              </a:solidFill>
              <a:latin typeface="メイリオ" panose="020B0604030504040204" pitchFamily="50" charset="-128"/>
              <a:ea typeface="メイリオ" panose="020B0604030504040204" pitchFamily="50" charset="-128"/>
            </a:endParaRPr>
          </a:p>
          <a:p>
            <a:pPr algn="ctr"/>
            <a:r>
              <a:rPr lang="en-US" altLang="ja-JP" sz="2400" b="1" dirty="0" smtClean="0">
                <a:solidFill>
                  <a:schemeClr val="tx1"/>
                </a:solidFill>
                <a:latin typeface="メイリオ" panose="020B0604030504040204" pitchFamily="50" charset="-128"/>
                <a:ea typeface="メイリオ" panose="020B0604030504040204" pitchFamily="50" charset="-128"/>
              </a:rPr>
              <a:t>64,579</a:t>
            </a:r>
            <a:r>
              <a:rPr lang="ja-JP" altLang="en-US" sz="2400" b="1" dirty="0" smtClean="0">
                <a:solidFill>
                  <a:schemeClr val="tx1"/>
                </a:solidFill>
                <a:latin typeface="メイリオ" panose="020B0604030504040204" pitchFamily="50" charset="-128"/>
                <a:ea typeface="メイリオ" panose="020B0604030504040204" pitchFamily="50" charset="-128"/>
              </a:rPr>
              <a:t>件</a:t>
            </a:r>
            <a:endParaRPr lang="en-US" altLang="ja-JP" sz="2400" b="1" dirty="0" smtClean="0">
              <a:solidFill>
                <a:schemeClr val="tx1"/>
              </a:solidFill>
              <a:latin typeface="メイリオ" panose="020B0604030504040204" pitchFamily="50" charset="-128"/>
              <a:ea typeface="メイリオ" panose="020B0604030504040204" pitchFamily="50" charset="-128"/>
            </a:endParaRPr>
          </a:p>
        </p:txBody>
      </p:sp>
      <p:sp>
        <p:nvSpPr>
          <p:cNvPr id="4" name="正方形/長方形 3"/>
          <p:cNvSpPr/>
          <p:nvPr/>
        </p:nvSpPr>
        <p:spPr>
          <a:xfrm>
            <a:off x="541020" y="6374922"/>
            <a:ext cx="8138160" cy="441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出典：東京都教育庁指導部</a:t>
            </a:r>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a:p>
            <a:r>
              <a:rPr kumimoji="1" lang="ja-JP" altLang="en-US" sz="1400" dirty="0" smtClean="0">
                <a:solidFill>
                  <a:schemeClr val="tx1"/>
                </a:solidFill>
                <a:latin typeface="メイリオ" panose="020B0604030504040204" pitchFamily="50" charset="-128"/>
                <a:ea typeface="メイリオ" panose="020B0604030504040204" pitchFamily="50" charset="-128"/>
              </a:rPr>
              <a:t>「</a:t>
            </a:r>
            <a:r>
              <a:rPr kumimoji="1" lang="en-US" altLang="ja-JP" sz="1400" dirty="0" smtClean="0">
                <a:solidFill>
                  <a:schemeClr val="tx1"/>
                </a:solidFill>
                <a:latin typeface="メイリオ" panose="020B0604030504040204" pitchFamily="50" charset="-128"/>
                <a:ea typeface="メイリオ" panose="020B0604030504040204" pitchFamily="50" charset="-128"/>
              </a:rPr>
              <a:t>『</a:t>
            </a:r>
            <a:r>
              <a:rPr kumimoji="1" lang="ja-JP" altLang="en-US" sz="1400" dirty="0" smtClean="0">
                <a:solidFill>
                  <a:schemeClr val="tx1"/>
                </a:solidFill>
                <a:latin typeface="メイリオ" panose="020B0604030504040204" pitchFamily="50" charset="-128"/>
                <a:ea typeface="メイリオ" panose="020B0604030504040204" pitchFamily="50" charset="-128"/>
              </a:rPr>
              <a:t>令和元年度児童生徒の問題行動・不登校等生徒指導上の諸課題に関する調査</a:t>
            </a:r>
            <a:r>
              <a:rPr kumimoji="1" lang="en-US" altLang="ja-JP" sz="1400" dirty="0" smtClean="0">
                <a:solidFill>
                  <a:schemeClr val="tx1"/>
                </a:solidFill>
                <a:latin typeface="メイリオ" panose="020B0604030504040204" pitchFamily="50" charset="-128"/>
                <a:ea typeface="メイリオ" panose="020B0604030504040204" pitchFamily="50" charset="-128"/>
              </a:rPr>
              <a:t>』</a:t>
            </a:r>
            <a:r>
              <a:rPr kumimoji="1" lang="ja-JP" altLang="en-US" sz="1400" dirty="0" smtClean="0">
                <a:solidFill>
                  <a:schemeClr val="tx1"/>
                </a:solidFill>
                <a:latin typeface="メイリオ" panose="020B0604030504040204" pitchFamily="50" charset="-128"/>
                <a:ea typeface="メイリオ" panose="020B0604030504040204" pitchFamily="50" charset="-128"/>
              </a:rPr>
              <a:t>について」</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11" name="円形吹き出し 10"/>
          <p:cNvSpPr/>
          <p:nvPr/>
        </p:nvSpPr>
        <p:spPr>
          <a:xfrm>
            <a:off x="8679180" y="3294727"/>
            <a:ext cx="3360420" cy="971550"/>
          </a:xfrm>
          <a:prstGeom prst="wedgeEllipseCallout">
            <a:avLst>
              <a:gd name="adj1" fmla="val -70534"/>
              <a:gd name="adj2" fmla="val -33277"/>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a:t>
            </a:r>
            <a:r>
              <a:rPr lang="ja-JP" altLang="en-US" sz="2400" b="1" dirty="0">
                <a:solidFill>
                  <a:schemeClr val="tx1"/>
                </a:solidFill>
              </a:rPr>
              <a:t>○</a:t>
            </a:r>
            <a:r>
              <a:rPr lang="ja-JP" altLang="en-US" sz="2400" b="1" dirty="0" smtClean="0">
                <a:solidFill>
                  <a:schemeClr val="tx1"/>
                </a:solidFill>
              </a:rPr>
              <a:t>学校</a:t>
            </a:r>
            <a:endParaRPr lang="en-US" altLang="ja-JP" sz="2400" b="1" dirty="0" smtClean="0">
              <a:solidFill>
                <a:schemeClr val="tx1"/>
              </a:solidFill>
            </a:endParaRPr>
          </a:p>
          <a:p>
            <a:pPr algn="ctr"/>
            <a:r>
              <a:rPr lang="ja-JP" altLang="en-US" sz="2400" b="1" dirty="0" smtClean="0">
                <a:solidFill>
                  <a:schemeClr val="tx1"/>
                </a:solidFill>
              </a:rPr>
              <a:t>○○</a:t>
            </a:r>
            <a:r>
              <a:rPr lang="ja-JP" altLang="en-US" sz="2400" b="1" dirty="0">
                <a:solidFill>
                  <a:schemeClr val="tx1"/>
                </a:solidFill>
              </a:rPr>
              <a:t>○</a:t>
            </a:r>
            <a:r>
              <a:rPr lang="ja-JP" altLang="en-US" sz="2400" b="1" dirty="0" smtClean="0">
                <a:solidFill>
                  <a:schemeClr val="tx1"/>
                </a:solidFill>
              </a:rPr>
              <a:t>件</a:t>
            </a:r>
            <a:endParaRPr lang="en-US" altLang="ja-JP" sz="2400" b="1" dirty="0" smtClean="0">
              <a:solidFill>
                <a:schemeClr val="tx1"/>
              </a:solidFill>
            </a:endParaRPr>
          </a:p>
        </p:txBody>
      </p:sp>
      <p:sp>
        <p:nvSpPr>
          <p:cNvPr id="13" name="正方形/長方形 12"/>
          <p:cNvSpPr/>
          <p:nvPr/>
        </p:nvSpPr>
        <p:spPr>
          <a:xfrm>
            <a:off x="8823960" y="4446270"/>
            <a:ext cx="3070860" cy="21494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rgbClr val="FF0000"/>
                </a:solidFill>
              </a:rPr>
              <a:t>必要に応じて、校種別の件数を青の吹き出しに御記入ください。</a:t>
            </a:r>
            <a:endParaRPr kumimoji="1" lang="en-US" altLang="ja-JP" dirty="0" smtClean="0">
              <a:solidFill>
                <a:srgbClr val="FF0000"/>
              </a:solidFill>
            </a:endParaRPr>
          </a:p>
          <a:p>
            <a:r>
              <a:rPr lang="ja-JP" altLang="en-US" dirty="0" smtClean="0">
                <a:solidFill>
                  <a:srgbClr val="FF0000"/>
                </a:solidFill>
              </a:rPr>
              <a:t>　・小学校　　　</a:t>
            </a:r>
            <a:r>
              <a:rPr lang="en-US" altLang="ja-JP" dirty="0" smtClean="0">
                <a:solidFill>
                  <a:srgbClr val="FF0000"/>
                </a:solidFill>
              </a:rPr>
              <a:t>57,427</a:t>
            </a:r>
            <a:r>
              <a:rPr lang="ja-JP" altLang="en-US" dirty="0" smtClean="0">
                <a:solidFill>
                  <a:srgbClr val="FF0000"/>
                </a:solidFill>
              </a:rPr>
              <a:t>件</a:t>
            </a:r>
            <a:endParaRPr lang="en-US" altLang="ja-JP" dirty="0" smtClean="0">
              <a:solidFill>
                <a:srgbClr val="FF0000"/>
              </a:solidFill>
            </a:endParaRPr>
          </a:p>
          <a:p>
            <a:r>
              <a:rPr lang="ja-JP" altLang="en-US" dirty="0">
                <a:solidFill>
                  <a:srgbClr val="FF0000"/>
                </a:solidFill>
              </a:rPr>
              <a:t>　</a:t>
            </a:r>
            <a:r>
              <a:rPr lang="ja-JP" altLang="en-US" dirty="0" smtClean="0">
                <a:solidFill>
                  <a:srgbClr val="FF0000"/>
                </a:solidFill>
              </a:rPr>
              <a:t>・中学校　  　　</a:t>
            </a:r>
            <a:r>
              <a:rPr lang="en-US" altLang="ja-JP" dirty="0" smtClean="0">
                <a:solidFill>
                  <a:srgbClr val="FF0000"/>
                </a:solidFill>
              </a:rPr>
              <a:t>6,968</a:t>
            </a:r>
            <a:r>
              <a:rPr lang="ja-JP" altLang="en-US" dirty="0" smtClean="0">
                <a:solidFill>
                  <a:srgbClr val="FF0000"/>
                </a:solidFill>
              </a:rPr>
              <a:t>件</a:t>
            </a:r>
            <a:endParaRPr lang="en-US" altLang="ja-JP" dirty="0" smtClean="0">
              <a:solidFill>
                <a:srgbClr val="FF0000"/>
              </a:solidFill>
            </a:endParaRPr>
          </a:p>
          <a:p>
            <a:r>
              <a:rPr lang="ja-JP" altLang="en-US" dirty="0">
                <a:solidFill>
                  <a:srgbClr val="FF0000"/>
                </a:solidFill>
              </a:rPr>
              <a:t>　</a:t>
            </a:r>
            <a:r>
              <a:rPr lang="ja-JP" altLang="en-US" dirty="0" smtClean="0">
                <a:solidFill>
                  <a:srgbClr val="FF0000"/>
                </a:solidFill>
              </a:rPr>
              <a:t>・高等学校　 　　</a:t>
            </a:r>
            <a:r>
              <a:rPr lang="en-US" altLang="ja-JP" dirty="0" smtClean="0">
                <a:solidFill>
                  <a:srgbClr val="FF0000"/>
                </a:solidFill>
              </a:rPr>
              <a:t>147</a:t>
            </a:r>
            <a:r>
              <a:rPr lang="ja-JP" altLang="en-US" dirty="0" smtClean="0">
                <a:solidFill>
                  <a:srgbClr val="FF0000"/>
                </a:solidFill>
              </a:rPr>
              <a:t>件</a:t>
            </a:r>
            <a:endParaRPr lang="en-US" altLang="ja-JP" dirty="0" smtClean="0">
              <a:solidFill>
                <a:srgbClr val="FF0000"/>
              </a:solidFill>
            </a:endParaRPr>
          </a:p>
          <a:p>
            <a:r>
              <a:rPr kumimoji="1" lang="ja-JP" altLang="en-US" dirty="0">
                <a:solidFill>
                  <a:srgbClr val="FF0000"/>
                </a:solidFill>
              </a:rPr>
              <a:t>　</a:t>
            </a:r>
            <a:r>
              <a:rPr kumimoji="1" lang="ja-JP" altLang="en-US" dirty="0" smtClean="0">
                <a:solidFill>
                  <a:srgbClr val="FF0000"/>
                </a:solidFill>
              </a:rPr>
              <a:t>・特別支援学校　   </a:t>
            </a:r>
            <a:r>
              <a:rPr kumimoji="1" lang="en-US" altLang="ja-JP" dirty="0" smtClean="0">
                <a:solidFill>
                  <a:srgbClr val="FF0000"/>
                </a:solidFill>
              </a:rPr>
              <a:t>37</a:t>
            </a:r>
            <a:r>
              <a:rPr kumimoji="1" lang="ja-JP" altLang="en-US" dirty="0" smtClean="0">
                <a:solidFill>
                  <a:srgbClr val="FF0000"/>
                </a:solidFill>
              </a:rPr>
              <a:t>件</a:t>
            </a:r>
            <a:endParaRPr kumimoji="1" lang="ja-JP" altLang="en-US" dirty="0">
              <a:solidFill>
                <a:srgbClr val="FF0000"/>
              </a:solidFill>
            </a:endParaRPr>
          </a:p>
        </p:txBody>
      </p:sp>
    </p:spTree>
    <p:extLst>
      <p:ext uri="{BB962C8B-B14F-4D97-AF65-F5344CB8AC3E}">
        <p14:creationId xmlns:p14="http://schemas.microsoft.com/office/powerpoint/2010/main" val="35607603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4320" y="246063"/>
            <a:ext cx="11612880" cy="885507"/>
          </a:xfrm>
          <a:noFill/>
        </p:spPr>
        <p:txBody>
          <a:bodyPr>
            <a:noAutofit/>
          </a:bodyPr>
          <a:lstStyle/>
          <a:p>
            <a:pPr algn="ctr"/>
            <a:r>
              <a:rPr kumimoji="1" lang="ja-JP" altLang="en-US" sz="4000" b="1" dirty="0" smtClean="0">
                <a:latin typeface="メイリオ" panose="020B0604030504040204" pitchFamily="50" charset="-128"/>
                <a:ea typeface="メイリオ" panose="020B0604030504040204" pitchFamily="50" charset="-128"/>
              </a:rPr>
              <a:t>東京都におけるいじめの状況 （令和元年度）</a:t>
            </a:r>
            <a:endParaRPr kumimoji="1" lang="ja-JP" altLang="en-US" sz="4000" b="1" dirty="0">
              <a:latin typeface="メイリオ" panose="020B0604030504040204" pitchFamily="50" charset="-128"/>
              <a:ea typeface="メイリオ" panose="020B0604030504040204" pitchFamily="50" charset="-128"/>
            </a:endParaRPr>
          </a:p>
        </p:txBody>
      </p:sp>
      <p:sp>
        <p:nvSpPr>
          <p:cNvPr id="4" name="角丸四角形 3"/>
          <p:cNvSpPr/>
          <p:nvPr/>
        </p:nvSpPr>
        <p:spPr>
          <a:xfrm>
            <a:off x="8780145" y="1459196"/>
            <a:ext cx="3143250" cy="2629503"/>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latin typeface="メイリオ" panose="020B0604030504040204" pitchFamily="50" charset="-128"/>
                <a:ea typeface="メイリオ" panose="020B0604030504040204" pitchFamily="50" charset="-128"/>
              </a:rPr>
              <a:t>全体</a:t>
            </a:r>
            <a:endParaRPr kumimoji="1" lang="en-US" altLang="ja-JP" sz="3200" b="1" dirty="0" smtClean="0">
              <a:solidFill>
                <a:schemeClr val="tx1"/>
              </a:solidFill>
              <a:latin typeface="メイリオ" panose="020B0604030504040204" pitchFamily="50" charset="-128"/>
              <a:ea typeface="メイリオ" panose="020B0604030504040204" pitchFamily="50" charset="-128"/>
            </a:endParaRPr>
          </a:p>
          <a:p>
            <a:pPr algn="ctr"/>
            <a:r>
              <a:rPr lang="en-US" altLang="ja-JP" sz="3200" b="1" dirty="0" smtClean="0">
                <a:solidFill>
                  <a:schemeClr val="tx1"/>
                </a:solidFill>
                <a:latin typeface="メイリオ" panose="020B0604030504040204" pitchFamily="50" charset="-128"/>
                <a:ea typeface="メイリオ" panose="020B0604030504040204" pitchFamily="50" charset="-128"/>
              </a:rPr>
              <a:t>29.4</a:t>
            </a:r>
            <a:r>
              <a:rPr lang="ja-JP" altLang="en-US" sz="3200" b="1" dirty="0" smtClean="0">
                <a:solidFill>
                  <a:schemeClr val="tx1"/>
                </a:solidFill>
                <a:latin typeface="メイリオ" panose="020B0604030504040204" pitchFamily="50" charset="-128"/>
                <a:ea typeface="メイリオ" panose="020B0604030504040204" pitchFamily="50" charset="-128"/>
              </a:rPr>
              <a:t>件</a:t>
            </a:r>
            <a:endParaRPr lang="en-US" altLang="ja-JP" sz="3200" b="1" dirty="0" smtClean="0">
              <a:solidFill>
                <a:schemeClr val="tx1"/>
              </a:solidFill>
              <a:latin typeface="メイリオ" panose="020B0604030504040204" pitchFamily="50" charset="-128"/>
              <a:ea typeface="メイリオ" panose="020B0604030504040204" pitchFamily="50" charset="-128"/>
            </a:endParaRPr>
          </a:p>
          <a:p>
            <a:pPr algn="ctr"/>
            <a:endParaRPr lang="en-US" altLang="ja-JP" b="1" dirty="0" smtClean="0">
              <a:solidFill>
                <a:schemeClr val="tx1"/>
              </a:solidFill>
              <a:latin typeface="メイリオ" panose="020B0604030504040204" pitchFamily="50" charset="-128"/>
              <a:ea typeface="メイリオ" panose="020B0604030504040204" pitchFamily="50" charset="-128"/>
            </a:endParaRPr>
          </a:p>
          <a:p>
            <a:pPr algn="ctr"/>
            <a:r>
              <a:rPr lang="ja-JP" altLang="en-US" sz="3200" b="1" dirty="0">
                <a:solidFill>
                  <a:schemeClr val="tx1"/>
                </a:solidFill>
                <a:latin typeface="メイリオ" panose="020B0604030504040204" pitchFamily="50" charset="-128"/>
                <a:ea typeface="メイリオ" panose="020B0604030504040204" pitchFamily="50" charset="-128"/>
              </a:rPr>
              <a:t>○</a:t>
            </a:r>
            <a:r>
              <a:rPr kumimoji="1" lang="ja-JP" altLang="en-US" sz="3200" b="1" dirty="0" smtClean="0">
                <a:solidFill>
                  <a:schemeClr val="tx1"/>
                </a:solidFill>
                <a:latin typeface="メイリオ" panose="020B0604030504040204" pitchFamily="50" charset="-128"/>
                <a:ea typeface="メイリオ" panose="020B0604030504040204" pitchFamily="50" charset="-128"/>
              </a:rPr>
              <a:t>学校</a:t>
            </a:r>
            <a:endParaRPr kumimoji="1" lang="en-US" altLang="ja-JP" sz="3200" b="1" dirty="0" smtClean="0">
              <a:solidFill>
                <a:schemeClr val="tx1"/>
              </a:solidFill>
              <a:latin typeface="メイリオ" panose="020B0604030504040204" pitchFamily="50" charset="-128"/>
              <a:ea typeface="メイリオ" panose="020B0604030504040204" pitchFamily="50" charset="-128"/>
            </a:endParaRPr>
          </a:p>
          <a:p>
            <a:pPr algn="ctr"/>
            <a:r>
              <a:rPr lang="ja-JP" altLang="en-US" sz="3200" b="1" dirty="0">
                <a:solidFill>
                  <a:schemeClr val="tx1"/>
                </a:solidFill>
                <a:latin typeface="メイリオ" panose="020B0604030504040204" pitchFamily="50" charset="-128"/>
                <a:ea typeface="メイリオ" panose="020B0604030504040204" pitchFamily="50" charset="-128"/>
              </a:rPr>
              <a:t>○</a:t>
            </a:r>
            <a:r>
              <a:rPr lang="ja-JP" altLang="en-US" sz="3200" b="1" dirty="0" smtClean="0">
                <a:solidFill>
                  <a:schemeClr val="tx1"/>
                </a:solidFill>
                <a:latin typeface="メイリオ" panose="020B0604030504040204" pitchFamily="50" charset="-128"/>
                <a:ea typeface="メイリオ" panose="020B0604030504040204" pitchFamily="50" charset="-128"/>
              </a:rPr>
              <a:t>○件</a:t>
            </a:r>
            <a:endParaRPr kumimoji="1" lang="ja-JP" altLang="en-US" sz="3200" b="1" dirty="0">
              <a:solidFill>
                <a:schemeClr val="tx1"/>
              </a:solidFill>
              <a:latin typeface="メイリオ" panose="020B0604030504040204" pitchFamily="50" charset="-128"/>
              <a:ea typeface="メイリオ" panose="020B0604030504040204" pitchFamily="50" charset="-128"/>
            </a:endParaRPr>
          </a:p>
        </p:txBody>
      </p:sp>
      <p:pic>
        <p:nvPicPr>
          <p:cNvPr id="8" name="コンテンツ プレースホルダー 7" descr="画面の領域"/>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4320" y="1341622"/>
            <a:ext cx="8263890" cy="4514809"/>
          </a:xfrm>
          <a:ln w="3175">
            <a:solidFill>
              <a:schemeClr val="tx1"/>
            </a:solidFill>
          </a:ln>
        </p:spPr>
      </p:pic>
      <p:sp>
        <p:nvSpPr>
          <p:cNvPr id="9" name="正方形/長方形 8"/>
          <p:cNvSpPr/>
          <p:nvPr/>
        </p:nvSpPr>
        <p:spPr>
          <a:xfrm>
            <a:off x="605790" y="6237763"/>
            <a:ext cx="8138160" cy="441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出典：東京都教育庁指導部</a:t>
            </a:r>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a:p>
            <a:r>
              <a:rPr kumimoji="1" lang="ja-JP" altLang="en-US" sz="1400" dirty="0" smtClean="0">
                <a:solidFill>
                  <a:schemeClr val="tx1"/>
                </a:solidFill>
                <a:latin typeface="メイリオ" panose="020B0604030504040204" pitchFamily="50" charset="-128"/>
                <a:ea typeface="メイリオ" panose="020B0604030504040204" pitchFamily="50" charset="-128"/>
              </a:rPr>
              <a:t>「</a:t>
            </a:r>
            <a:r>
              <a:rPr kumimoji="1" lang="en-US" altLang="ja-JP" sz="1400" dirty="0" smtClean="0">
                <a:solidFill>
                  <a:schemeClr val="tx1"/>
                </a:solidFill>
                <a:latin typeface="メイリオ" panose="020B0604030504040204" pitchFamily="50" charset="-128"/>
                <a:ea typeface="メイリオ" panose="020B0604030504040204" pitchFamily="50" charset="-128"/>
              </a:rPr>
              <a:t>『</a:t>
            </a:r>
            <a:r>
              <a:rPr kumimoji="1" lang="ja-JP" altLang="en-US" sz="1400" dirty="0" smtClean="0">
                <a:solidFill>
                  <a:schemeClr val="tx1"/>
                </a:solidFill>
                <a:latin typeface="メイリオ" panose="020B0604030504040204" pitchFamily="50" charset="-128"/>
                <a:ea typeface="メイリオ" panose="020B0604030504040204" pitchFamily="50" charset="-128"/>
              </a:rPr>
              <a:t>令和元年度児童生徒の問題行動・不登校等生徒指導上の諸課題に関する調査</a:t>
            </a:r>
            <a:r>
              <a:rPr kumimoji="1" lang="en-US" altLang="ja-JP" sz="1400" dirty="0" smtClean="0">
                <a:solidFill>
                  <a:schemeClr val="tx1"/>
                </a:solidFill>
                <a:latin typeface="メイリオ" panose="020B0604030504040204" pitchFamily="50" charset="-128"/>
                <a:ea typeface="メイリオ" panose="020B0604030504040204" pitchFamily="50" charset="-128"/>
              </a:rPr>
              <a:t>』</a:t>
            </a:r>
            <a:r>
              <a:rPr kumimoji="1" lang="ja-JP" altLang="en-US" sz="1400" dirty="0" smtClean="0">
                <a:solidFill>
                  <a:schemeClr val="tx1"/>
                </a:solidFill>
                <a:latin typeface="メイリオ" panose="020B0604030504040204" pitchFamily="50" charset="-128"/>
                <a:ea typeface="メイリオ" panose="020B0604030504040204" pitchFamily="50" charset="-128"/>
              </a:rPr>
              <a:t>について」</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10" name="正方形/長方形 9"/>
          <p:cNvSpPr/>
          <p:nvPr/>
        </p:nvSpPr>
        <p:spPr>
          <a:xfrm>
            <a:off x="8816340" y="5856430"/>
            <a:ext cx="3070860" cy="8728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rgbClr val="FF0000"/>
                </a:solidFill>
              </a:rPr>
              <a:t>赤枠に原稿に記載してある、校種別の件数を、青枠に学校の件数を御記入ください。</a:t>
            </a:r>
            <a:endParaRPr kumimoji="1" lang="ja-JP" altLang="en-US" dirty="0">
              <a:solidFill>
                <a:srgbClr val="FF0000"/>
              </a:solidFill>
            </a:endParaRPr>
          </a:p>
        </p:txBody>
      </p:sp>
      <p:sp>
        <p:nvSpPr>
          <p:cNvPr id="11" name="角丸四角形 10"/>
          <p:cNvSpPr/>
          <p:nvPr/>
        </p:nvSpPr>
        <p:spPr>
          <a:xfrm>
            <a:off x="8780145" y="4383635"/>
            <a:ext cx="3143250" cy="1159915"/>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latin typeface="メイリオ" panose="020B0604030504040204" pitchFamily="50" charset="-128"/>
                <a:ea typeface="メイリオ" panose="020B0604030504040204" pitchFamily="50" charset="-128"/>
              </a:rPr>
              <a:t>○○立○○学校</a:t>
            </a:r>
            <a:endParaRPr kumimoji="1" lang="en-US" altLang="ja-JP" sz="3200" b="1" dirty="0" smtClean="0">
              <a:solidFill>
                <a:schemeClr val="tx1"/>
              </a:solidFill>
              <a:latin typeface="メイリオ" panose="020B0604030504040204" pitchFamily="50" charset="-128"/>
              <a:ea typeface="メイリオ" panose="020B0604030504040204" pitchFamily="50" charset="-128"/>
            </a:endParaRPr>
          </a:p>
          <a:p>
            <a:pPr algn="ctr"/>
            <a:r>
              <a:rPr lang="ja-JP" altLang="en-US" sz="3200" b="1" dirty="0" smtClean="0">
                <a:solidFill>
                  <a:schemeClr val="tx1"/>
                </a:solidFill>
                <a:latin typeface="メイリオ" panose="020B0604030504040204" pitchFamily="50" charset="-128"/>
                <a:ea typeface="メイリオ" panose="020B0604030504040204" pitchFamily="50" charset="-128"/>
              </a:rPr>
              <a:t>○○件</a:t>
            </a:r>
            <a:endParaRPr lang="en-US" altLang="ja-JP" sz="3200" b="1" dirty="0" smtClean="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321263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4320" y="246063"/>
            <a:ext cx="11612880" cy="942657"/>
          </a:xfrm>
          <a:noFill/>
        </p:spPr>
        <p:txBody>
          <a:bodyPr>
            <a:noAutofit/>
          </a:bodyPr>
          <a:lstStyle/>
          <a:p>
            <a:pPr algn="ctr"/>
            <a:r>
              <a:rPr kumimoji="1" lang="ja-JP" altLang="en-US" sz="4000" b="1" dirty="0" smtClean="0">
                <a:latin typeface="メイリオ" panose="020B0604030504040204" pitchFamily="50" charset="-128"/>
                <a:ea typeface="メイリオ" panose="020B0604030504040204" pitchFamily="50" charset="-128"/>
              </a:rPr>
              <a:t>東京都におけるいじめの状況 （令和元年度）</a:t>
            </a:r>
            <a:endParaRPr kumimoji="1" lang="ja-JP" altLang="en-US" sz="4000" b="1" dirty="0">
              <a:latin typeface="メイリオ" panose="020B0604030504040204" pitchFamily="50" charset="-128"/>
              <a:ea typeface="メイリオ" panose="020B0604030504040204" pitchFamily="50" charset="-128"/>
            </a:endParaRPr>
          </a:p>
        </p:txBody>
      </p:sp>
      <p:pic>
        <p:nvPicPr>
          <p:cNvPr id="7" name="コンテンツ プレースホルダー 6" descr="画面の領域"/>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3902" y="1460341"/>
            <a:ext cx="11813716" cy="4519644"/>
          </a:xfrm>
          <a:ln w="3175">
            <a:solidFill>
              <a:schemeClr val="tx1"/>
            </a:solidFill>
          </a:ln>
        </p:spPr>
      </p:pic>
      <p:sp>
        <p:nvSpPr>
          <p:cNvPr id="4" name="円形吹き出し 3"/>
          <p:cNvSpPr/>
          <p:nvPr/>
        </p:nvSpPr>
        <p:spPr>
          <a:xfrm>
            <a:off x="9089038" y="1557798"/>
            <a:ext cx="3003902" cy="701040"/>
          </a:xfrm>
          <a:prstGeom prst="wedgeEllipseCallout">
            <a:avLst>
              <a:gd name="adj1" fmla="val -34132"/>
              <a:gd name="adj2" fmla="val 98903"/>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a:t>
            </a:r>
            <a:r>
              <a:rPr lang="en-US" altLang="ja-JP" sz="2400" b="1" dirty="0" smtClean="0">
                <a:solidFill>
                  <a:schemeClr val="tx1"/>
                </a:solidFill>
              </a:rPr>
              <a:t>%</a:t>
            </a:r>
          </a:p>
        </p:txBody>
      </p:sp>
      <p:sp>
        <p:nvSpPr>
          <p:cNvPr id="8" name="正方形/長方形 7"/>
          <p:cNvSpPr/>
          <p:nvPr/>
        </p:nvSpPr>
        <p:spPr>
          <a:xfrm>
            <a:off x="400050" y="6180008"/>
            <a:ext cx="8138160" cy="441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出典：東京都教育庁指導部</a:t>
            </a:r>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a:p>
            <a:r>
              <a:rPr kumimoji="1" lang="ja-JP" altLang="en-US" sz="1400" dirty="0" smtClean="0">
                <a:solidFill>
                  <a:schemeClr val="tx1"/>
                </a:solidFill>
                <a:latin typeface="メイリオ" panose="020B0604030504040204" pitchFamily="50" charset="-128"/>
                <a:ea typeface="メイリオ" panose="020B0604030504040204" pitchFamily="50" charset="-128"/>
              </a:rPr>
              <a:t>「</a:t>
            </a:r>
            <a:r>
              <a:rPr kumimoji="1" lang="en-US" altLang="ja-JP" sz="1400" dirty="0" smtClean="0">
                <a:solidFill>
                  <a:schemeClr val="tx1"/>
                </a:solidFill>
                <a:latin typeface="メイリオ" panose="020B0604030504040204" pitchFamily="50" charset="-128"/>
                <a:ea typeface="メイリオ" panose="020B0604030504040204" pitchFamily="50" charset="-128"/>
              </a:rPr>
              <a:t>『</a:t>
            </a:r>
            <a:r>
              <a:rPr kumimoji="1" lang="ja-JP" altLang="en-US" sz="1400" dirty="0" smtClean="0">
                <a:solidFill>
                  <a:schemeClr val="tx1"/>
                </a:solidFill>
                <a:latin typeface="メイリオ" panose="020B0604030504040204" pitchFamily="50" charset="-128"/>
                <a:ea typeface="メイリオ" panose="020B0604030504040204" pitchFamily="50" charset="-128"/>
              </a:rPr>
              <a:t>令和元年度児童生徒の問題行動・不登校等生徒指導上の諸課題に関する調査</a:t>
            </a:r>
            <a:r>
              <a:rPr kumimoji="1" lang="en-US" altLang="ja-JP" sz="1400" dirty="0" smtClean="0">
                <a:solidFill>
                  <a:schemeClr val="tx1"/>
                </a:solidFill>
                <a:latin typeface="メイリオ" panose="020B0604030504040204" pitchFamily="50" charset="-128"/>
                <a:ea typeface="メイリオ" panose="020B0604030504040204" pitchFamily="50" charset="-128"/>
              </a:rPr>
              <a:t>』</a:t>
            </a:r>
            <a:r>
              <a:rPr kumimoji="1" lang="ja-JP" altLang="en-US" sz="1400" dirty="0" smtClean="0">
                <a:solidFill>
                  <a:schemeClr val="tx1"/>
                </a:solidFill>
                <a:latin typeface="メイリオ" panose="020B0604030504040204" pitchFamily="50" charset="-128"/>
                <a:ea typeface="メイリオ" panose="020B0604030504040204" pitchFamily="50" charset="-128"/>
              </a:rPr>
              <a:t>について」</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9" name="正方形/長方形 8"/>
          <p:cNvSpPr/>
          <p:nvPr/>
        </p:nvSpPr>
        <p:spPr>
          <a:xfrm>
            <a:off x="9521190" y="4617720"/>
            <a:ext cx="2366010" cy="12344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rgbClr val="FF0000"/>
                </a:solidFill>
              </a:rPr>
              <a:t>吹き出しに原稿に記載してある、校種別の割合を御記入ください。</a:t>
            </a:r>
            <a:endParaRPr kumimoji="1" lang="ja-JP" altLang="en-US" dirty="0">
              <a:solidFill>
                <a:srgbClr val="FF0000"/>
              </a:solidFill>
            </a:endParaRPr>
          </a:p>
        </p:txBody>
      </p:sp>
    </p:spTree>
    <p:extLst>
      <p:ext uri="{BB962C8B-B14F-4D97-AF65-F5344CB8AC3E}">
        <p14:creationId xmlns:p14="http://schemas.microsoft.com/office/powerpoint/2010/main" val="23789129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4320" y="246063"/>
            <a:ext cx="11612880" cy="908367"/>
          </a:xfrm>
          <a:noFill/>
        </p:spPr>
        <p:txBody>
          <a:bodyPr>
            <a:noAutofit/>
          </a:bodyPr>
          <a:lstStyle/>
          <a:p>
            <a:pPr algn="ctr"/>
            <a:r>
              <a:rPr kumimoji="1" lang="ja-JP" altLang="en-US" sz="4000" b="1" dirty="0" smtClean="0">
                <a:latin typeface="メイリオ" panose="020B0604030504040204" pitchFamily="50" charset="-128"/>
                <a:ea typeface="メイリオ" panose="020B0604030504040204" pitchFamily="50" charset="-128"/>
              </a:rPr>
              <a:t>東京都におけるいじめの状況 （令和元年度）</a:t>
            </a:r>
            <a:endParaRPr kumimoji="1" lang="ja-JP" altLang="en-US" sz="4000" b="1" dirty="0">
              <a:latin typeface="メイリオ" panose="020B0604030504040204" pitchFamily="50" charset="-128"/>
              <a:ea typeface="メイリオ" panose="020B0604030504040204" pitchFamily="50" charset="-128"/>
            </a:endParaRPr>
          </a:p>
        </p:txBody>
      </p:sp>
      <p:pic>
        <p:nvPicPr>
          <p:cNvPr id="10" name="コンテンツ プレースホルダー 9" descr="画面の領域"/>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1475" y="1245870"/>
            <a:ext cx="11418570" cy="5517557"/>
          </a:xfrm>
        </p:spPr>
      </p:pic>
      <p:sp>
        <p:nvSpPr>
          <p:cNvPr id="7" name="正方形/長方形 6"/>
          <p:cNvSpPr/>
          <p:nvPr/>
        </p:nvSpPr>
        <p:spPr>
          <a:xfrm>
            <a:off x="1734954" y="5943938"/>
            <a:ext cx="3054216" cy="5293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1544300" y="6583680"/>
            <a:ext cx="342900" cy="179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365761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4320" y="246063"/>
            <a:ext cx="11612880" cy="908367"/>
          </a:xfrm>
          <a:noFill/>
        </p:spPr>
        <p:txBody>
          <a:bodyPr>
            <a:noAutofit/>
          </a:bodyPr>
          <a:lstStyle/>
          <a:p>
            <a:pPr algn="ctr"/>
            <a:r>
              <a:rPr kumimoji="1" lang="ja-JP" altLang="en-US" sz="4000" b="1" dirty="0" smtClean="0">
                <a:latin typeface="メイリオ" panose="020B0604030504040204" pitchFamily="50" charset="-128"/>
                <a:ea typeface="メイリオ" panose="020B0604030504040204" pitchFamily="50" charset="-128"/>
              </a:rPr>
              <a:t>東京都におけるいじめの状況 （令和元年度）</a:t>
            </a:r>
            <a:endParaRPr kumimoji="1" lang="ja-JP" altLang="en-US" sz="4000" b="1" dirty="0">
              <a:latin typeface="メイリオ" panose="020B0604030504040204" pitchFamily="50" charset="-128"/>
              <a:ea typeface="メイリオ" panose="020B0604030504040204" pitchFamily="50" charset="-128"/>
            </a:endParaRPr>
          </a:p>
        </p:txBody>
      </p:sp>
      <p:pic>
        <p:nvPicPr>
          <p:cNvPr id="10" name="コンテンツ プレースホルダー 9" descr="画面の領域"/>
          <p:cNvPicPr>
            <a:picLocks noGrp="1" noChangeAspect="1"/>
          </p:cNvPicPr>
          <p:nvPr>
            <p:ph idx="1"/>
          </p:nvPr>
        </p:nvPicPr>
        <p:blipFill rotWithShape="1">
          <a:blip r:embed="rId3">
            <a:extLst>
              <a:ext uri="{28A0092B-C50C-407E-A947-70E740481C1C}">
                <a14:useLocalDpi xmlns:a14="http://schemas.microsoft.com/office/drawing/2010/main" val="0"/>
              </a:ext>
            </a:extLst>
          </a:blip>
          <a:srcRect l="9498" t="83926" r="60378"/>
          <a:stretch/>
        </p:blipFill>
        <p:spPr>
          <a:xfrm>
            <a:off x="196921" y="2908189"/>
            <a:ext cx="11767678" cy="3034100"/>
          </a:xfrm>
        </p:spPr>
      </p:pic>
      <p:sp>
        <p:nvSpPr>
          <p:cNvPr id="7" name="正方形/長方形 6"/>
          <p:cNvSpPr/>
          <p:nvPr/>
        </p:nvSpPr>
        <p:spPr>
          <a:xfrm>
            <a:off x="1200150" y="3581144"/>
            <a:ext cx="5692140" cy="7200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形吹き出し 4"/>
          <p:cNvSpPr/>
          <p:nvPr/>
        </p:nvSpPr>
        <p:spPr>
          <a:xfrm>
            <a:off x="365760" y="1267133"/>
            <a:ext cx="7429500" cy="1410478"/>
          </a:xfrm>
          <a:prstGeom prst="wedgeEllipseCallout">
            <a:avLst>
              <a:gd name="adj1" fmla="val -10262"/>
              <a:gd name="adj2" fmla="val 112113"/>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solidFill>
                  <a:schemeClr val="tx1"/>
                </a:solidFill>
                <a:latin typeface="メイリオ" panose="020B0604030504040204" pitchFamily="50" charset="-128"/>
                <a:ea typeface="メイリオ" panose="020B0604030504040204" pitchFamily="50" charset="-128"/>
              </a:rPr>
              <a:t>「誰にも</a:t>
            </a:r>
            <a:r>
              <a:rPr lang="ja-JP" altLang="en-US" sz="3200" b="1" dirty="0">
                <a:solidFill>
                  <a:schemeClr val="tx1"/>
                </a:solidFill>
                <a:latin typeface="メイリオ" panose="020B0604030504040204" pitchFamily="50" charset="-128"/>
                <a:ea typeface="メイリオ" panose="020B0604030504040204" pitchFamily="50" charset="-128"/>
              </a:rPr>
              <a:t>相談</a:t>
            </a:r>
            <a:r>
              <a:rPr lang="ja-JP" altLang="en-US" sz="3200" b="1" dirty="0" smtClean="0">
                <a:solidFill>
                  <a:schemeClr val="tx1"/>
                </a:solidFill>
                <a:latin typeface="メイリオ" panose="020B0604030504040204" pitchFamily="50" charset="-128"/>
                <a:ea typeface="メイリオ" panose="020B0604030504040204" pitchFamily="50" charset="-128"/>
              </a:rPr>
              <a:t>していない」</a:t>
            </a:r>
            <a:endParaRPr lang="en-US" altLang="ja-JP" sz="3200" b="1" dirty="0" smtClean="0">
              <a:solidFill>
                <a:schemeClr val="tx1"/>
              </a:solidFill>
              <a:latin typeface="メイリオ" panose="020B0604030504040204" pitchFamily="50" charset="-128"/>
              <a:ea typeface="メイリオ" panose="020B0604030504040204" pitchFamily="50" charset="-128"/>
            </a:endParaRPr>
          </a:p>
          <a:p>
            <a:pPr algn="ctr"/>
            <a:r>
              <a:rPr lang="en-US" altLang="ja-JP" sz="2400" b="1" dirty="0" smtClean="0">
                <a:solidFill>
                  <a:schemeClr val="tx1"/>
                </a:solidFill>
                <a:latin typeface="メイリオ" panose="020B0604030504040204" pitchFamily="50" charset="-128"/>
                <a:ea typeface="メイリオ" panose="020B0604030504040204" pitchFamily="50" charset="-128"/>
              </a:rPr>
              <a:t>1,289</a:t>
            </a:r>
            <a:r>
              <a:rPr lang="ja-JP" altLang="en-US" sz="2400" b="1" dirty="0" smtClean="0">
                <a:solidFill>
                  <a:schemeClr val="tx1"/>
                </a:solidFill>
                <a:latin typeface="メイリオ" panose="020B0604030504040204" pitchFamily="50" charset="-128"/>
                <a:ea typeface="メイリオ" panose="020B0604030504040204" pitchFamily="50" charset="-128"/>
              </a:rPr>
              <a:t>件（</a:t>
            </a:r>
            <a:r>
              <a:rPr lang="en-US" altLang="ja-JP" sz="2400" b="1" dirty="0" smtClean="0">
                <a:solidFill>
                  <a:schemeClr val="tx1"/>
                </a:solidFill>
                <a:latin typeface="メイリオ" panose="020B0604030504040204" pitchFamily="50" charset="-128"/>
                <a:ea typeface="メイリオ" panose="020B0604030504040204" pitchFamily="50" charset="-128"/>
              </a:rPr>
              <a:t>2.0</a:t>
            </a:r>
            <a:r>
              <a:rPr lang="ja-JP" altLang="en-US" sz="2400" b="1" dirty="0" smtClean="0">
                <a:solidFill>
                  <a:schemeClr val="tx1"/>
                </a:solidFill>
                <a:latin typeface="メイリオ" panose="020B0604030504040204" pitchFamily="50" charset="-128"/>
                <a:ea typeface="メイリオ" panose="020B0604030504040204" pitchFamily="50" charset="-128"/>
              </a:rPr>
              <a:t>％）</a:t>
            </a:r>
            <a:endParaRPr lang="en-US" altLang="ja-JP" sz="2400" b="1" dirty="0" smtClean="0">
              <a:solidFill>
                <a:schemeClr val="tx1"/>
              </a:solidFill>
              <a:latin typeface="メイリオ" panose="020B0604030504040204" pitchFamily="50" charset="-128"/>
              <a:ea typeface="メイリオ" panose="020B0604030504040204" pitchFamily="50" charset="-128"/>
            </a:endParaRPr>
          </a:p>
        </p:txBody>
      </p:sp>
      <p:sp>
        <p:nvSpPr>
          <p:cNvPr id="8" name="正方形/長方形 7"/>
          <p:cNvSpPr/>
          <p:nvPr/>
        </p:nvSpPr>
        <p:spPr>
          <a:xfrm>
            <a:off x="2123694" y="6231970"/>
            <a:ext cx="9102852" cy="441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出典：東京都教育庁指導部</a:t>
            </a:r>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a:p>
            <a:r>
              <a:rPr kumimoji="1" lang="ja-JP" altLang="en-US" sz="1400" dirty="0" smtClean="0">
                <a:solidFill>
                  <a:schemeClr val="tx1"/>
                </a:solidFill>
                <a:latin typeface="メイリオ" panose="020B0604030504040204" pitchFamily="50" charset="-128"/>
                <a:ea typeface="メイリオ" panose="020B0604030504040204" pitchFamily="50" charset="-128"/>
              </a:rPr>
              <a:t>　　　「</a:t>
            </a:r>
            <a:r>
              <a:rPr kumimoji="1" lang="en-US" altLang="ja-JP" sz="1400" dirty="0" smtClean="0">
                <a:solidFill>
                  <a:schemeClr val="tx1"/>
                </a:solidFill>
                <a:latin typeface="メイリオ" panose="020B0604030504040204" pitchFamily="50" charset="-128"/>
                <a:ea typeface="メイリオ" panose="020B0604030504040204" pitchFamily="50" charset="-128"/>
              </a:rPr>
              <a:t>『</a:t>
            </a:r>
            <a:r>
              <a:rPr kumimoji="1" lang="ja-JP" altLang="en-US" sz="1400" dirty="0" smtClean="0">
                <a:solidFill>
                  <a:schemeClr val="tx1"/>
                </a:solidFill>
                <a:latin typeface="メイリオ" panose="020B0604030504040204" pitchFamily="50" charset="-128"/>
                <a:ea typeface="メイリオ" panose="020B0604030504040204" pitchFamily="50" charset="-128"/>
              </a:rPr>
              <a:t>令和元年度児童生徒の問題行動・不登校等生徒指導上の諸課題に関する調査</a:t>
            </a:r>
            <a:r>
              <a:rPr kumimoji="1" lang="en-US" altLang="ja-JP" sz="1400" dirty="0" smtClean="0">
                <a:solidFill>
                  <a:schemeClr val="tx1"/>
                </a:solidFill>
                <a:latin typeface="メイリオ" panose="020B0604030504040204" pitchFamily="50" charset="-128"/>
                <a:ea typeface="メイリオ" panose="020B0604030504040204" pitchFamily="50" charset="-128"/>
              </a:rPr>
              <a:t>』</a:t>
            </a:r>
            <a:r>
              <a:rPr kumimoji="1" lang="ja-JP" altLang="en-US" sz="1400" dirty="0" smtClean="0">
                <a:solidFill>
                  <a:schemeClr val="tx1"/>
                </a:solidFill>
                <a:latin typeface="メイリオ" panose="020B0604030504040204" pitchFamily="50" charset="-128"/>
                <a:ea typeface="メイリオ" panose="020B0604030504040204" pitchFamily="50" charset="-128"/>
              </a:rPr>
              <a:t>について」</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6" name="正方形/長方形 5"/>
          <p:cNvSpPr/>
          <p:nvPr/>
        </p:nvSpPr>
        <p:spPr>
          <a:xfrm>
            <a:off x="10178415" y="2908189"/>
            <a:ext cx="1880235" cy="1805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b="1" dirty="0" smtClean="0">
                <a:solidFill>
                  <a:schemeClr val="accent2"/>
                </a:solidFill>
                <a:latin typeface="メイリオ" panose="020B0604030504040204" pitchFamily="50" charset="-128"/>
                <a:ea typeface="メイリオ" panose="020B0604030504040204" pitchFamily="50" charset="-128"/>
              </a:rPr>
              <a:t>■</a:t>
            </a:r>
            <a:r>
              <a:rPr lang="ja-JP" altLang="en-US" b="1" dirty="0" smtClean="0">
                <a:solidFill>
                  <a:schemeClr val="tx1"/>
                </a:solidFill>
                <a:latin typeface="メイリオ" panose="020B0604030504040204" pitchFamily="50" charset="-128"/>
                <a:ea typeface="メイリオ" panose="020B0604030504040204" pitchFamily="50" charset="-128"/>
              </a:rPr>
              <a:t>小学校</a:t>
            </a:r>
            <a:endParaRPr lang="en-US" altLang="ja-JP" b="1" dirty="0" smtClean="0">
              <a:solidFill>
                <a:schemeClr val="tx1"/>
              </a:solidFill>
              <a:latin typeface="メイリオ" panose="020B0604030504040204" pitchFamily="50" charset="-128"/>
              <a:ea typeface="メイリオ" panose="020B0604030504040204" pitchFamily="50" charset="-128"/>
            </a:endParaRPr>
          </a:p>
          <a:p>
            <a:pPr>
              <a:lnSpc>
                <a:spcPct val="150000"/>
              </a:lnSpc>
            </a:pPr>
            <a:r>
              <a:rPr kumimoji="1" lang="ja-JP" altLang="en-US" b="1" dirty="0" smtClean="0">
                <a:solidFill>
                  <a:srgbClr val="C00000"/>
                </a:solidFill>
                <a:latin typeface="メイリオ" panose="020B0604030504040204" pitchFamily="50" charset="-128"/>
                <a:ea typeface="メイリオ" panose="020B0604030504040204" pitchFamily="50" charset="-128"/>
              </a:rPr>
              <a:t>■</a:t>
            </a:r>
            <a:r>
              <a:rPr kumimoji="1" lang="ja-JP" altLang="en-US" b="1" dirty="0" smtClean="0">
                <a:solidFill>
                  <a:schemeClr val="tx1"/>
                </a:solidFill>
                <a:latin typeface="メイリオ" panose="020B0604030504040204" pitchFamily="50" charset="-128"/>
                <a:ea typeface="メイリオ" panose="020B0604030504040204" pitchFamily="50" charset="-128"/>
              </a:rPr>
              <a:t>中学校</a:t>
            </a:r>
            <a:endParaRPr kumimoji="1" lang="en-US" altLang="ja-JP" b="1" dirty="0" smtClean="0">
              <a:solidFill>
                <a:schemeClr val="tx1"/>
              </a:solidFill>
              <a:latin typeface="メイリオ" panose="020B0604030504040204" pitchFamily="50" charset="-128"/>
              <a:ea typeface="メイリオ" panose="020B0604030504040204" pitchFamily="50" charset="-128"/>
            </a:endParaRPr>
          </a:p>
          <a:p>
            <a:pPr>
              <a:lnSpc>
                <a:spcPct val="150000"/>
              </a:lnSpc>
            </a:pPr>
            <a:r>
              <a:rPr lang="ja-JP" altLang="en-US" b="1" dirty="0" smtClean="0">
                <a:solidFill>
                  <a:srgbClr val="0070C0"/>
                </a:solidFill>
                <a:latin typeface="メイリオ" panose="020B0604030504040204" pitchFamily="50" charset="-128"/>
                <a:ea typeface="メイリオ" panose="020B0604030504040204" pitchFamily="50" charset="-128"/>
              </a:rPr>
              <a:t>■</a:t>
            </a:r>
            <a:r>
              <a:rPr lang="ja-JP" altLang="en-US" b="1" dirty="0" smtClean="0">
                <a:solidFill>
                  <a:schemeClr val="tx1"/>
                </a:solidFill>
                <a:latin typeface="メイリオ" panose="020B0604030504040204" pitchFamily="50" charset="-128"/>
                <a:ea typeface="メイリオ" panose="020B0604030504040204" pitchFamily="50" charset="-128"/>
              </a:rPr>
              <a:t>高等学校</a:t>
            </a:r>
            <a:endParaRPr lang="en-US" altLang="ja-JP" b="1" dirty="0" smtClean="0">
              <a:solidFill>
                <a:schemeClr val="tx1"/>
              </a:solidFill>
              <a:latin typeface="メイリオ" panose="020B0604030504040204" pitchFamily="50" charset="-128"/>
              <a:ea typeface="メイリオ" panose="020B0604030504040204" pitchFamily="50" charset="-128"/>
            </a:endParaRPr>
          </a:p>
          <a:p>
            <a:pPr>
              <a:lnSpc>
                <a:spcPct val="150000"/>
              </a:lnSpc>
            </a:pPr>
            <a:r>
              <a:rPr kumimoji="1" lang="ja-JP" altLang="en-US" b="1" dirty="0" smtClean="0">
                <a:solidFill>
                  <a:srgbClr val="00B050"/>
                </a:solidFill>
                <a:latin typeface="メイリオ" panose="020B0604030504040204" pitchFamily="50" charset="-128"/>
                <a:ea typeface="メイリオ" panose="020B0604030504040204" pitchFamily="50" charset="-128"/>
              </a:rPr>
              <a:t>■</a:t>
            </a:r>
            <a:r>
              <a:rPr kumimoji="1" lang="ja-JP" altLang="en-US" b="1" dirty="0" smtClean="0">
                <a:solidFill>
                  <a:schemeClr val="tx1"/>
                </a:solidFill>
                <a:latin typeface="メイリオ" panose="020B0604030504040204" pitchFamily="50" charset="-128"/>
                <a:ea typeface="メイリオ" panose="020B0604030504040204" pitchFamily="50" charset="-128"/>
              </a:rPr>
              <a:t>特別支援学校</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45097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734378"/>
            <a:ext cx="10515600" cy="2852737"/>
          </a:xfrm>
        </p:spPr>
        <p:txBody>
          <a:bodyPr>
            <a:normAutofit/>
          </a:bodyPr>
          <a:lstStyle/>
          <a:p>
            <a:r>
              <a:rPr kumimoji="1" lang="ja-JP" altLang="en-US" sz="7200" b="1" dirty="0" smtClean="0">
                <a:latin typeface="メイリオ" panose="020B0604030504040204" pitchFamily="50" charset="-128"/>
                <a:ea typeface="メイリオ" panose="020B0604030504040204" pitchFamily="50" charset="-128"/>
              </a:rPr>
              <a:t>（２）本校の取組</a:t>
            </a:r>
            <a:endParaRPr kumimoji="1" lang="ja-JP" altLang="en-US" sz="72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07370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91440" y="1953216"/>
            <a:ext cx="11967210" cy="4351338"/>
          </a:xfrm>
        </p:spPr>
        <p:txBody>
          <a:bodyPr>
            <a:normAutofit/>
          </a:bodyPr>
          <a:lstStyle/>
          <a:p>
            <a:pPr marL="0" indent="0">
              <a:buNone/>
            </a:pPr>
            <a:endParaRPr kumimoji="1" lang="en-US" altLang="ja-JP" sz="4400" dirty="0" smtClean="0"/>
          </a:p>
          <a:p>
            <a:pPr marL="0" indent="0">
              <a:buNone/>
            </a:pPr>
            <a:r>
              <a:rPr lang="ja-JP" altLang="en-US" sz="5400" b="1" dirty="0">
                <a:latin typeface="メイリオ" panose="020B0604030504040204" pitchFamily="50" charset="-128"/>
                <a:ea typeface="メイリオ" panose="020B0604030504040204" pitchFamily="50" charset="-128"/>
              </a:rPr>
              <a:t>　</a:t>
            </a:r>
            <a:r>
              <a:rPr lang="ja-JP" altLang="en-US" sz="5400" b="1" dirty="0" smtClean="0">
                <a:latin typeface="メイリオ" panose="020B0604030504040204" pitchFamily="50" charset="-128"/>
                <a:ea typeface="メイリオ" panose="020B0604030504040204" pitchFamily="50" charset="-128"/>
              </a:rPr>
              <a:t>○○立○○○学校</a:t>
            </a:r>
            <a:endParaRPr lang="en-US" altLang="ja-JP" sz="5400" b="1" dirty="0" smtClean="0">
              <a:latin typeface="メイリオ" panose="020B0604030504040204" pitchFamily="50" charset="-128"/>
              <a:ea typeface="メイリオ" panose="020B0604030504040204" pitchFamily="50" charset="-128"/>
            </a:endParaRPr>
          </a:p>
          <a:p>
            <a:pPr marL="0" indent="0">
              <a:buNone/>
            </a:pPr>
            <a:r>
              <a:rPr lang="ja-JP" altLang="en-US" sz="5400" b="1" dirty="0" smtClean="0">
                <a:latin typeface="メイリオ" panose="020B0604030504040204" pitchFamily="50" charset="-128"/>
                <a:ea typeface="メイリオ" panose="020B0604030504040204" pitchFamily="50" charset="-128"/>
              </a:rPr>
              <a:t>　「いじめ防止等のための基本方針」</a:t>
            </a:r>
            <a:endParaRPr kumimoji="1" lang="ja-JP" altLang="en-US" sz="5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19514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2270760"/>
            <a:ext cx="10515600" cy="1316355"/>
          </a:xfrm>
        </p:spPr>
        <p:txBody>
          <a:bodyPr>
            <a:normAutofit/>
          </a:bodyPr>
          <a:lstStyle/>
          <a:p>
            <a:r>
              <a:rPr kumimoji="1" lang="ja-JP" altLang="en-US" sz="7200" b="1" dirty="0" smtClean="0">
                <a:latin typeface="メイリオ" panose="020B0604030504040204" pitchFamily="50" charset="-128"/>
                <a:ea typeface="メイリオ" panose="020B0604030504040204" pitchFamily="50" charset="-128"/>
              </a:rPr>
              <a:t>（１）「いじめ」とは</a:t>
            </a:r>
            <a:endParaRPr kumimoji="1" lang="ja-JP" altLang="en-US" sz="72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8654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0"/>
            <a:ext cx="12192000" cy="1254321"/>
          </a:xfrm>
        </p:spPr>
        <p:txBody>
          <a:bodyPr>
            <a:normAutofit fontScale="90000"/>
          </a:bodyPr>
          <a:lstStyle/>
          <a:p>
            <a:pPr algn="ctr"/>
            <a:r>
              <a:rPr kumimoji="1" lang="ja-JP" altLang="en-US" sz="4000" b="1" dirty="0" smtClean="0"/>
              <a:t>　</a:t>
            </a:r>
            <a:r>
              <a:rPr kumimoji="1" lang="en-US" altLang="ja-JP" sz="4000" b="1" dirty="0" smtClean="0"/>
              <a:t/>
            </a:r>
            <a:br>
              <a:rPr kumimoji="1" lang="en-US" altLang="ja-JP" sz="4000" b="1" dirty="0" smtClean="0"/>
            </a:br>
            <a:r>
              <a:rPr lang="ja-JP" altLang="en-US" sz="6000" b="1" dirty="0" smtClean="0">
                <a:latin typeface="メイリオ" panose="020B0604030504040204" pitchFamily="50" charset="-128"/>
                <a:ea typeface="メイリオ" panose="020B0604030504040204" pitchFamily="50" charset="-128"/>
              </a:rPr>
              <a:t>「いじめ問題に関する基本的な考え」</a:t>
            </a:r>
            <a:endParaRPr kumimoji="1" lang="ja-JP" altLang="en-US" sz="6000" b="1" dirty="0">
              <a:latin typeface="メイリオ" panose="020B0604030504040204" pitchFamily="50" charset="-128"/>
              <a:ea typeface="メイリオ" panose="020B0604030504040204" pitchFamily="50" charset="-128"/>
            </a:endParaRPr>
          </a:p>
        </p:txBody>
      </p:sp>
      <p:grpSp>
        <p:nvGrpSpPr>
          <p:cNvPr id="18" name="グループ化 17"/>
          <p:cNvGrpSpPr/>
          <p:nvPr/>
        </p:nvGrpSpPr>
        <p:grpSpPr>
          <a:xfrm>
            <a:off x="1408763" y="1416671"/>
            <a:ext cx="9364166" cy="1742771"/>
            <a:chOff x="1161429" y="2797140"/>
            <a:chExt cx="9364166" cy="1304145"/>
          </a:xfrm>
        </p:grpSpPr>
        <p:sp>
          <p:nvSpPr>
            <p:cNvPr id="7" name="楕円 6"/>
            <p:cNvSpPr/>
            <p:nvPr/>
          </p:nvSpPr>
          <p:spPr>
            <a:xfrm>
              <a:off x="1161429" y="2797140"/>
              <a:ext cx="4077325" cy="1304145"/>
            </a:xfrm>
            <a:prstGeom prst="ellipse">
              <a:avLst/>
            </a:prstGeom>
            <a:noFill/>
            <a:ln w="76200">
              <a:solidFill>
                <a:srgbClr val="00B05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8" name="楕円 7"/>
            <p:cNvSpPr/>
            <p:nvPr/>
          </p:nvSpPr>
          <p:spPr>
            <a:xfrm>
              <a:off x="6448270" y="2797140"/>
              <a:ext cx="4077325" cy="1304145"/>
            </a:xfrm>
            <a:prstGeom prst="ellipse">
              <a:avLst/>
            </a:prstGeom>
            <a:ln w="76200">
              <a:solidFill>
                <a:srgbClr val="00B05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9" name="テキスト ボックス 8"/>
            <p:cNvSpPr txBox="1"/>
            <p:nvPr/>
          </p:nvSpPr>
          <p:spPr>
            <a:xfrm>
              <a:off x="2098316" y="3342727"/>
              <a:ext cx="2203553" cy="483660"/>
            </a:xfrm>
            <a:prstGeom prst="rect">
              <a:avLst/>
            </a:prstGeom>
            <a:noFill/>
          </p:spPr>
          <p:txBody>
            <a:bodyPr wrap="square" rtlCol="0">
              <a:spAutoFit/>
            </a:bodyPr>
            <a:lstStyle/>
            <a:p>
              <a:pPr algn="ctr"/>
              <a:r>
                <a:rPr kumimoji="1" lang="ja-JP" altLang="en-US" sz="3600" b="1" dirty="0" smtClean="0">
                  <a:latin typeface="メイリオ" panose="020B0604030504040204" pitchFamily="50" charset="-128"/>
                  <a:ea typeface="メイリオ" panose="020B0604030504040204" pitchFamily="50" charset="-128"/>
                </a:rPr>
                <a:t>人権侵害</a:t>
              </a:r>
              <a:endParaRPr kumimoji="1" lang="ja-JP" altLang="en-US" sz="3600" b="1" dirty="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1851285" y="2987548"/>
              <a:ext cx="2923082" cy="345472"/>
            </a:xfrm>
            <a:prstGeom prst="rect">
              <a:avLst/>
            </a:prstGeom>
            <a:noFill/>
          </p:spPr>
          <p:txBody>
            <a:bodyPr wrap="square" rtlCol="0">
              <a:spAutoFit/>
            </a:bodyPr>
            <a:lstStyle/>
            <a:p>
              <a:pPr algn="ctr"/>
              <a:r>
                <a:rPr kumimoji="1" lang="ja-JP" altLang="en-US" sz="2400" b="1" dirty="0" smtClean="0">
                  <a:latin typeface="メイリオ" panose="020B0604030504040204" pitchFamily="50" charset="-128"/>
                  <a:ea typeface="メイリオ" panose="020B0604030504040204" pitchFamily="50" charset="-128"/>
                </a:rPr>
                <a:t>許されない</a:t>
              </a:r>
              <a:endParaRPr kumimoji="1" lang="ja-JP" altLang="en-US" sz="2400" b="1"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7166702" y="3342727"/>
              <a:ext cx="2640459" cy="483660"/>
            </a:xfrm>
            <a:prstGeom prst="rect">
              <a:avLst/>
            </a:prstGeom>
            <a:noFill/>
          </p:spPr>
          <p:txBody>
            <a:bodyPr wrap="square" rtlCol="0">
              <a:spAutoFit/>
            </a:bodyPr>
            <a:lstStyle/>
            <a:p>
              <a:pPr algn="ctr"/>
              <a:r>
                <a:rPr kumimoji="1" lang="ja-JP" altLang="en-US" sz="3600" b="1" dirty="0" smtClean="0">
                  <a:latin typeface="メイリオ" panose="020B0604030504040204" pitchFamily="50" charset="-128"/>
                  <a:ea typeface="メイリオ" panose="020B0604030504040204" pitchFamily="50" charset="-128"/>
                </a:rPr>
                <a:t>基本的認識</a:t>
              </a:r>
              <a:endParaRPr kumimoji="1" lang="ja-JP" altLang="en-US" sz="3600" b="1"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7007901" y="3007558"/>
              <a:ext cx="2958059" cy="345472"/>
            </a:xfrm>
            <a:prstGeom prst="rect">
              <a:avLst/>
            </a:prstGeom>
            <a:noFill/>
          </p:spPr>
          <p:txBody>
            <a:bodyPr wrap="square" rtlCol="0">
              <a:spAutoFit/>
            </a:bodyPr>
            <a:lstStyle/>
            <a:p>
              <a:pPr algn="ctr"/>
              <a:r>
                <a:rPr kumimoji="1" lang="ja-JP" altLang="en-US" sz="2400" b="1" dirty="0" smtClean="0">
                  <a:latin typeface="メイリオ" panose="020B0604030504040204" pitchFamily="50" charset="-128"/>
                  <a:ea typeface="メイリオ" panose="020B0604030504040204" pitchFamily="50" charset="-128"/>
                </a:rPr>
                <a:t>どこでも起こり得る</a:t>
              </a:r>
              <a:endParaRPr kumimoji="1" lang="ja-JP" altLang="en-US" sz="2400" b="1" dirty="0">
                <a:latin typeface="メイリオ" panose="020B0604030504040204" pitchFamily="50" charset="-128"/>
                <a:ea typeface="メイリオ" panose="020B0604030504040204" pitchFamily="50" charset="-128"/>
              </a:endParaRPr>
            </a:p>
          </p:txBody>
        </p:sp>
      </p:grpSp>
      <p:sp>
        <p:nvSpPr>
          <p:cNvPr id="15" name="正方形/長方形 14"/>
          <p:cNvSpPr/>
          <p:nvPr/>
        </p:nvSpPr>
        <p:spPr>
          <a:xfrm>
            <a:off x="896912" y="5999494"/>
            <a:ext cx="3150432" cy="646331"/>
          </a:xfrm>
          <a:prstGeom prst="rect">
            <a:avLst/>
          </a:prstGeom>
          <a:noFill/>
          <a:ln w="76200">
            <a:solidFill>
              <a:srgbClr val="0070C0"/>
            </a:solidFill>
          </a:ln>
        </p:spPr>
        <p:txBody>
          <a:bodyPr wrap="square">
            <a:spAutoFit/>
          </a:bodyPr>
          <a:lstStyle/>
          <a:p>
            <a:pPr algn="ctr"/>
            <a:r>
              <a:rPr lang="ja-JP" altLang="en-US" sz="3600" b="1" dirty="0" smtClean="0"/>
              <a:t>未然防止</a:t>
            </a:r>
            <a:endParaRPr lang="en-US" altLang="ja-JP" sz="3600" b="1" dirty="0" smtClean="0"/>
          </a:p>
        </p:txBody>
      </p:sp>
      <p:sp>
        <p:nvSpPr>
          <p:cNvPr id="16" name="正方形/長方形 15"/>
          <p:cNvSpPr/>
          <p:nvPr/>
        </p:nvSpPr>
        <p:spPr>
          <a:xfrm>
            <a:off x="4572000" y="5971188"/>
            <a:ext cx="3072369" cy="646331"/>
          </a:xfrm>
          <a:prstGeom prst="rect">
            <a:avLst/>
          </a:prstGeom>
          <a:noFill/>
          <a:ln w="76200">
            <a:solidFill>
              <a:srgbClr val="FFC000"/>
            </a:solidFill>
          </a:ln>
        </p:spPr>
        <p:txBody>
          <a:bodyPr wrap="square">
            <a:spAutoFit/>
          </a:bodyPr>
          <a:lstStyle/>
          <a:p>
            <a:pPr algn="ctr"/>
            <a:r>
              <a:rPr lang="ja-JP" altLang="en-US" sz="3600" b="1" dirty="0" smtClean="0"/>
              <a:t>早期発見</a:t>
            </a:r>
            <a:endParaRPr lang="en-US" altLang="ja-JP" sz="3600" b="1" dirty="0" smtClean="0"/>
          </a:p>
        </p:txBody>
      </p:sp>
      <p:sp>
        <p:nvSpPr>
          <p:cNvPr id="17" name="正方形/長方形 16"/>
          <p:cNvSpPr/>
          <p:nvPr/>
        </p:nvSpPr>
        <p:spPr>
          <a:xfrm>
            <a:off x="8210705" y="5976290"/>
            <a:ext cx="3070485" cy="646331"/>
          </a:xfrm>
          <a:prstGeom prst="rect">
            <a:avLst/>
          </a:prstGeom>
          <a:noFill/>
          <a:ln w="76200">
            <a:solidFill>
              <a:srgbClr val="FF0000"/>
            </a:solidFill>
          </a:ln>
        </p:spPr>
        <p:txBody>
          <a:bodyPr wrap="square">
            <a:spAutoFit/>
          </a:bodyPr>
          <a:lstStyle/>
          <a:p>
            <a:pPr algn="ctr"/>
            <a:r>
              <a:rPr lang="ja-JP" altLang="en-US" sz="3600" b="1" dirty="0" smtClean="0"/>
              <a:t>早期対応</a:t>
            </a:r>
            <a:endParaRPr lang="en-US" altLang="ja-JP" sz="3600" b="1" dirty="0" smtClean="0"/>
          </a:p>
        </p:txBody>
      </p:sp>
      <p:grpSp>
        <p:nvGrpSpPr>
          <p:cNvPr id="21" name="グループ化 20"/>
          <p:cNvGrpSpPr/>
          <p:nvPr/>
        </p:nvGrpSpPr>
        <p:grpSpPr>
          <a:xfrm>
            <a:off x="2921133" y="3271669"/>
            <a:ext cx="6685613" cy="999700"/>
            <a:chOff x="4320554" y="2980135"/>
            <a:chExt cx="3747541" cy="819365"/>
          </a:xfrm>
        </p:grpSpPr>
        <p:sp>
          <p:nvSpPr>
            <p:cNvPr id="14" name="下矢印 13"/>
            <p:cNvSpPr/>
            <p:nvPr/>
          </p:nvSpPr>
          <p:spPr>
            <a:xfrm>
              <a:off x="4320554" y="2980135"/>
              <a:ext cx="3747541" cy="819365"/>
            </a:xfrm>
            <a:prstGeom prst="downArrow">
              <a:avLst/>
            </a:prstGeom>
            <a:solidFill>
              <a:srgbClr val="00B050"/>
            </a:solidFill>
            <a:ln>
              <a:solidFill>
                <a:srgbClr val="00B050"/>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dirty="0">
                <a:ln w="0"/>
                <a:solidFill>
                  <a:schemeClr val="tx1"/>
                </a:solidFill>
                <a:effectLst>
                  <a:outerShdw blurRad="38100" dist="19050" dir="2700000" algn="tl" rotWithShape="0">
                    <a:schemeClr val="dk1">
                      <a:alpha val="40000"/>
                    </a:schemeClr>
                  </a:outerShdw>
                </a:effectLst>
                <a:latin typeface="BIZ UDPゴシック"/>
              </a:endParaRPr>
            </a:p>
          </p:txBody>
        </p:sp>
        <p:sp>
          <p:nvSpPr>
            <p:cNvPr id="19" name="テキスト ボックス 18"/>
            <p:cNvSpPr txBox="1"/>
            <p:nvPr/>
          </p:nvSpPr>
          <p:spPr>
            <a:xfrm>
              <a:off x="5396352" y="3041486"/>
              <a:ext cx="1595945" cy="529740"/>
            </a:xfrm>
            <a:prstGeom prst="rect">
              <a:avLst/>
            </a:prstGeom>
            <a:solidFill>
              <a:schemeClr val="bg1"/>
            </a:solidFill>
            <a:ln>
              <a:solidFill>
                <a:srgbClr val="00B050"/>
              </a:solidFill>
            </a:ln>
          </p:spPr>
          <p:txBody>
            <a:bodyPr wrap="square" rtlCol="0">
              <a:spAutoFit/>
            </a:bodyPr>
            <a:lstStyle/>
            <a:p>
              <a:pPr algn="ctr"/>
              <a:r>
                <a:rPr kumimoji="1" lang="ja-JP" altLang="en-US" sz="3600" b="1" dirty="0" smtClean="0">
                  <a:latin typeface="メイリオ" panose="020B0604030504040204" pitchFamily="50" charset="-128"/>
                  <a:ea typeface="メイリオ" panose="020B0604030504040204" pitchFamily="50" charset="-128"/>
                </a:rPr>
                <a:t>いじめ対応</a:t>
              </a:r>
              <a:endParaRPr kumimoji="1" lang="ja-JP" altLang="en-US" sz="3600" b="1" dirty="0">
                <a:latin typeface="メイリオ" panose="020B0604030504040204" pitchFamily="50" charset="-128"/>
                <a:ea typeface="メイリオ" panose="020B0604030504040204" pitchFamily="50" charset="-128"/>
              </a:endParaRPr>
            </a:p>
          </p:txBody>
        </p:sp>
      </p:grpSp>
      <p:sp>
        <p:nvSpPr>
          <p:cNvPr id="20" name="正方形/長方形 19"/>
          <p:cNvSpPr/>
          <p:nvPr/>
        </p:nvSpPr>
        <p:spPr>
          <a:xfrm>
            <a:off x="1637364" y="4453515"/>
            <a:ext cx="9364166" cy="1446550"/>
          </a:xfrm>
          <a:prstGeom prst="rect">
            <a:avLst/>
          </a:prstGeom>
        </p:spPr>
        <p:txBody>
          <a:bodyPr wrap="square">
            <a:spAutoFit/>
          </a:bodyPr>
          <a:lstStyle/>
          <a:p>
            <a:r>
              <a:rPr lang="ja-JP" altLang="en-US" sz="4400" b="1" dirty="0" smtClean="0">
                <a:latin typeface="メイリオ" panose="020B0604030504040204" pitchFamily="50" charset="-128"/>
                <a:ea typeface="メイリオ" panose="020B0604030504040204" pitchFamily="50" charset="-128"/>
              </a:rPr>
              <a:t>「○○立○○○学校　</a:t>
            </a:r>
            <a:endParaRPr lang="en-US" altLang="ja-JP" sz="4400" b="1" dirty="0" smtClean="0">
              <a:latin typeface="メイリオ" panose="020B0604030504040204" pitchFamily="50" charset="-128"/>
              <a:ea typeface="メイリオ" panose="020B0604030504040204" pitchFamily="50" charset="-128"/>
            </a:endParaRPr>
          </a:p>
          <a:p>
            <a:r>
              <a:rPr lang="ja-JP" altLang="en-US" sz="4400" b="1" dirty="0" smtClean="0">
                <a:latin typeface="メイリオ" panose="020B0604030504040204" pitchFamily="50" charset="-128"/>
                <a:ea typeface="メイリオ" panose="020B0604030504040204" pitchFamily="50" charset="-128"/>
              </a:rPr>
              <a:t>　いじめ防止等のための基本方針」</a:t>
            </a:r>
            <a:endParaRPr lang="ja-JP" altLang="en-US" sz="4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214049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marL="0" indent="0">
              <a:buNone/>
            </a:pPr>
            <a:r>
              <a:rPr kumimoji="1" lang="en-US" altLang="ja-JP" dirty="0" smtClean="0">
                <a:solidFill>
                  <a:srgbClr val="FF0000"/>
                </a:solidFill>
              </a:rPr>
              <a:t>※</a:t>
            </a:r>
            <a:r>
              <a:rPr kumimoji="1" lang="ja-JP" altLang="en-US" dirty="0" smtClean="0">
                <a:solidFill>
                  <a:srgbClr val="FF0000"/>
                </a:solidFill>
              </a:rPr>
              <a:t>学校いじめ防止基本方針に基づき、具体的な取組を紹介してください。具体的な内容を示す写真等も適宜入れてください。</a:t>
            </a:r>
            <a:endParaRPr kumimoji="1" lang="ja-JP" altLang="en-US" dirty="0">
              <a:solidFill>
                <a:srgbClr val="FF0000"/>
              </a:solidFill>
            </a:endParaRPr>
          </a:p>
        </p:txBody>
      </p:sp>
      <p:sp>
        <p:nvSpPr>
          <p:cNvPr id="4" name="タイトル 3"/>
          <p:cNvSpPr>
            <a:spLocks noGrp="1"/>
          </p:cNvSpPr>
          <p:nvPr>
            <p:ph type="title"/>
          </p:nvPr>
        </p:nvSpPr>
        <p:spPr>
          <a:xfrm>
            <a:off x="838200" y="646969"/>
            <a:ext cx="10515600" cy="761875"/>
          </a:xfrm>
          <a:prstGeom prst="rect">
            <a:avLst/>
          </a:prstGeom>
          <a:noFill/>
          <a:ln w="76200">
            <a:solidFill>
              <a:srgbClr val="0070C0"/>
            </a:solidFill>
          </a:ln>
        </p:spPr>
        <p:txBody>
          <a:bodyPr wrap="square">
            <a:spAutoFit/>
          </a:bodyPr>
          <a:lstStyle/>
          <a:p>
            <a:pPr algn="ctr"/>
            <a:r>
              <a:rPr lang="ja-JP" altLang="en-US" sz="4800" b="1" dirty="0" smtClean="0">
                <a:latin typeface="+mn-ea"/>
                <a:ea typeface="+mn-ea"/>
              </a:rPr>
              <a:t>未　然　防　止</a:t>
            </a:r>
            <a:endParaRPr lang="en-US" altLang="ja-JP" sz="4800" b="1" dirty="0" smtClean="0">
              <a:latin typeface="+mn-ea"/>
              <a:ea typeface="+mn-ea"/>
            </a:endParaRPr>
          </a:p>
        </p:txBody>
      </p:sp>
    </p:spTree>
    <p:extLst>
      <p:ext uri="{BB962C8B-B14F-4D97-AF65-F5344CB8AC3E}">
        <p14:creationId xmlns:p14="http://schemas.microsoft.com/office/powerpoint/2010/main" val="1817787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marL="0" indent="0">
              <a:buNone/>
            </a:pPr>
            <a:r>
              <a:rPr lang="en-US" altLang="ja-JP" dirty="0">
                <a:solidFill>
                  <a:srgbClr val="FF0000"/>
                </a:solidFill>
              </a:rPr>
              <a:t>※</a:t>
            </a:r>
            <a:r>
              <a:rPr lang="ja-JP" altLang="en-US" dirty="0">
                <a:solidFill>
                  <a:srgbClr val="FF0000"/>
                </a:solidFill>
              </a:rPr>
              <a:t>学校いじめ防止基本方針に基づき、具体的な取組を紹介してください。具体的な内容を示す写真等も適宜入れてください。</a:t>
            </a:r>
          </a:p>
          <a:p>
            <a:pPr marL="0" indent="0">
              <a:buNone/>
            </a:pPr>
            <a:endParaRPr kumimoji="1" lang="ja-JP" altLang="en-US" dirty="0"/>
          </a:p>
        </p:txBody>
      </p:sp>
      <p:sp>
        <p:nvSpPr>
          <p:cNvPr id="5" name="タイトル 4"/>
          <p:cNvSpPr>
            <a:spLocks noGrp="1"/>
          </p:cNvSpPr>
          <p:nvPr>
            <p:ph type="title"/>
          </p:nvPr>
        </p:nvSpPr>
        <p:spPr>
          <a:xfrm>
            <a:off x="838200" y="612408"/>
            <a:ext cx="10515600" cy="830997"/>
          </a:xfrm>
          <a:prstGeom prst="rect">
            <a:avLst/>
          </a:prstGeom>
          <a:noFill/>
          <a:ln w="76200">
            <a:solidFill>
              <a:srgbClr val="FFC00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早　期　発　見</a:t>
            </a:r>
            <a:endParaRPr kumimoji="1" lang="en-US" altLang="ja-JP" sz="48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47102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marL="0" indent="0">
              <a:buNone/>
            </a:pPr>
            <a:r>
              <a:rPr lang="en-US" altLang="ja-JP" dirty="0">
                <a:solidFill>
                  <a:srgbClr val="FF0000"/>
                </a:solidFill>
              </a:rPr>
              <a:t>※</a:t>
            </a:r>
            <a:r>
              <a:rPr lang="ja-JP" altLang="en-US" dirty="0">
                <a:solidFill>
                  <a:srgbClr val="FF0000"/>
                </a:solidFill>
              </a:rPr>
              <a:t>学校いじめ防止基本方針に基づき、具体的な取組を紹介してください。具体的な内容を示す写真等も適宜入れてください。</a:t>
            </a:r>
          </a:p>
          <a:p>
            <a:pPr marL="0" indent="0">
              <a:buNone/>
            </a:pPr>
            <a:endParaRPr kumimoji="1" lang="ja-JP" altLang="en-US" dirty="0"/>
          </a:p>
        </p:txBody>
      </p:sp>
      <p:sp>
        <p:nvSpPr>
          <p:cNvPr id="5" name="タイトル 4"/>
          <p:cNvSpPr>
            <a:spLocks noGrp="1"/>
          </p:cNvSpPr>
          <p:nvPr>
            <p:ph type="title"/>
          </p:nvPr>
        </p:nvSpPr>
        <p:spPr>
          <a:xfrm>
            <a:off x="838200" y="612408"/>
            <a:ext cx="10515600" cy="830997"/>
          </a:xfrm>
          <a:prstGeom prst="rect">
            <a:avLst/>
          </a:prstGeom>
          <a:noFill/>
          <a:ln w="76200">
            <a:solidFill>
              <a:srgbClr val="FF000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早　期　対　応</a:t>
            </a:r>
            <a:endParaRPr kumimoji="1" lang="en-US" altLang="ja-JP" sz="48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33330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 y="238199"/>
            <a:ext cx="11977141" cy="1377863"/>
          </a:xfrm>
        </p:spPr>
        <p:txBody>
          <a:bodyPr>
            <a:noAutofit/>
          </a:bodyPr>
          <a:lstStyle/>
          <a:p>
            <a:r>
              <a:rPr lang="ja-JP" altLang="en-US" sz="4800" b="1" dirty="0" smtClean="0">
                <a:latin typeface="メイリオ" panose="020B0604030504040204" pitchFamily="50" charset="-128"/>
                <a:ea typeface="メイリオ" panose="020B0604030504040204" pitchFamily="50" charset="-128"/>
              </a:rPr>
              <a:t>「○○立○○○学校</a:t>
            </a:r>
            <a:r>
              <a:rPr lang="en-US" altLang="ja-JP" sz="4800" b="1" dirty="0">
                <a:latin typeface="メイリオ" panose="020B0604030504040204" pitchFamily="50" charset="-128"/>
                <a:ea typeface="メイリオ" panose="020B0604030504040204" pitchFamily="50" charset="-128"/>
              </a:rPr>
              <a:t/>
            </a:r>
            <a:br>
              <a:rPr lang="en-US" altLang="ja-JP" sz="4800" b="1" dirty="0">
                <a:latin typeface="メイリオ" panose="020B0604030504040204" pitchFamily="50" charset="-128"/>
                <a:ea typeface="メイリオ" panose="020B0604030504040204" pitchFamily="50" charset="-128"/>
              </a:rPr>
            </a:br>
            <a:r>
              <a:rPr lang="ja-JP" altLang="en-US" sz="4800" b="1" dirty="0" smtClean="0">
                <a:latin typeface="メイリオ" panose="020B0604030504040204" pitchFamily="50" charset="-128"/>
                <a:ea typeface="メイリオ" panose="020B0604030504040204" pitchFamily="50" charset="-128"/>
              </a:rPr>
              <a:t>　　　　　　　</a:t>
            </a:r>
            <a:r>
              <a:rPr kumimoji="1" lang="ja-JP" altLang="en-US" sz="4800" b="1" dirty="0" smtClean="0">
                <a:latin typeface="メイリオ" panose="020B0604030504040204" pitchFamily="50" charset="-128"/>
                <a:ea typeface="メイリオ" panose="020B0604030504040204" pitchFamily="50" charset="-128"/>
              </a:rPr>
              <a:t>いじめ防止等の基本方針」</a:t>
            </a:r>
            <a:endParaRPr kumimoji="1" lang="ja-JP" altLang="en-US" sz="4800" b="1"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837900" y="5393841"/>
            <a:ext cx="3794395" cy="707886"/>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2000" dirty="0" smtClean="0">
                <a:solidFill>
                  <a:srgbClr val="FF0000"/>
                </a:solidFill>
                <a:latin typeface="ＭＳ Ｐゴシック" panose="020B0600070205080204" pitchFamily="50" charset="-128"/>
                <a:ea typeface="ＭＳ Ｐゴシック" panose="020B0600070205080204" pitchFamily="50" charset="-128"/>
              </a:rPr>
              <a:t>・学校の具体的な取組を記入</a:t>
            </a:r>
            <a:endParaRPr lang="en-US" altLang="ja-JP" sz="2000" dirty="0" smtClean="0">
              <a:solidFill>
                <a:srgbClr val="FF0000"/>
              </a:solidFill>
              <a:latin typeface="ＭＳ Ｐゴシック" panose="020B0600070205080204" pitchFamily="50" charset="-128"/>
              <a:ea typeface="ＭＳ Ｐゴシック" panose="020B0600070205080204" pitchFamily="50" charset="-128"/>
            </a:endParaRPr>
          </a:p>
          <a:p>
            <a:endParaRPr kumimoji="1" lang="ja-JP" altLang="en-US" sz="2000" dirty="0">
              <a:solidFill>
                <a:srgbClr val="FF0000"/>
              </a:solidFill>
              <a:latin typeface="ＭＳ Ｐゴシック" panose="020B0600070205080204" pitchFamily="50" charset="-128"/>
              <a:ea typeface="ＭＳ Ｐゴシック" panose="020B0600070205080204" pitchFamily="50" charset="-128"/>
            </a:endParaRPr>
          </a:p>
        </p:txBody>
      </p:sp>
      <p:sp>
        <p:nvSpPr>
          <p:cNvPr id="19" name="右カーブ矢印 18"/>
          <p:cNvSpPr/>
          <p:nvPr/>
        </p:nvSpPr>
        <p:spPr>
          <a:xfrm rot="2038444">
            <a:off x="2604445" y="2079319"/>
            <a:ext cx="847771" cy="2323476"/>
          </a:xfrm>
          <a:prstGeom prst="curvedRightArrow">
            <a:avLst>
              <a:gd name="adj1" fmla="val 25000"/>
              <a:gd name="adj2" fmla="val 71536"/>
              <a:gd name="adj3" fmla="val 25000"/>
            </a:avLst>
          </a:prstGeom>
          <a:solidFill>
            <a:schemeClr val="accent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chemeClr val="tx1"/>
              </a:solidFill>
            </a:endParaRPr>
          </a:p>
        </p:txBody>
      </p:sp>
      <p:sp>
        <p:nvSpPr>
          <p:cNvPr id="20" name="正方形/長方形 19"/>
          <p:cNvSpPr/>
          <p:nvPr/>
        </p:nvSpPr>
        <p:spPr>
          <a:xfrm>
            <a:off x="4580765" y="1713625"/>
            <a:ext cx="3150432" cy="646331"/>
          </a:xfrm>
          <a:prstGeom prst="rect">
            <a:avLst/>
          </a:prstGeom>
          <a:noFill/>
          <a:ln w="76200">
            <a:solidFill>
              <a:srgbClr val="0070C0"/>
            </a:solidFill>
          </a:ln>
        </p:spPr>
        <p:txBody>
          <a:bodyPr wrap="square">
            <a:spAutoFit/>
          </a:bodyPr>
          <a:lstStyle/>
          <a:p>
            <a:pPr algn="ctr"/>
            <a:r>
              <a:rPr lang="ja-JP" altLang="en-US" sz="3600" b="1" dirty="0" smtClean="0"/>
              <a:t>未然防止</a:t>
            </a:r>
            <a:endParaRPr lang="en-US" altLang="ja-JP" sz="3600" b="1" dirty="0" smtClean="0"/>
          </a:p>
        </p:txBody>
      </p:sp>
      <p:sp>
        <p:nvSpPr>
          <p:cNvPr id="21" name="正方形/長方形 20"/>
          <p:cNvSpPr/>
          <p:nvPr/>
        </p:nvSpPr>
        <p:spPr>
          <a:xfrm>
            <a:off x="1198914" y="4507501"/>
            <a:ext cx="3072369" cy="646331"/>
          </a:xfrm>
          <a:prstGeom prst="rect">
            <a:avLst/>
          </a:prstGeom>
          <a:noFill/>
          <a:ln w="76200">
            <a:solidFill>
              <a:srgbClr val="FFC00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早期発見</a:t>
            </a:r>
            <a:endParaRPr kumimoji="1" lang="en-US" altLang="ja-JP" sz="36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2" name="右カーブ矢印 21"/>
          <p:cNvSpPr/>
          <p:nvPr/>
        </p:nvSpPr>
        <p:spPr>
          <a:xfrm rot="16200000">
            <a:off x="6091278" y="4544003"/>
            <a:ext cx="690100" cy="2975675"/>
          </a:xfrm>
          <a:prstGeom prst="curvedRightArrow">
            <a:avLst>
              <a:gd name="adj1" fmla="val 43867"/>
              <a:gd name="adj2" fmla="val 122121"/>
              <a:gd name="adj3" fmla="val 25000"/>
            </a:avLst>
          </a:prstGeom>
          <a:solidFill>
            <a:srgbClr val="FFC000"/>
          </a:solidFill>
          <a:ln>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3" name="正方形/長方形 22"/>
          <p:cNvSpPr/>
          <p:nvPr/>
        </p:nvSpPr>
        <p:spPr>
          <a:xfrm>
            <a:off x="8076904" y="4507500"/>
            <a:ext cx="3070485" cy="646331"/>
          </a:xfrm>
          <a:prstGeom prst="rect">
            <a:avLst/>
          </a:prstGeom>
          <a:noFill/>
          <a:ln w="76200">
            <a:solidFill>
              <a:srgbClr val="FF000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早期対応</a:t>
            </a:r>
            <a:endParaRPr kumimoji="1" lang="en-US" altLang="ja-JP" sz="36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4" name="右カーブ矢印 23"/>
          <p:cNvSpPr/>
          <p:nvPr/>
        </p:nvSpPr>
        <p:spPr>
          <a:xfrm rot="19420135" flipH="1" flipV="1">
            <a:off x="8651293" y="2032155"/>
            <a:ext cx="847771" cy="2217196"/>
          </a:xfrm>
          <a:prstGeom prst="curvedRightArrow">
            <a:avLst>
              <a:gd name="adj1" fmla="val 25000"/>
              <a:gd name="adj2" fmla="val 71536"/>
              <a:gd name="adj3" fmla="val 25000"/>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14" name="図 13"/>
          <p:cNvPicPr>
            <a:picLocks noChangeAspect="1"/>
          </p:cNvPicPr>
          <p:nvPr/>
        </p:nvPicPr>
        <p:blipFill>
          <a:blip r:embed="rId3"/>
          <a:stretch>
            <a:fillRect/>
          </a:stretch>
        </p:blipFill>
        <p:spPr>
          <a:xfrm>
            <a:off x="5066370" y="3454920"/>
            <a:ext cx="2447933" cy="2043953"/>
          </a:xfrm>
          <a:prstGeom prst="rect">
            <a:avLst/>
          </a:prstGeom>
        </p:spPr>
      </p:pic>
      <p:sp>
        <p:nvSpPr>
          <p:cNvPr id="16" name="テキスト ボックス 15"/>
          <p:cNvSpPr txBox="1"/>
          <p:nvPr/>
        </p:nvSpPr>
        <p:spPr>
          <a:xfrm>
            <a:off x="5066370" y="4975304"/>
            <a:ext cx="2447933" cy="584775"/>
          </a:xfrm>
          <a:prstGeom prst="rect">
            <a:avLst/>
          </a:prstGeom>
          <a:solidFill>
            <a:schemeClr val="bg1"/>
          </a:solidFill>
          <a:ln w="28575">
            <a:solidFill>
              <a:srgbClr val="FF0000"/>
            </a:solidFill>
          </a:ln>
        </p:spPr>
        <p:txBody>
          <a:bodyPr wrap="square" rtlCol="0">
            <a:spAutoFit/>
          </a:bodyPr>
          <a:lstStyle/>
          <a:p>
            <a:r>
              <a:rPr kumimoji="1" lang="en-US" altLang="ja-JP" sz="1600" dirty="0" smtClean="0">
                <a:solidFill>
                  <a:srgbClr val="FF0000"/>
                </a:solidFill>
              </a:rPr>
              <a:t>※</a:t>
            </a:r>
            <a:r>
              <a:rPr kumimoji="1" lang="ja-JP" altLang="en-US" sz="1600" dirty="0" smtClean="0">
                <a:solidFill>
                  <a:srgbClr val="FF0000"/>
                </a:solidFill>
              </a:rPr>
              <a:t>自校の写真を入れることもできます。</a:t>
            </a:r>
            <a:endParaRPr kumimoji="1" lang="ja-JP" altLang="en-US" sz="1600" dirty="0">
              <a:solidFill>
                <a:srgbClr val="FF0000"/>
              </a:solidFill>
            </a:endParaRPr>
          </a:p>
        </p:txBody>
      </p:sp>
      <p:sp>
        <p:nvSpPr>
          <p:cNvPr id="18" name="テキスト ボックス 17"/>
          <p:cNvSpPr txBox="1"/>
          <p:nvPr/>
        </p:nvSpPr>
        <p:spPr>
          <a:xfrm>
            <a:off x="4282509" y="2571593"/>
            <a:ext cx="3794395" cy="707886"/>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2000" dirty="0" smtClean="0">
                <a:solidFill>
                  <a:srgbClr val="FF0000"/>
                </a:solidFill>
                <a:latin typeface="ＭＳ Ｐゴシック" panose="020B0600070205080204" pitchFamily="50" charset="-128"/>
                <a:ea typeface="ＭＳ Ｐゴシック" panose="020B0600070205080204" pitchFamily="50" charset="-128"/>
              </a:rPr>
              <a:t>・学校の具体的な取組を記入</a:t>
            </a:r>
            <a:endParaRPr lang="en-US" altLang="ja-JP" sz="2000" dirty="0" smtClean="0">
              <a:solidFill>
                <a:srgbClr val="FF0000"/>
              </a:solidFill>
              <a:latin typeface="ＭＳ Ｐゴシック" panose="020B0600070205080204" pitchFamily="50" charset="-128"/>
              <a:ea typeface="ＭＳ Ｐゴシック" panose="020B0600070205080204" pitchFamily="50" charset="-128"/>
            </a:endParaRPr>
          </a:p>
          <a:p>
            <a:endParaRPr kumimoji="1" lang="ja-JP" altLang="en-US" sz="2000" dirty="0">
              <a:solidFill>
                <a:srgbClr val="FF0000"/>
              </a:solidFill>
              <a:latin typeface="ＭＳ Ｐゴシック" panose="020B0600070205080204" pitchFamily="50" charset="-128"/>
              <a:ea typeface="ＭＳ Ｐゴシック" panose="020B0600070205080204" pitchFamily="50" charset="-128"/>
            </a:endParaRPr>
          </a:p>
        </p:txBody>
      </p:sp>
      <p:sp>
        <p:nvSpPr>
          <p:cNvPr id="26" name="テキスト ボックス 25"/>
          <p:cNvSpPr txBox="1"/>
          <p:nvPr/>
        </p:nvSpPr>
        <p:spPr>
          <a:xfrm>
            <a:off x="7924166" y="5404311"/>
            <a:ext cx="3794395" cy="707886"/>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2000" dirty="0" smtClean="0">
                <a:solidFill>
                  <a:srgbClr val="FF0000"/>
                </a:solidFill>
                <a:latin typeface="ＭＳ Ｐゴシック" panose="020B0600070205080204" pitchFamily="50" charset="-128"/>
                <a:ea typeface="ＭＳ Ｐゴシック" panose="020B0600070205080204" pitchFamily="50" charset="-128"/>
              </a:rPr>
              <a:t>・学校の具体的な取組を記入</a:t>
            </a:r>
            <a:endParaRPr lang="en-US" altLang="ja-JP" sz="2000" dirty="0" smtClean="0">
              <a:solidFill>
                <a:srgbClr val="FF0000"/>
              </a:solidFill>
              <a:latin typeface="ＭＳ Ｐゴシック" panose="020B0600070205080204" pitchFamily="50" charset="-128"/>
              <a:ea typeface="ＭＳ Ｐゴシック" panose="020B0600070205080204" pitchFamily="50" charset="-128"/>
            </a:endParaRPr>
          </a:p>
          <a:p>
            <a:endParaRPr kumimoji="1" lang="ja-JP" altLang="en-US" sz="2000" dirty="0">
              <a:solidFill>
                <a:srgbClr val="FF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7904584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5400" b="1" dirty="0" smtClean="0">
                <a:latin typeface="メイリオ" panose="020B0604030504040204" pitchFamily="50" charset="-128"/>
                <a:ea typeface="メイリオ" panose="020B0604030504040204" pitchFamily="50" charset="-128"/>
              </a:rPr>
              <a:t>児童・生徒</a:t>
            </a:r>
            <a:r>
              <a:rPr kumimoji="1" lang="ja-JP" altLang="en-US" sz="5400" b="1" dirty="0" smtClean="0">
                <a:latin typeface="メイリオ" panose="020B0604030504040204" pitchFamily="50" charset="-128"/>
                <a:ea typeface="メイリオ" panose="020B0604030504040204" pitchFamily="50" charset="-128"/>
              </a:rPr>
              <a:t>による取組</a:t>
            </a:r>
            <a:endParaRPr kumimoji="1" lang="ja-JP" altLang="en-US" sz="5400" b="1" dirty="0">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p:txBody>
          <a:bodyPr/>
          <a:lstStyle/>
          <a:p>
            <a:pPr marL="0" indent="0">
              <a:buNone/>
            </a:pPr>
            <a:r>
              <a:rPr lang="en-US" altLang="ja-JP" dirty="0">
                <a:solidFill>
                  <a:srgbClr val="FF0000"/>
                </a:solidFill>
              </a:rPr>
              <a:t>※</a:t>
            </a:r>
            <a:r>
              <a:rPr lang="ja-JP" altLang="en-US" dirty="0">
                <a:solidFill>
                  <a:srgbClr val="FF0000"/>
                </a:solidFill>
              </a:rPr>
              <a:t>学校いじめ防止基本方針に基づき、具体的な取組を紹介してください。具体的な内容を示す写真等も適宜入れてください。</a:t>
            </a:r>
          </a:p>
          <a:p>
            <a:pPr marL="0" indent="0">
              <a:buNone/>
            </a:pPr>
            <a:endParaRPr lang="ja-JP" altLang="en-US" dirty="0"/>
          </a:p>
          <a:p>
            <a:pPr marL="0" indent="0">
              <a:buNone/>
            </a:pPr>
            <a:endParaRPr kumimoji="1" lang="ja-JP" altLang="en-US" dirty="0"/>
          </a:p>
        </p:txBody>
      </p:sp>
    </p:spTree>
    <p:extLst>
      <p:ext uri="{BB962C8B-B14F-4D97-AF65-F5344CB8AC3E}">
        <p14:creationId xmlns:p14="http://schemas.microsoft.com/office/powerpoint/2010/main" val="18911795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399245"/>
            <a:ext cx="10515600" cy="5777718"/>
          </a:xfrm>
        </p:spPr>
        <p:txBody>
          <a:bodyPr>
            <a:normAutofit/>
          </a:bodyPr>
          <a:lstStyle/>
          <a:p>
            <a:pPr marL="0" indent="0">
              <a:buNone/>
            </a:pPr>
            <a:endParaRPr lang="en-US" altLang="ja-JP" sz="5400" dirty="0" smtClean="0"/>
          </a:p>
          <a:p>
            <a:pPr marL="0" indent="0">
              <a:buNone/>
            </a:pPr>
            <a:r>
              <a:rPr lang="ja-JP" altLang="en-US" sz="6500" b="1" dirty="0" smtClean="0">
                <a:latin typeface="メイリオ" panose="020B0604030504040204" pitchFamily="50" charset="-128"/>
                <a:ea typeface="メイリオ" panose="020B0604030504040204" pitchFamily="50" charset="-128"/>
              </a:rPr>
              <a:t>社会全体で</a:t>
            </a:r>
            <a:endParaRPr lang="en-US" altLang="ja-JP" sz="6500" b="1" dirty="0" smtClean="0">
              <a:latin typeface="メイリオ" panose="020B0604030504040204" pitchFamily="50" charset="-128"/>
              <a:ea typeface="メイリオ" panose="020B0604030504040204" pitchFamily="50" charset="-128"/>
            </a:endParaRPr>
          </a:p>
          <a:p>
            <a:pPr marL="0" indent="0">
              <a:buNone/>
            </a:pPr>
            <a:endParaRPr lang="en-US" altLang="ja-JP" sz="5400" b="1" dirty="0" smtClean="0">
              <a:latin typeface="メイリオ" panose="020B0604030504040204" pitchFamily="50" charset="-128"/>
              <a:ea typeface="メイリオ" panose="020B0604030504040204" pitchFamily="50" charset="-128"/>
            </a:endParaRPr>
          </a:p>
          <a:p>
            <a:pPr marL="0" indent="0">
              <a:buNone/>
            </a:pPr>
            <a:r>
              <a:rPr lang="ja-JP" altLang="en-US" sz="7100" b="1" dirty="0" smtClean="0">
                <a:solidFill>
                  <a:srgbClr val="FF0000"/>
                </a:solidFill>
                <a:latin typeface="メイリオ" panose="020B0604030504040204" pitchFamily="50" charset="-128"/>
                <a:ea typeface="メイリオ" panose="020B0604030504040204" pitchFamily="50" charset="-128"/>
              </a:rPr>
              <a:t>「いじめの防止！」</a:t>
            </a:r>
            <a:endParaRPr lang="en-US" altLang="ja-JP" sz="7100" b="1" dirty="0" smtClean="0">
              <a:solidFill>
                <a:srgbClr val="FF0000"/>
              </a:solidFill>
              <a:latin typeface="メイリオ" panose="020B0604030504040204" pitchFamily="50" charset="-128"/>
              <a:ea typeface="メイリオ" panose="020B0604030504040204" pitchFamily="50" charset="-128"/>
            </a:endParaRPr>
          </a:p>
          <a:p>
            <a:pPr marL="0" indent="0">
              <a:buNone/>
            </a:pPr>
            <a:endParaRPr lang="en-US" altLang="ja-JP" sz="3800" b="1" dirty="0" smtClean="0">
              <a:solidFill>
                <a:srgbClr val="FF0000"/>
              </a:solidFill>
              <a:latin typeface="メイリオ" panose="020B0604030504040204" pitchFamily="50" charset="-128"/>
              <a:ea typeface="メイリオ" panose="020B0604030504040204" pitchFamily="50" charset="-128"/>
            </a:endParaRPr>
          </a:p>
          <a:p>
            <a:pPr marL="0" indent="0">
              <a:buNone/>
            </a:pPr>
            <a:r>
              <a:rPr lang="ja-JP" altLang="en-US" sz="7100" b="1" dirty="0" smtClean="0">
                <a:solidFill>
                  <a:srgbClr val="FF0000"/>
                </a:solidFill>
                <a:latin typeface="メイリオ" panose="020B0604030504040204" pitchFamily="50" charset="-128"/>
                <a:ea typeface="メイリオ" panose="020B0604030504040204" pitchFamily="50" charset="-128"/>
              </a:rPr>
              <a:t>「いじめの早期発見！」</a:t>
            </a:r>
            <a:endParaRPr kumimoji="1" lang="en-US" altLang="ja-JP" sz="5400" b="1" dirty="0" smtClean="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3"/>
          <a:stretch>
            <a:fillRect/>
          </a:stretch>
        </p:blipFill>
        <p:spPr>
          <a:xfrm>
            <a:off x="8418155" y="399245"/>
            <a:ext cx="2512767" cy="2512767"/>
          </a:xfrm>
          <a:prstGeom prst="rect">
            <a:avLst/>
          </a:prstGeom>
        </p:spPr>
      </p:pic>
    </p:spTree>
    <p:extLst>
      <p:ext uri="{BB962C8B-B14F-4D97-AF65-F5344CB8AC3E}">
        <p14:creationId xmlns:p14="http://schemas.microsoft.com/office/powerpoint/2010/main" val="28402969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0305" y="380941"/>
            <a:ext cx="11844996" cy="979229"/>
          </a:xfrm>
          <a:noFill/>
          <a:ln w="76200">
            <a:noFill/>
          </a:ln>
        </p:spPr>
        <p:txBody>
          <a:bodyPr>
            <a:noAutofit/>
          </a:bodyPr>
          <a:lstStyle/>
          <a:p>
            <a:pPr algn="ctr"/>
            <a:r>
              <a:rPr kumimoji="1" lang="ja-JP" altLang="en-US" sz="4800" b="1" dirty="0" smtClean="0">
                <a:uFill>
                  <a:solidFill>
                    <a:srgbClr val="0070C0"/>
                  </a:solidFill>
                </a:uFill>
                <a:latin typeface="メイリオ" panose="020B0604030504040204" pitchFamily="50" charset="-128"/>
                <a:ea typeface="メイリオ" panose="020B0604030504040204" pitchFamily="50" charset="-128"/>
              </a:rPr>
              <a:t>「○○区（市）いじめ防止対策推進条例」</a:t>
            </a:r>
            <a:endParaRPr kumimoji="1" lang="ja-JP" altLang="en-US" sz="4800" b="1" dirty="0">
              <a:uFill>
                <a:solidFill>
                  <a:srgbClr val="0070C0"/>
                </a:solidFill>
              </a:uFill>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a:xfrm>
            <a:off x="243609" y="1680210"/>
            <a:ext cx="11718387" cy="5421630"/>
          </a:xfrm>
        </p:spPr>
        <p:txBody>
          <a:bodyPr>
            <a:normAutofit/>
          </a:bodyPr>
          <a:lstStyle/>
          <a:p>
            <a:pPr marL="0" indent="0">
              <a:buNone/>
            </a:pPr>
            <a:r>
              <a:rPr lang="en-US" altLang="ja-JP" sz="4000" b="1" dirty="0" smtClean="0">
                <a:latin typeface="メイリオ" panose="020B0604030504040204" pitchFamily="50" charset="-128"/>
                <a:ea typeface="メイリオ" panose="020B0604030504040204" pitchFamily="50" charset="-128"/>
              </a:rPr>
              <a:t>【</a:t>
            </a:r>
            <a:r>
              <a:rPr lang="ja-JP" altLang="en-US" sz="4000" b="1" dirty="0" smtClean="0">
                <a:latin typeface="メイリオ" panose="020B0604030504040204" pitchFamily="50" charset="-128"/>
                <a:ea typeface="メイリオ" panose="020B0604030504040204" pitchFamily="50" charset="-128"/>
              </a:rPr>
              <a:t>第３条</a:t>
            </a:r>
            <a:r>
              <a:rPr lang="en-US" altLang="ja-JP" sz="4000" b="1" dirty="0" smtClean="0">
                <a:latin typeface="メイリオ" panose="020B0604030504040204" pitchFamily="50" charset="-128"/>
                <a:ea typeface="メイリオ" panose="020B0604030504040204" pitchFamily="50" charset="-128"/>
              </a:rPr>
              <a:t>】</a:t>
            </a:r>
            <a:endParaRPr lang="en-US" altLang="ja-JP" sz="1600" b="1" dirty="0">
              <a:latin typeface="メイリオ" panose="020B0604030504040204" pitchFamily="50" charset="-128"/>
              <a:ea typeface="メイリオ" panose="020B0604030504040204" pitchFamily="50" charset="-128"/>
            </a:endParaRPr>
          </a:p>
          <a:p>
            <a:pPr marL="0" indent="0">
              <a:buNone/>
            </a:pPr>
            <a:r>
              <a:rPr lang="ja-JP" altLang="en-US" sz="4000" b="1" dirty="0" smtClean="0">
                <a:latin typeface="メイリオ" panose="020B0604030504040204" pitchFamily="50" charset="-128"/>
                <a:ea typeface="メイリオ" panose="020B0604030504040204" pitchFamily="50" charset="-128"/>
              </a:rPr>
              <a:t>４ </a:t>
            </a:r>
            <a:r>
              <a:rPr lang="ja-JP" altLang="en-US" sz="4000" b="1" u="sng" dirty="0" smtClean="0">
                <a:latin typeface="メイリオ" panose="020B0604030504040204" pitchFamily="50" charset="-128"/>
                <a:ea typeface="メイリオ" panose="020B0604030504040204" pitchFamily="50" charset="-128"/>
              </a:rPr>
              <a:t>いじめ防止等の対策</a:t>
            </a:r>
            <a:endParaRPr lang="en-US" altLang="ja-JP" sz="4000" b="1" dirty="0" smtClean="0">
              <a:latin typeface="メイリオ" panose="020B0604030504040204" pitchFamily="50" charset="-128"/>
              <a:ea typeface="メイリオ" panose="020B0604030504040204" pitchFamily="50" charset="-128"/>
            </a:endParaRPr>
          </a:p>
          <a:p>
            <a:pPr marL="0" indent="0">
              <a:buNone/>
            </a:pPr>
            <a:r>
              <a:rPr lang="ja-JP" altLang="en-US" sz="4000" b="1" dirty="0">
                <a:latin typeface="メイリオ" panose="020B0604030504040204" pitchFamily="50" charset="-128"/>
                <a:ea typeface="メイリオ" panose="020B0604030504040204" pitchFamily="50" charset="-128"/>
              </a:rPr>
              <a:t>　</a:t>
            </a:r>
            <a:r>
              <a:rPr lang="ja-JP" altLang="en-US" sz="4000" b="1" dirty="0" smtClean="0">
                <a:latin typeface="メイリオ" panose="020B0604030504040204" pitchFamily="50" charset="-128"/>
                <a:ea typeface="メイリオ" panose="020B0604030504040204" pitchFamily="50" charset="-128"/>
              </a:rPr>
              <a:t> 学校に加え、市、家庭、</a:t>
            </a:r>
            <a:endParaRPr lang="en-US" altLang="ja-JP" sz="4000" b="1" dirty="0" smtClean="0">
              <a:latin typeface="メイリオ" panose="020B0604030504040204" pitchFamily="50" charset="-128"/>
              <a:ea typeface="メイリオ" panose="020B0604030504040204" pitchFamily="50" charset="-128"/>
            </a:endParaRPr>
          </a:p>
          <a:p>
            <a:pPr marL="0" indent="0">
              <a:buNone/>
            </a:pPr>
            <a:r>
              <a:rPr lang="ja-JP" altLang="en-US" sz="4000" dirty="0" smtClean="0">
                <a:latin typeface="メイリオ" panose="020B0604030504040204" pitchFamily="50" charset="-128"/>
                <a:ea typeface="メイリオ" panose="020B0604030504040204" pitchFamily="50" charset="-128"/>
              </a:rPr>
              <a:t>  </a:t>
            </a:r>
            <a:r>
              <a:rPr lang="ja-JP" altLang="en-US" sz="5400" b="1" dirty="0" smtClean="0">
                <a:solidFill>
                  <a:srgbClr val="FF0000"/>
                </a:solidFill>
                <a:latin typeface="メイリオ" panose="020B0604030504040204" pitchFamily="50" charset="-128"/>
                <a:ea typeface="メイリオ" panose="020B0604030504040204" pitchFamily="50" charset="-128"/>
              </a:rPr>
              <a:t>地域住民その他の関係者の連携</a:t>
            </a:r>
            <a:r>
              <a:rPr lang="ja-JP" altLang="en-US" sz="4000" b="1" dirty="0" smtClean="0">
                <a:latin typeface="メイリオ" panose="020B0604030504040204" pitchFamily="50" charset="-128"/>
                <a:ea typeface="メイリオ" panose="020B0604030504040204" pitchFamily="50" charset="-128"/>
              </a:rPr>
              <a:t>の下</a:t>
            </a:r>
            <a:endParaRPr lang="en-US" altLang="ja-JP" sz="4000" b="1" dirty="0" smtClean="0">
              <a:latin typeface="メイリオ" panose="020B0604030504040204" pitchFamily="50" charset="-128"/>
              <a:ea typeface="メイリオ" panose="020B0604030504040204" pitchFamily="50" charset="-128"/>
            </a:endParaRPr>
          </a:p>
          <a:p>
            <a:pPr marL="0" indent="0">
              <a:buNone/>
            </a:pPr>
            <a:r>
              <a:rPr lang="ja-JP" altLang="en-US" sz="4000" dirty="0" smtClean="0">
                <a:latin typeface="メイリオ" panose="020B0604030504040204" pitchFamily="50" charset="-128"/>
                <a:ea typeface="メイリオ" panose="020B0604030504040204" pitchFamily="50" charset="-128"/>
              </a:rPr>
              <a:t>  </a:t>
            </a:r>
            <a:r>
              <a:rPr lang="ja-JP" altLang="en-US" sz="5400" b="1" dirty="0" smtClean="0">
                <a:solidFill>
                  <a:srgbClr val="0070C0"/>
                </a:solidFill>
                <a:latin typeface="メイリオ" panose="020B0604030504040204" pitchFamily="50" charset="-128"/>
                <a:ea typeface="メイリオ" panose="020B0604030504040204" pitchFamily="50" charset="-128"/>
              </a:rPr>
              <a:t>社会全体でいじめの問題を克服</a:t>
            </a:r>
            <a:r>
              <a:rPr lang="ja-JP" altLang="en-US" sz="4000" b="1" dirty="0" smtClean="0">
                <a:latin typeface="メイリオ" panose="020B0604030504040204" pitchFamily="50" charset="-128"/>
                <a:ea typeface="メイリオ" panose="020B0604030504040204" pitchFamily="50" charset="-128"/>
              </a:rPr>
              <a:t>する</a:t>
            </a:r>
            <a:endParaRPr lang="en-US" altLang="ja-JP" sz="4000" b="1" dirty="0" smtClean="0">
              <a:latin typeface="メイリオ" panose="020B0604030504040204" pitchFamily="50" charset="-128"/>
              <a:ea typeface="メイリオ" panose="020B0604030504040204" pitchFamily="50" charset="-128"/>
            </a:endParaRPr>
          </a:p>
          <a:p>
            <a:pPr marL="0" indent="0">
              <a:buNone/>
            </a:pPr>
            <a:r>
              <a:rPr lang="ja-JP" altLang="en-US" sz="4000" b="1" dirty="0" smtClean="0">
                <a:latin typeface="メイリオ" panose="020B0604030504040204" pitchFamily="50" charset="-128"/>
                <a:ea typeface="メイリオ" panose="020B0604030504040204" pitchFamily="50" charset="-128"/>
              </a:rPr>
              <a:t>  ことを目指して行わなければならない。</a:t>
            </a:r>
            <a:endParaRPr lang="en-US" altLang="ja-JP" sz="4000" b="1" dirty="0" smtClean="0">
              <a:latin typeface="メイリオ" panose="020B0604030504040204" pitchFamily="50" charset="-128"/>
              <a:ea typeface="メイリオ" panose="020B0604030504040204" pitchFamily="50" charset="-128"/>
            </a:endParaRPr>
          </a:p>
        </p:txBody>
      </p:sp>
      <p:sp>
        <p:nvSpPr>
          <p:cNvPr id="4" name="正方形/長方形 3"/>
          <p:cNvSpPr/>
          <p:nvPr/>
        </p:nvSpPr>
        <p:spPr>
          <a:xfrm>
            <a:off x="6640830" y="1817370"/>
            <a:ext cx="5120640" cy="13373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rgbClr val="FF0000"/>
                </a:solidFill>
              </a:rPr>
              <a:t>・学校のある区市町村の条例における地域住民</a:t>
            </a:r>
            <a:endParaRPr kumimoji="1" lang="en-US" altLang="ja-JP" dirty="0" smtClean="0">
              <a:solidFill>
                <a:srgbClr val="FF0000"/>
              </a:solidFill>
            </a:endParaRPr>
          </a:p>
          <a:p>
            <a:r>
              <a:rPr lang="ja-JP" altLang="en-US" dirty="0">
                <a:solidFill>
                  <a:srgbClr val="FF0000"/>
                </a:solidFill>
              </a:rPr>
              <a:t>　</a:t>
            </a:r>
            <a:r>
              <a:rPr kumimoji="1" lang="ja-JP" altLang="en-US" dirty="0" smtClean="0">
                <a:solidFill>
                  <a:srgbClr val="FF0000"/>
                </a:solidFill>
              </a:rPr>
              <a:t>の責務に関係する部分を記入</a:t>
            </a:r>
            <a:endParaRPr kumimoji="1" lang="ja-JP" altLang="en-US" dirty="0">
              <a:solidFill>
                <a:srgbClr val="FF0000"/>
              </a:solidFill>
            </a:endParaRPr>
          </a:p>
        </p:txBody>
      </p:sp>
    </p:spTree>
    <p:extLst>
      <p:ext uri="{BB962C8B-B14F-4D97-AF65-F5344CB8AC3E}">
        <p14:creationId xmlns:p14="http://schemas.microsoft.com/office/powerpoint/2010/main" val="24857347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2890" y="365125"/>
            <a:ext cx="11590020" cy="1029335"/>
          </a:xfrm>
          <a:noFill/>
        </p:spPr>
        <p:txBody>
          <a:bodyPr>
            <a:noAutofit/>
          </a:bodyPr>
          <a:lstStyle/>
          <a:p>
            <a:pPr algn="ctr"/>
            <a:r>
              <a:rPr kumimoji="1" lang="ja-JP" altLang="en-US" sz="6000" b="1" dirty="0" smtClean="0">
                <a:latin typeface="メイリオ" panose="020B0604030504040204" pitchFamily="50" charset="-128"/>
                <a:ea typeface="メイリオ" panose="020B0604030504040204" pitchFamily="50" charset="-128"/>
              </a:rPr>
              <a:t>「いじめ防止対策推進法」</a:t>
            </a:r>
            <a:endParaRPr kumimoji="1" lang="ja-JP" altLang="en-US" sz="6000" b="1" dirty="0">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a:xfrm>
            <a:off x="262890" y="1525466"/>
            <a:ext cx="10515600" cy="5115686"/>
          </a:xfrm>
        </p:spPr>
        <p:txBody>
          <a:bodyPr>
            <a:normAutofit fontScale="92500" lnSpcReduction="20000"/>
          </a:bodyPr>
          <a:lstStyle/>
          <a:p>
            <a:pPr marL="0" indent="0">
              <a:buNone/>
            </a:pPr>
            <a:endParaRPr lang="en-US" altLang="ja-JP" sz="3700" dirty="0" smtClean="0"/>
          </a:p>
          <a:p>
            <a:pPr marL="0" indent="0">
              <a:buNone/>
            </a:pPr>
            <a:r>
              <a:rPr lang="en-US" altLang="ja-JP" sz="5400" b="1" dirty="0" smtClean="0">
                <a:latin typeface="メイリオ" panose="020B0604030504040204" pitchFamily="50" charset="-128"/>
                <a:ea typeface="メイリオ" panose="020B0604030504040204" pitchFamily="50" charset="-128"/>
              </a:rPr>
              <a:t>【</a:t>
            </a:r>
            <a:r>
              <a:rPr lang="ja-JP" altLang="en-US" sz="5400" b="1" dirty="0" smtClean="0">
                <a:latin typeface="メイリオ" panose="020B0604030504040204" pitchFamily="50" charset="-128"/>
                <a:ea typeface="メイリオ" panose="020B0604030504040204" pitchFamily="50" charset="-128"/>
              </a:rPr>
              <a:t>第３条</a:t>
            </a:r>
            <a:r>
              <a:rPr lang="en-US" altLang="ja-JP" sz="5400" b="1" dirty="0" smtClean="0">
                <a:latin typeface="メイリオ" panose="020B0604030504040204" pitchFamily="50" charset="-128"/>
                <a:ea typeface="メイリオ" panose="020B0604030504040204" pitchFamily="50" charset="-128"/>
              </a:rPr>
              <a:t>】</a:t>
            </a:r>
          </a:p>
          <a:p>
            <a:pPr marL="0" indent="0">
              <a:buNone/>
            </a:pPr>
            <a:r>
              <a:rPr lang="ja-JP" altLang="en-US" sz="4800" b="1" dirty="0" smtClean="0">
                <a:latin typeface="メイリオ" panose="020B0604030504040204" pitchFamily="50" charset="-128"/>
                <a:ea typeface="メイリオ" panose="020B0604030504040204" pitchFamily="50" charset="-128"/>
              </a:rPr>
              <a:t>　３　</a:t>
            </a:r>
            <a:r>
              <a:rPr lang="ja-JP" altLang="en-US" sz="4800" b="1" u="sng" dirty="0" smtClean="0">
                <a:latin typeface="メイリオ" panose="020B0604030504040204" pitchFamily="50" charset="-128"/>
                <a:ea typeface="メイリオ" panose="020B0604030504040204" pitchFamily="50" charset="-128"/>
              </a:rPr>
              <a:t>いじめ防止等の対策</a:t>
            </a:r>
            <a:endParaRPr lang="en-US" altLang="ja-JP" sz="4800" b="1" u="sng" dirty="0" smtClean="0">
              <a:latin typeface="メイリオ" panose="020B0604030504040204" pitchFamily="50" charset="-128"/>
              <a:ea typeface="メイリオ" panose="020B0604030504040204" pitchFamily="50" charset="-128"/>
            </a:endParaRPr>
          </a:p>
          <a:p>
            <a:pPr marL="0" indent="0">
              <a:buNone/>
            </a:pPr>
            <a:r>
              <a:rPr lang="ja-JP" altLang="en-US" sz="4800" b="1" dirty="0" smtClean="0">
                <a:latin typeface="メイリオ" panose="020B0604030504040204" pitchFamily="50" charset="-128"/>
                <a:ea typeface="メイリオ" panose="020B0604030504040204" pitchFamily="50" charset="-128"/>
              </a:rPr>
              <a:t>　　　国、地方公共団体、学校、</a:t>
            </a:r>
            <a:endParaRPr lang="en-US" altLang="ja-JP" sz="4800" b="1" dirty="0" smtClean="0">
              <a:latin typeface="メイリオ" panose="020B0604030504040204" pitchFamily="50" charset="-128"/>
              <a:ea typeface="メイリオ" panose="020B0604030504040204" pitchFamily="50" charset="-128"/>
            </a:endParaRPr>
          </a:p>
          <a:p>
            <a:pPr marL="0" indent="0">
              <a:buNone/>
            </a:pPr>
            <a:r>
              <a:rPr lang="ja-JP" altLang="en-US" sz="4300" b="1" dirty="0" smtClean="0">
                <a:solidFill>
                  <a:srgbClr val="FF0000"/>
                </a:solidFill>
                <a:latin typeface="メイリオ" panose="020B0604030504040204" pitchFamily="50" charset="-128"/>
                <a:ea typeface="メイリオ" panose="020B0604030504040204" pitchFamily="50" charset="-128"/>
              </a:rPr>
              <a:t>　　 　</a:t>
            </a:r>
            <a:r>
              <a:rPr lang="ja-JP" altLang="en-US" sz="5400" b="1" dirty="0" smtClean="0">
                <a:solidFill>
                  <a:srgbClr val="FF0000"/>
                </a:solidFill>
                <a:latin typeface="メイリオ" panose="020B0604030504040204" pitchFamily="50" charset="-128"/>
                <a:ea typeface="メイリオ" panose="020B0604030504040204" pitchFamily="50" charset="-128"/>
              </a:rPr>
              <a:t>地域住民</a:t>
            </a:r>
            <a:r>
              <a:rPr lang="ja-JP" altLang="en-US" sz="4700" b="1" dirty="0" smtClean="0">
                <a:latin typeface="メイリオ" panose="020B0604030504040204" pitchFamily="50" charset="-128"/>
                <a:ea typeface="メイリオ" panose="020B0604030504040204" pitchFamily="50" charset="-128"/>
              </a:rPr>
              <a:t>、</a:t>
            </a:r>
            <a:endParaRPr lang="en-US" altLang="ja-JP" sz="4700" b="1" dirty="0" smtClean="0">
              <a:latin typeface="メイリオ" panose="020B0604030504040204" pitchFamily="50" charset="-128"/>
              <a:ea typeface="メイリオ" panose="020B0604030504040204" pitchFamily="50" charset="-128"/>
            </a:endParaRPr>
          </a:p>
          <a:p>
            <a:pPr marL="0" indent="0">
              <a:buNone/>
            </a:pPr>
            <a:r>
              <a:rPr lang="ja-JP" altLang="en-US" sz="4800" b="1" dirty="0" smtClean="0">
                <a:latin typeface="メイリオ" panose="020B0604030504040204" pitchFamily="50" charset="-128"/>
                <a:ea typeface="メイリオ" panose="020B0604030504040204" pitchFamily="50" charset="-128"/>
              </a:rPr>
              <a:t>　　</a:t>
            </a:r>
            <a:r>
              <a:rPr lang="ja-JP" altLang="en-US" sz="4800" b="1" dirty="0">
                <a:latin typeface="メイリオ" panose="020B0604030504040204" pitchFamily="50" charset="-128"/>
                <a:ea typeface="メイリオ" panose="020B0604030504040204" pitchFamily="50" charset="-128"/>
              </a:rPr>
              <a:t>　</a:t>
            </a:r>
            <a:r>
              <a:rPr lang="ja-JP" altLang="en-US" sz="4800" b="1" dirty="0" smtClean="0">
                <a:latin typeface="メイリオ" panose="020B0604030504040204" pitchFamily="50" charset="-128"/>
                <a:ea typeface="メイリオ" panose="020B0604030504040204" pitchFamily="50" charset="-128"/>
              </a:rPr>
              <a:t>家庭その他の関係者の連携の下、</a:t>
            </a:r>
            <a:endParaRPr lang="en-US" altLang="ja-JP" sz="4800" b="1" dirty="0" smtClean="0">
              <a:latin typeface="メイリオ" panose="020B0604030504040204" pitchFamily="50" charset="-128"/>
              <a:ea typeface="メイリオ" panose="020B0604030504040204" pitchFamily="50" charset="-128"/>
            </a:endParaRPr>
          </a:p>
          <a:p>
            <a:pPr marL="0" indent="0">
              <a:buNone/>
            </a:pPr>
            <a:r>
              <a:rPr lang="ja-JP" altLang="en-US" sz="4800" b="1" dirty="0" smtClean="0">
                <a:latin typeface="メイリオ" panose="020B0604030504040204" pitchFamily="50" charset="-128"/>
                <a:ea typeface="メイリオ" panose="020B0604030504040204" pitchFamily="50" charset="-128"/>
              </a:rPr>
              <a:t>      　いじめ問題の克服を目指して</a:t>
            </a:r>
            <a:endParaRPr lang="en-US" altLang="ja-JP" sz="4800" b="1" dirty="0">
              <a:latin typeface="メイリオ" panose="020B0604030504040204" pitchFamily="50" charset="-128"/>
              <a:ea typeface="メイリオ" panose="020B0604030504040204" pitchFamily="50" charset="-128"/>
            </a:endParaRPr>
          </a:p>
          <a:p>
            <a:pPr marL="0" indent="0">
              <a:buNone/>
            </a:pPr>
            <a:r>
              <a:rPr kumimoji="1" lang="en-US" altLang="ja-JP" sz="4800" b="1" dirty="0" smtClean="0">
                <a:latin typeface="メイリオ" panose="020B0604030504040204" pitchFamily="50" charset="-128"/>
                <a:ea typeface="メイリオ" panose="020B0604030504040204" pitchFamily="50" charset="-128"/>
              </a:rPr>
              <a:t>      </a:t>
            </a:r>
            <a:r>
              <a:rPr kumimoji="1" lang="ja-JP" altLang="en-US" sz="4800" b="1" dirty="0" smtClean="0">
                <a:latin typeface="メイリオ" panose="020B0604030504040204" pitchFamily="50" charset="-128"/>
                <a:ea typeface="メイリオ" panose="020B0604030504040204" pitchFamily="50" charset="-128"/>
              </a:rPr>
              <a:t>　行わなければならない。</a:t>
            </a:r>
            <a:endParaRPr kumimoji="1" lang="ja-JP" altLang="en-US" sz="4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054070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57" y="365125"/>
            <a:ext cx="11521439" cy="915035"/>
          </a:xfrm>
          <a:noFill/>
        </p:spPr>
        <p:txBody>
          <a:bodyPr>
            <a:noAutofit/>
          </a:bodyPr>
          <a:lstStyle/>
          <a:p>
            <a:pPr algn="ctr"/>
            <a:r>
              <a:rPr kumimoji="1" lang="ja-JP" altLang="en-US" sz="5400" b="1" dirty="0" smtClean="0">
                <a:latin typeface="メイリオ" panose="020B0604030504040204" pitchFamily="50" charset="-128"/>
                <a:ea typeface="メイリオ" panose="020B0604030504040204" pitchFamily="50" charset="-128"/>
              </a:rPr>
              <a:t>「東京都いじめ防止対策推進条例」</a:t>
            </a:r>
            <a:endParaRPr kumimoji="1" lang="ja-JP" altLang="en-US" sz="5400" b="1" dirty="0">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a:xfrm>
            <a:off x="-11724" y="1393508"/>
            <a:ext cx="12191999" cy="4850788"/>
          </a:xfrm>
        </p:spPr>
        <p:txBody>
          <a:bodyPr>
            <a:normAutofit lnSpcReduction="10000"/>
          </a:bodyPr>
          <a:lstStyle/>
          <a:p>
            <a:pPr marL="0" indent="0">
              <a:buNone/>
            </a:pPr>
            <a:endParaRPr lang="en-US" altLang="ja-JP" dirty="0" smtClean="0"/>
          </a:p>
          <a:p>
            <a:pPr marL="0" indent="0">
              <a:buNone/>
            </a:pPr>
            <a:r>
              <a:rPr lang="en-US" altLang="ja-JP" sz="5200" b="1" dirty="0" smtClean="0">
                <a:latin typeface="メイリオ" panose="020B0604030504040204" pitchFamily="50" charset="-128"/>
                <a:ea typeface="メイリオ" panose="020B0604030504040204" pitchFamily="50" charset="-128"/>
              </a:rPr>
              <a:t>【</a:t>
            </a:r>
            <a:r>
              <a:rPr lang="ja-JP" altLang="en-US" sz="5200" b="1" dirty="0" smtClean="0">
                <a:latin typeface="メイリオ" panose="020B0604030504040204" pitchFamily="50" charset="-128"/>
                <a:ea typeface="メイリオ" panose="020B0604030504040204" pitchFamily="50" charset="-128"/>
              </a:rPr>
              <a:t>第３条</a:t>
            </a:r>
            <a:r>
              <a:rPr lang="en-US" altLang="ja-JP" sz="5200" b="1" dirty="0" smtClean="0">
                <a:latin typeface="メイリオ" panose="020B0604030504040204" pitchFamily="50" charset="-128"/>
                <a:ea typeface="メイリオ" panose="020B0604030504040204" pitchFamily="50" charset="-128"/>
              </a:rPr>
              <a:t>】</a:t>
            </a:r>
          </a:p>
          <a:p>
            <a:pPr marL="0" indent="0">
              <a:buNone/>
            </a:pPr>
            <a:r>
              <a:rPr lang="ja-JP" altLang="en-US" sz="5200" b="1" dirty="0" smtClean="0">
                <a:latin typeface="メイリオ" panose="020B0604030504040204" pitchFamily="50" charset="-128"/>
                <a:ea typeface="メイリオ" panose="020B0604030504040204" pitchFamily="50" charset="-128"/>
              </a:rPr>
              <a:t>　４　</a:t>
            </a:r>
            <a:r>
              <a:rPr lang="ja-JP" altLang="en-US" sz="5200" b="1" u="sng" dirty="0" smtClean="0">
                <a:latin typeface="メイリオ" panose="020B0604030504040204" pitchFamily="50" charset="-128"/>
                <a:ea typeface="メイリオ" panose="020B0604030504040204" pitchFamily="50" charset="-128"/>
              </a:rPr>
              <a:t>いじめ防止等の対策</a:t>
            </a:r>
            <a:endParaRPr lang="en-US" altLang="ja-JP" sz="5200" b="1" u="sng" dirty="0" smtClean="0">
              <a:latin typeface="メイリオ" panose="020B0604030504040204" pitchFamily="50" charset="-128"/>
              <a:ea typeface="メイリオ" panose="020B0604030504040204" pitchFamily="50" charset="-128"/>
            </a:endParaRPr>
          </a:p>
          <a:p>
            <a:pPr marL="0" indent="0">
              <a:buNone/>
            </a:pPr>
            <a:r>
              <a:rPr lang="ja-JP" altLang="en-US" sz="5200" b="1" dirty="0">
                <a:latin typeface="メイリオ" panose="020B0604030504040204" pitchFamily="50" charset="-128"/>
                <a:ea typeface="メイリオ" panose="020B0604030504040204" pitchFamily="50" charset="-128"/>
              </a:rPr>
              <a:t>　</a:t>
            </a:r>
            <a:r>
              <a:rPr lang="ja-JP" altLang="en-US" sz="5200" b="1" dirty="0" smtClean="0">
                <a:latin typeface="メイリオ" panose="020B0604030504040204" pitchFamily="50" charset="-128"/>
                <a:ea typeface="メイリオ" panose="020B0604030504040204" pitchFamily="50" charset="-128"/>
              </a:rPr>
              <a:t>　   </a:t>
            </a:r>
            <a:r>
              <a:rPr lang="ja-JP" altLang="en-US" sz="4300" b="1" dirty="0" smtClean="0">
                <a:latin typeface="メイリオ" panose="020B0604030504040204" pitchFamily="50" charset="-128"/>
                <a:ea typeface="メイリオ" panose="020B0604030504040204" pitchFamily="50" charset="-128"/>
              </a:rPr>
              <a:t>学校に加え、都、区市町村、</a:t>
            </a:r>
            <a:r>
              <a:rPr lang="ja-JP" altLang="en-US" sz="5200" b="1" dirty="0" smtClean="0">
                <a:solidFill>
                  <a:srgbClr val="FF0000"/>
                </a:solidFill>
                <a:latin typeface="メイリオ" panose="020B0604030504040204" pitchFamily="50" charset="-128"/>
                <a:ea typeface="メイリオ" panose="020B0604030504040204" pitchFamily="50" charset="-128"/>
              </a:rPr>
              <a:t>地域住民</a:t>
            </a:r>
            <a:r>
              <a:rPr lang="ja-JP" altLang="en-US" sz="5200" b="1" dirty="0" smtClean="0">
                <a:latin typeface="メイリオ" panose="020B0604030504040204" pitchFamily="50" charset="-128"/>
                <a:ea typeface="メイリオ" panose="020B0604030504040204" pitchFamily="50" charset="-128"/>
              </a:rPr>
              <a:t>、</a:t>
            </a:r>
            <a:endParaRPr lang="en-US" altLang="ja-JP" sz="5200" b="1" dirty="0" smtClean="0">
              <a:latin typeface="メイリオ" panose="020B0604030504040204" pitchFamily="50" charset="-128"/>
              <a:ea typeface="メイリオ" panose="020B0604030504040204" pitchFamily="50" charset="-128"/>
            </a:endParaRPr>
          </a:p>
          <a:p>
            <a:pPr marL="0" indent="0">
              <a:buNone/>
            </a:pPr>
            <a:r>
              <a:rPr lang="ja-JP" altLang="en-US" sz="4000" b="1" dirty="0">
                <a:latin typeface="メイリオ" panose="020B0604030504040204" pitchFamily="50" charset="-128"/>
                <a:ea typeface="メイリオ" panose="020B0604030504040204" pitchFamily="50" charset="-128"/>
              </a:rPr>
              <a:t>　</a:t>
            </a:r>
            <a:r>
              <a:rPr lang="ja-JP" altLang="en-US" sz="4000" b="1" dirty="0" smtClean="0">
                <a:latin typeface="メイリオ" panose="020B0604030504040204" pitchFamily="50" charset="-128"/>
                <a:ea typeface="メイリオ" panose="020B0604030504040204" pitchFamily="50" charset="-128"/>
              </a:rPr>
              <a:t>　      家庭その他の関係者の連携の下、</a:t>
            </a:r>
            <a:endParaRPr lang="en-US" altLang="ja-JP" sz="4000" b="1" dirty="0" smtClean="0">
              <a:latin typeface="メイリオ" panose="020B0604030504040204" pitchFamily="50" charset="-128"/>
              <a:ea typeface="メイリオ" panose="020B0604030504040204" pitchFamily="50" charset="-128"/>
            </a:endParaRPr>
          </a:p>
          <a:p>
            <a:pPr marL="0" indent="0">
              <a:buNone/>
            </a:pPr>
            <a:r>
              <a:rPr lang="ja-JP" altLang="en-US" sz="4000" b="1" dirty="0">
                <a:latin typeface="メイリオ" panose="020B0604030504040204" pitchFamily="50" charset="-128"/>
                <a:ea typeface="メイリオ" panose="020B0604030504040204" pitchFamily="50" charset="-128"/>
              </a:rPr>
              <a:t>　</a:t>
            </a:r>
            <a:r>
              <a:rPr lang="ja-JP" altLang="en-US" sz="4000" b="1" dirty="0" smtClean="0">
                <a:latin typeface="メイリオ" panose="020B0604030504040204" pitchFamily="50" charset="-128"/>
                <a:ea typeface="メイリオ" panose="020B0604030504040204" pitchFamily="50" charset="-128"/>
              </a:rPr>
              <a:t>　      </a:t>
            </a:r>
            <a:r>
              <a:rPr lang="ja-JP" altLang="en-US" sz="5200" b="1" dirty="0" smtClean="0">
                <a:solidFill>
                  <a:srgbClr val="0070C0"/>
                </a:solidFill>
                <a:latin typeface="メイリオ" panose="020B0604030504040204" pitchFamily="50" charset="-128"/>
                <a:ea typeface="メイリオ" panose="020B0604030504040204" pitchFamily="50" charset="-128"/>
              </a:rPr>
              <a:t>社会全体でいじめの問題を克服</a:t>
            </a:r>
            <a:endParaRPr lang="en-US" altLang="ja-JP" sz="5200" b="1" dirty="0" smtClean="0">
              <a:solidFill>
                <a:srgbClr val="0070C0"/>
              </a:solidFill>
              <a:latin typeface="メイリオ" panose="020B0604030504040204" pitchFamily="50" charset="-128"/>
              <a:ea typeface="メイリオ" panose="020B0604030504040204" pitchFamily="50" charset="-128"/>
            </a:endParaRPr>
          </a:p>
          <a:p>
            <a:pPr marL="0" indent="0">
              <a:buNone/>
            </a:pPr>
            <a:r>
              <a:rPr lang="ja-JP" altLang="en-US" sz="4400" b="1" dirty="0">
                <a:solidFill>
                  <a:schemeClr val="accent1"/>
                </a:solidFill>
                <a:latin typeface="メイリオ" panose="020B0604030504040204" pitchFamily="50" charset="-128"/>
                <a:ea typeface="メイリオ" panose="020B0604030504040204" pitchFamily="50" charset="-128"/>
              </a:rPr>
              <a:t>　</a:t>
            </a:r>
            <a:r>
              <a:rPr lang="ja-JP" altLang="en-US" sz="4400" b="1" dirty="0" smtClean="0">
                <a:solidFill>
                  <a:schemeClr val="accent1"/>
                </a:solidFill>
                <a:latin typeface="メイリオ" panose="020B0604030504040204" pitchFamily="50" charset="-128"/>
                <a:ea typeface="メイリオ" panose="020B0604030504040204" pitchFamily="50" charset="-128"/>
              </a:rPr>
              <a:t>　     </a:t>
            </a:r>
            <a:r>
              <a:rPr lang="ja-JP" altLang="en-US" sz="4000" b="1" dirty="0" smtClean="0">
                <a:latin typeface="メイリオ" panose="020B0604030504040204" pitchFamily="50" charset="-128"/>
                <a:ea typeface="メイリオ" panose="020B0604030504040204" pitchFamily="50" charset="-128"/>
              </a:rPr>
              <a:t>することを目指して行わなければならない。</a:t>
            </a:r>
            <a:endParaRPr lang="en-US" altLang="ja-JP" sz="4000" b="1"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98709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77240" y="1826455"/>
            <a:ext cx="10515600" cy="3771388"/>
          </a:xfrm>
        </p:spPr>
        <p:txBody>
          <a:bodyPr>
            <a:normAutofit/>
          </a:bodyPr>
          <a:lstStyle/>
          <a:p>
            <a:pPr marL="0" indent="0">
              <a:buNone/>
            </a:pPr>
            <a:r>
              <a:rPr lang="ja-JP" altLang="en-US" sz="8800" b="1" dirty="0" smtClean="0">
                <a:latin typeface="メイリオ" panose="020B0604030504040204" pitchFamily="50" charset="-128"/>
                <a:ea typeface="メイリオ" panose="020B0604030504040204" pitchFamily="50" charset="-128"/>
              </a:rPr>
              <a:t>① あだ名で</a:t>
            </a:r>
            <a:endParaRPr lang="en-US" altLang="ja-JP" sz="8800" b="1" dirty="0" smtClean="0">
              <a:latin typeface="メイリオ" panose="020B0604030504040204" pitchFamily="50" charset="-128"/>
              <a:ea typeface="メイリオ" panose="020B0604030504040204" pitchFamily="50" charset="-128"/>
            </a:endParaRPr>
          </a:p>
          <a:p>
            <a:pPr marL="0" indent="0">
              <a:buNone/>
            </a:pPr>
            <a:r>
              <a:rPr kumimoji="1" lang="ja-JP" altLang="en-US" sz="8800" b="1" dirty="0" smtClean="0">
                <a:latin typeface="メイリオ" panose="020B0604030504040204" pitchFamily="50" charset="-128"/>
                <a:ea typeface="メイリオ" panose="020B0604030504040204" pitchFamily="50" charset="-128"/>
              </a:rPr>
              <a:t>　 呼ばれている。</a:t>
            </a:r>
            <a:endParaRPr kumimoji="1" lang="ja-JP" altLang="en-US" sz="80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861478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574358"/>
            <a:ext cx="12192000" cy="2852737"/>
          </a:xfrm>
        </p:spPr>
        <p:txBody>
          <a:bodyPr>
            <a:normAutofit/>
          </a:bodyPr>
          <a:lstStyle/>
          <a:p>
            <a:r>
              <a:rPr kumimoji="1" lang="ja-JP" altLang="en-US" sz="7200" b="1" dirty="0" smtClean="0">
                <a:latin typeface="メイリオ" panose="020B0604030504040204" pitchFamily="50" charset="-128"/>
                <a:ea typeface="メイリオ" panose="020B0604030504040204" pitchFamily="50" charset="-128"/>
              </a:rPr>
              <a:t>（３）地域全体でできること</a:t>
            </a:r>
            <a:endParaRPr kumimoji="1" lang="ja-JP" altLang="en-US" sz="7200" b="1" dirty="0">
              <a:latin typeface="メイリオ" panose="020B0604030504040204" pitchFamily="50" charset="-128"/>
              <a:ea typeface="メイリオ" panose="020B0604030504040204" pitchFamily="50" charset="-128"/>
            </a:endParaRPr>
          </a:p>
        </p:txBody>
      </p:sp>
      <p:sp>
        <p:nvSpPr>
          <p:cNvPr id="3" name="テキス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062554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16171" y="829994"/>
            <a:ext cx="11091202" cy="5833393"/>
          </a:xfrm>
        </p:spPr>
        <p:txBody>
          <a:bodyPr>
            <a:normAutofit/>
          </a:bodyPr>
          <a:lstStyle/>
          <a:p>
            <a:pPr marL="0" indent="0">
              <a:buNone/>
            </a:pPr>
            <a:r>
              <a:rPr lang="ja-JP" altLang="en-US" sz="6600" b="1" dirty="0" smtClean="0">
                <a:solidFill>
                  <a:srgbClr val="FF0000"/>
                </a:solidFill>
                <a:latin typeface="メイリオ" panose="020B0604030504040204" pitchFamily="50" charset="-128"/>
                <a:ea typeface="メイリオ" panose="020B0604030504040204" pitchFamily="50" charset="-128"/>
              </a:rPr>
              <a:t>地域全体でできること</a:t>
            </a:r>
            <a:endParaRPr lang="en-US" altLang="ja-JP" sz="6600" b="1" dirty="0" smtClean="0">
              <a:solidFill>
                <a:srgbClr val="FF0000"/>
              </a:solidFill>
              <a:latin typeface="メイリオ" panose="020B0604030504040204" pitchFamily="50" charset="-128"/>
              <a:ea typeface="メイリオ" panose="020B0604030504040204" pitchFamily="50" charset="-128"/>
            </a:endParaRPr>
          </a:p>
          <a:p>
            <a:pPr marL="0" indent="0">
              <a:buNone/>
            </a:pPr>
            <a:endParaRPr lang="en-US" altLang="ja-JP" sz="4000" b="1" dirty="0" smtClean="0">
              <a:latin typeface="メイリオ" panose="020B0604030504040204" pitchFamily="50" charset="-128"/>
              <a:ea typeface="メイリオ" panose="020B0604030504040204" pitchFamily="50" charset="-128"/>
            </a:endParaRPr>
          </a:p>
          <a:p>
            <a:pPr marL="0" indent="0">
              <a:buNone/>
            </a:pPr>
            <a:r>
              <a:rPr lang="ja-JP" altLang="en-US" sz="5400" b="1" dirty="0">
                <a:latin typeface="メイリオ" panose="020B0604030504040204" pitchFamily="50" charset="-128"/>
                <a:ea typeface="メイリオ" panose="020B0604030504040204" pitchFamily="50" charset="-128"/>
              </a:rPr>
              <a:t>　</a:t>
            </a:r>
            <a:r>
              <a:rPr lang="ja-JP" altLang="en-US" sz="5400" b="1" dirty="0" smtClean="0">
                <a:latin typeface="メイリオ" panose="020B0604030504040204" pitchFamily="50" charset="-128"/>
                <a:ea typeface="メイリオ" panose="020B0604030504040204" pitchFamily="50" charset="-128"/>
              </a:rPr>
              <a:t>・いじめの未然防止</a:t>
            </a:r>
            <a:endParaRPr lang="en-US" altLang="ja-JP" sz="5400" b="1" dirty="0" smtClean="0">
              <a:latin typeface="メイリオ" panose="020B0604030504040204" pitchFamily="50" charset="-128"/>
              <a:ea typeface="メイリオ" panose="020B0604030504040204" pitchFamily="50" charset="-128"/>
            </a:endParaRPr>
          </a:p>
          <a:p>
            <a:pPr marL="0" indent="0">
              <a:buNone/>
            </a:pPr>
            <a:endParaRPr lang="en-US" altLang="ja-JP" sz="4000" b="1" dirty="0" smtClean="0">
              <a:latin typeface="メイリオ" panose="020B0604030504040204" pitchFamily="50" charset="-128"/>
              <a:ea typeface="メイリオ" panose="020B0604030504040204" pitchFamily="50" charset="-128"/>
            </a:endParaRPr>
          </a:p>
          <a:p>
            <a:pPr marL="0" indent="0">
              <a:buNone/>
            </a:pPr>
            <a:r>
              <a:rPr lang="ja-JP" altLang="en-US" sz="5400" b="1" dirty="0">
                <a:latin typeface="メイリオ" panose="020B0604030504040204" pitchFamily="50" charset="-128"/>
                <a:ea typeface="メイリオ" panose="020B0604030504040204" pitchFamily="50" charset="-128"/>
              </a:rPr>
              <a:t>　</a:t>
            </a:r>
            <a:r>
              <a:rPr lang="ja-JP" altLang="en-US" sz="5400" b="1" dirty="0" smtClean="0">
                <a:latin typeface="メイリオ" panose="020B0604030504040204" pitchFamily="50" charset="-128"/>
                <a:ea typeface="メイリオ" panose="020B0604030504040204" pitchFamily="50" charset="-128"/>
              </a:rPr>
              <a:t>・いじめの早期発見</a:t>
            </a:r>
            <a:endParaRPr lang="en-US" altLang="ja-JP" sz="5400" b="1" dirty="0" smtClean="0">
              <a:latin typeface="メイリオ" panose="020B0604030504040204" pitchFamily="50" charset="-128"/>
              <a:ea typeface="メイリオ" panose="020B0604030504040204" pitchFamily="50" charset="-128"/>
            </a:endParaRPr>
          </a:p>
          <a:p>
            <a:pPr marL="0" indent="0">
              <a:buNone/>
            </a:pPr>
            <a:endParaRPr lang="en-US" altLang="ja-JP" sz="4000" b="1" dirty="0" smtClean="0">
              <a:latin typeface="メイリオ" panose="020B0604030504040204" pitchFamily="50" charset="-128"/>
              <a:ea typeface="メイリオ" panose="020B0604030504040204" pitchFamily="50" charset="-128"/>
            </a:endParaRPr>
          </a:p>
          <a:p>
            <a:pPr marL="0" indent="0">
              <a:buNone/>
            </a:pPr>
            <a:r>
              <a:rPr lang="ja-JP" altLang="en-US" sz="5400" b="1" dirty="0">
                <a:latin typeface="メイリオ" panose="020B0604030504040204" pitchFamily="50" charset="-128"/>
                <a:ea typeface="メイリオ" panose="020B0604030504040204" pitchFamily="50" charset="-128"/>
              </a:rPr>
              <a:t>　</a:t>
            </a:r>
            <a:r>
              <a:rPr lang="ja-JP" altLang="en-US" sz="5400" b="1" dirty="0" smtClean="0">
                <a:latin typeface="メイリオ" panose="020B0604030504040204" pitchFamily="50" charset="-128"/>
                <a:ea typeface="メイリオ" panose="020B0604030504040204" pitchFamily="50" charset="-128"/>
              </a:rPr>
              <a:t>・いじめを生まない環境づくり</a:t>
            </a:r>
            <a:endParaRPr lang="en-US" altLang="ja-JP" sz="5400" b="1" dirty="0" smtClean="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3"/>
          <a:stretch>
            <a:fillRect/>
          </a:stretch>
        </p:blipFill>
        <p:spPr>
          <a:xfrm>
            <a:off x="8564879" y="2262554"/>
            <a:ext cx="2431365" cy="2431365"/>
          </a:xfrm>
          <a:prstGeom prst="rect">
            <a:avLst/>
          </a:prstGeom>
        </p:spPr>
      </p:pic>
    </p:spTree>
    <p:extLst>
      <p:ext uri="{BB962C8B-B14F-4D97-AF65-F5344CB8AC3E}">
        <p14:creationId xmlns:p14="http://schemas.microsoft.com/office/powerpoint/2010/main" val="30508924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noFill/>
        </p:spPr>
        <p:txBody>
          <a:bodyPr>
            <a:noAutofit/>
          </a:bodyPr>
          <a:lstStyle/>
          <a:p>
            <a:pPr algn="ctr"/>
            <a:r>
              <a:rPr kumimoji="1" lang="ja-JP" altLang="en-US" sz="7200" b="1" u="dbl" dirty="0" smtClean="0">
                <a:uFill>
                  <a:solidFill>
                    <a:srgbClr val="00B050"/>
                  </a:solidFill>
                </a:uFill>
                <a:latin typeface="メイリオ" panose="020B0604030504040204" pitchFamily="50" charset="-128"/>
                <a:ea typeface="メイリオ" panose="020B0604030504040204" pitchFamily="50" charset="-128"/>
              </a:rPr>
              <a:t>共に手を取り合って</a:t>
            </a:r>
            <a:endParaRPr kumimoji="1" lang="ja-JP" altLang="en-US" sz="7200" b="1" u="dbl" dirty="0">
              <a:uFill>
                <a:solidFill>
                  <a:srgbClr val="00B050"/>
                </a:solidFill>
              </a:uFill>
              <a:latin typeface="メイリオ" panose="020B0604030504040204" pitchFamily="50" charset="-128"/>
              <a:ea typeface="メイリオ" panose="020B0604030504040204" pitchFamily="50" charset="-128"/>
            </a:endParaRPr>
          </a:p>
        </p:txBody>
      </p:sp>
      <p:pic>
        <p:nvPicPr>
          <p:cNvPr id="4" name="コンテンツ プレースホルダー 3"/>
          <p:cNvPicPr>
            <a:picLocks noGrp="1" noChangeAspect="1"/>
          </p:cNvPicPr>
          <p:nvPr>
            <p:ph idx="1"/>
          </p:nvPr>
        </p:nvPicPr>
        <p:blipFill>
          <a:blip r:embed="rId3"/>
          <a:stretch>
            <a:fillRect/>
          </a:stretch>
        </p:blipFill>
        <p:spPr>
          <a:xfrm>
            <a:off x="7292209" y="2857368"/>
            <a:ext cx="3863471" cy="3863471"/>
          </a:xfrm>
          <a:prstGeom prst="rect">
            <a:avLst/>
          </a:prstGeom>
          <a:ln>
            <a:noFill/>
          </a:ln>
          <a:effectLst>
            <a:softEdge rad="112500"/>
          </a:effectLst>
        </p:spPr>
      </p:pic>
      <p:pic>
        <p:nvPicPr>
          <p:cNvPr id="1028" name="Picture 4" descr="集まった家族のイラス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940" y="2574608"/>
            <a:ext cx="4762500" cy="388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284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noFill/>
          <a:ln w="76200">
            <a:solidFill>
              <a:srgbClr val="00B050"/>
            </a:solidFill>
          </a:ln>
        </p:spPr>
        <p:txBody>
          <a:bodyPr>
            <a:normAutofit/>
          </a:bodyPr>
          <a:lstStyle/>
          <a:p>
            <a:pPr algn="ctr">
              <a:lnSpc>
                <a:spcPts val="4320"/>
              </a:lnSpc>
            </a:pPr>
            <a:r>
              <a:rPr lang="ja-JP" altLang="en-US" sz="4000" b="1" dirty="0" smtClean="0">
                <a:latin typeface="HG丸ｺﾞｼｯｸM-PRO" panose="020F0600000000000000" pitchFamily="50" charset="-128"/>
                <a:ea typeface="HG丸ｺﾞｼｯｸM-PRO" panose="020F0600000000000000" pitchFamily="50" charset="-128"/>
              </a:rPr>
              <a:t>「どうしたの？」一声かけてみませんか</a:t>
            </a:r>
            <a:r>
              <a:rPr lang="en-US" altLang="ja-JP" sz="4000" b="1" dirty="0" smtClean="0">
                <a:latin typeface="HG丸ｺﾞｼｯｸM-PRO" panose="020F0600000000000000" pitchFamily="50" charset="-128"/>
                <a:ea typeface="HG丸ｺﾞｼｯｸM-PRO" panose="020F0600000000000000" pitchFamily="50" charset="-128"/>
              </a:rPr>
              <a:t/>
            </a:r>
            <a:br>
              <a:rPr lang="en-US" altLang="ja-JP" sz="4000" b="1" dirty="0" smtClean="0">
                <a:latin typeface="HG丸ｺﾞｼｯｸM-PRO" panose="020F0600000000000000" pitchFamily="50" charset="-128"/>
                <a:ea typeface="HG丸ｺﾞｼｯｸM-PRO" panose="020F0600000000000000" pitchFamily="50" charset="-128"/>
              </a:rPr>
            </a:br>
            <a:r>
              <a:rPr lang="ja-JP" altLang="en-US" sz="3200" b="1" dirty="0" smtClean="0">
                <a:latin typeface="HG丸ｺﾞｼｯｸM-PRO" panose="020F0600000000000000" pitchFamily="50" charset="-128"/>
                <a:ea typeface="HG丸ｺﾞｼｯｸM-PRO" panose="020F0600000000000000" pitchFamily="50" charset="-128"/>
              </a:rPr>
              <a:t>～子供の不安や悩みに寄り添うために～</a:t>
            </a:r>
            <a:endParaRPr kumimoji="1" lang="ja-JP" altLang="en-US" sz="3200" b="1" dirty="0">
              <a:latin typeface="HG丸ｺﾞｼｯｸM-PRO" panose="020F0600000000000000" pitchFamily="50" charset="-128"/>
              <a:ea typeface="HG丸ｺﾞｼｯｸM-PRO" panose="020F0600000000000000" pitchFamily="50" charset="-128"/>
            </a:endParaRPr>
          </a:p>
        </p:txBody>
      </p:sp>
      <p:pic>
        <p:nvPicPr>
          <p:cNvPr id="9" name="コンテンツ プレースホルダー 8" descr="画面の領域"/>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25337" y="2115185"/>
            <a:ext cx="6175165" cy="4351338"/>
          </a:xfrm>
        </p:spPr>
      </p:pic>
      <p:sp>
        <p:nvSpPr>
          <p:cNvPr id="10" name="角丸四角形 9"/>
          <p:cNvSpPr/>
          <p:nvPr/>
        </p:nvSpPr>
        <p:spPr>
          <a:xfrm>
            <a:off x="8061960" y="2529840"/>
            <a:ext cx="3596640" cy="131064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latin typeface="HG丸ｺﾞｼｯｸM-PRO" panose="020F0600000000000000" pitchFamily="50" charset="-128"/>
                <a:ea typeface="HG丸ｺﾞｼｯｸM-PRO" panose="020F0600000000000000" pitchFamily="50" charset="-128"/>
              </a:rPr>
              <a:t>子供がＳ</a:t>
            </a:r>
            <a:r>
              <a:rPr kumimoji="1" lang="en-US" altLang="ja-JP" sz="3200" b="1" dirty="0" smtClean="0">
                <a:solidFill>
                  <a:schemeClr val="tx1"/>
                </a:solidFill>
                <a:latin typeface="HG丸ｺﾞｼｯｸM-PRO" panose="020F0600000000000000" pitchFamily="50" charset="-128"/>
                <a:ea typeface="HG丸ｺﾞｼｯｸM-PRO" panose="020F0600000000000000" pitchFamily="50" charset="-128"/>
              </a:rPr>
              <a:t>О</a:t>
            </a:r>
            <a:r>
              <a:rPr kumimoji="1" lang="ja-JP" altLang="en-US" sz="3200" b="1" dirty="0" smtClean="0">
                <a:solidFill>
                  <a:schemeClr val="tx1"/>
                </a:solidFill>
                <a:latin typeface="HG丸ｺﾞｼｯｸM-PRO" panose="020F0600000000000000" pitchFamily="50" charset="-128"/>
                <a:ea typeface="HG丸ｺﾞｼｯｸM-PRO" panose="020F0600000000000000" pitchFamily="50" charset="-128"/>
              </a:rPr>
              <a:t>Ｓを</a:t>
            </a:r>
            <a:endParaRPr kumimoji="1" lang="en-US" altLang="ja-JP" sz="3200" b="1" dirty="0" smtClean="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3200" b="1" dirty="0" smtClean="0">
                <a:solidFill>
                  <a:schemeClr val="tx1"/>
                </a:solidFill>
                <a:latin typeface="HG丸ｺﾞｼｯｸM-PRO" panose="020F0600000000000000" pitchFamily="50" charset="-128"/>
                <a:ea typeface="HG丸ｺﾞｼｯｸM-PRO" panose="020F0600000000000000" pitchFamily="50" charset="-128"/>
              </a:rPr>
              <a:t>出しやすい</a:t>
            </a:r>
            <a:r>
              <a:rPr lang="ja-JP" altLang="en-US" sz="3200" b="1" dirty="0">
                <a:solidFill>
                  <a:schemeClr val="tx1"/>
                </a:solidFill>
                <a:latin typeface="HG丸ｺﾞｼｯｸM-PRO" panose="020F0600000000000000" pitchFamily="50" charset="-128"/>
                <a:ea typeface="HG丸ｺﾞｼｯｸM-PRO" panose="020F0600000000000000" pitchFamily="50" charset="-128"/>
              </a:rPr>
              <a:t>存在</a:t>
            </a:r>
            <a:endParaRPr kumimoji="1" lang="ja-JP" altLang="en-US" sz="3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3" name="角丸四角形 12"/>
          <p:cNvSpPr/>
          <p:nvPr/>
        </p:nvSpPr>
        <p:spPr>
          <a:xfrm>
            <a:off x="8061960" y="4245134"/>
            <a:ext cx="3596640" cy="131064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latin typeface="HG丸ｺﾞｼｯｸM-PRO" panose="020F0600000000000000" pitchFamily="50" charset="-128"/>
                <a:ea typeface="HG丸ｺﾞｼｯｸM-PRO" panose="020F0600000000000000" pitchFamily="50" charset="-128"/>
              </a:rPr>
              <a:t>子供が安心して</a:t>
            </a:r>
            <a:endParaRPr kumimoji="1" lang="en-US" altLang="ja-JP" sz="3200" b="1" dirty="0" smtClean="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3200" b="1" dirty="0">
                <a:solidFill>
                  <a:schemeClr val="tx1"/>
                </a:solidFill>
                <a:latin typeface="HG丸ｺﾞｼｯｸM-PRO" panose="020F0600000000000000" pitchFamily="50" charset="-128"/>
                <a:ea typeface="HG丸ｺﾞｼｯｸM-PRO" panose="020F0600000000000000" pitchFamily="50" charset="-128"/>
              </a:rPr>
              <a:t>相談</a:t>
            </a:r>
            <a:r>
              <a:rPr lang="ja-JP" altLang="en-US" sz="3200" b="1" dirty="0" smtClean="0">
                <a:solidFill>
                  <a:schemeClr val="tx1"/>
                </a:solidFill>
                <a:latin typeface="HG丸ｺﾞｼｯｸM-PRO" panose="020F0600000000000000" pitchFamily="50" charset="-128"/>
                <a:ea typeface="HG丸ｺﾞｼｯｸM-PRO" panose="020F0600000000000000" pitchFamily="50" charset="-128"/>
              </a:rPr>
              <a:t>できる</a:t>
            </a:r>
            <a:r>
              <a:rPr lang="ja-JP" altLang="en-US" sz="3200" b="1" dirty="0">
                <a:solidFill>
                  <a:schemeClr val="tx1"/>
                </a:solidFill>
                <a:latin typeface="HG丸ｺﾞｼｯｸM-PRO" panose="020F0600000000000000" pitchFamily="50" charset="-128"/>
                <a:ea typeface="HG丸ｺﾞｼｯｸM-PRO" panose="020F0600000000000000" pitchFamily="50" charset="-128"/>
              </a:rPr>
              <a:t>人</a:t>
            </a:r>
            <a:endParaRPr kumimoji="1" lang="ja-JP" altLang="en-US" sz="3200" b="1"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5033084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a:stretch>
            <a:fillRect/>
          </a:stretch>
        </p:blipFill>
        <p:spPr>
          <a:xfrm>
            <a:off x="7459745" y="2530528"/>
            <a:ext cx="3345415" cy="3345415"/>
          </a:xfrm>
          <a:prstGeom prst="rect">
            <a:avLst/>
          </a:prstGeom>
          <a:ln>
            <a:noFill/>
          </a:ln>
          <a:effectLst>
            <a:softEdge rad="112500"/>
          </a:effectLst>
        </p:spPr>
      </p:pic>
      <p:sp>
        <p:nvSpPr>
          <p:cNvPr id="8" name="正方形/長方形 7"/>
          <p:cNvSpPr/>
          <p:nvPr/>
        </p:nvSpPr>
        <p:spPr>
          <a:xfrm>
            <a:off x="83820" y="5875943"/>
            <a:ext cx="12024360" cy="738664"/>
          </a:xfrm>
          <a:prstGeom prst="rect">
            <a:avLst/>
          </a:prstGeom>
          <a:solidFill>
            <a:srgbClr val="00B050"/>
          </a:solidFill>
        </p:spPr>
        <p:txBody>
          <a:bodyPr wrap="square">
            <a:spAutoFit/>
          </a:bodyPr>
          <a:lstStyle/>
          <a:p>
            <a:pPr algn="ctr"/>
            <a:r>
              <a:rPr lang="ja-JP" altLang="en-US" sz="4200" b="1" dirty="0" smtClean="0">
                <a:solidFill>
                  <a:schemeClr val="bg1"/>
                </a:solidFill>
                <a:latin typeface="メイリオ" panose="020B0604030504040204" pitchFamily="50" charset="-128"/>
                <a:ea typeface="メイリオ" panose="020B0604030504040204" pitchFamily="50" charset="-128"/>
              </a:rPr>
              <a:t>いじめ防止等の取組の一層の推進を目指します！</a:t>
            </a:r>
            <a:endParaRPr lang="ja-JP" altLang="en-US" sz="4200" b="1" dirty="0">
              <a:solidFill>
                <a:schemeClr val="bg1"/>
              </a:solidFill>
              <a:latin typeface="メイリオ" panose="020B0604030504040204" pitchFamily="50" charset="-128"/>
              <a:ea typeface="メイリオ" panose="020B0604030504040204" pitchFamily="50" charset="-128"/>
            </a:endParaRPr>
          </a:p>
        </p:txBody>
      </p:sp>
      <p:sp>
        <p:nvSpPr>
          <p:cNvPr id="9" name="タイトル 1"/>
          <p:cNvSpPr>
            <a:spLocks noGrp="1"/>
          </p:cNvSpPr>
          <p:nvPr>
            <p:ph type="title"/>
          </p:nvPr>
        </p:nvSpPr>
        <p:spPr>
          <a:noFill/>
        </p:spPr>
        <p:txBody>
          <a:bodyPr>
            <a:noAutofit/>
          </a:bodyPr>
          <a:lstStyle/>
          <a:p>
            <a:pPr algn="ctr"/>
            <a:r>
              <a:rPr kumimoji="1" lang="ja-JP" altLang="en-US" sz="7200" b="1" u="dbl" dirty="0" smtClean="0">
                <a:uFill>
                  <a:solidFill>
                    <a:srgbClr val="00B050"/>
                  </a:solidFill>
                </a:uFill>
                <a:latin typeface="メイリオ" panose="020B0604030504040204" pitchFamily="50" charset="-128"/>
                <a:ea typeface="メイリオ" panose="020B0604030504040204" pitchFamily="50" charset="-128"/>
              </a:rPr>
              <a:t>共に手を取り合って</a:t>
            </a:r>
            <a:endParaRPr kumimoji="1" lang="ja-JP" altLang="en-US" sz="7200" b="1" u="dbl" dirty="0">
              <a:uFill>
                <a:solidFill>
                  <a:srgbClr val="00B050"/>
                </a:solidFill>
              </a:uFill>
              <a:latin typeface="メイリオ" panose="020B0604030504040204" pitchFamily="50" charset="-128"/>
              <a:ea typeface="メイリオ" panose="020B0604030504040204" pitchFamily="50" charset="-128"/>
            </a:endParaRPr>
          </a:p>
        </p:txBody>
      </p:sp>
      <p:pic>
        <p:nvPicPr>
          <p:cNvPr id="10" name="Picture 4" descr="集まった家族のイラス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2192" y="1989742"/>
            <a:ext cx="4762500" cy="388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918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77240" y="1917895"/>
            <a:ext cx="10515600" cy="3771388"/>
          </a:xfrm>
        </p:spPr>
        <p:txBody>
          <a:bodyPr>
            <a:noAutofit/>
          </a:bodyPr>
          <a:lstStyle/>
          <a:p>
            <a:pPr marL="0" indent="0">
              <a:buNone/>
            </a:pPr>
            <a:r>
              <a:rPr lang="ja-JP" altLang="en-US" sz="8800" b="1" dirty="0">
                <a:latin typeface="メイリオ" panose="020B0604030504040204" pitchFamily="50" charset="-128"/>
                <a:ea typeface="メイリオ" panose="020B0604030504040204" pitchFamily="50" charset="-128"/>
              </a:rPr>
              <a:t>②</a:t>
            </a:r>
            <a:r>
              <a:rPr lang="ja-JP" altLang="en-US" sz="8800" b="1" dirty="0" smtClean="0">
                <a:latin typeface="メイリオ" panose="020B0604030504040204" pitchFamily="50" charset="-128"/>
                <a:ea typeface="メイリオ" panose="020B0604030504040204" pitchFamily="50" charset="-128"/>
              </a:rPr>
              <a:t> 声をかけても、</a:t>
            </a:r>
            <a:endParaRPr lang="en-US" altLang="ja-JP" sz="8800" b="1" dirty="0" smtClean="0">
              <a:latin typeface="メイリオ" panose="020B0604030504040204" pitchFamily="50" charset="-128"/>
              <a:ea typeface="メイリオ" panose="020B0604030504040204" pitchFamily="50" charset="-128"/>
            </a:endParaRPr>
          </a:p>
          <a:p>
            <a:pPr marL="0" indent="0">
              <a:buNone/>
            </a:pPr>
            <a:r>
              <a:rPr kumimoji="1" lang="ja-JP" altLang="en-US" sz="8800" b="1" dirty="0" smtClean="0">
                <a:latin typeface="メイリオ" panose="020B0604030504040204" pitchFamily="50" charset="-128"/>
                <a:ea typeface="メイリオ" panose="020B0604030504040204" pitchFamily="50" charset="-128"/>
              </a:rPr>
              <a:t>　 無視されている</a:t>
            </a:r>
            <a:r>
              <a:rPr kumimoji="1" lang="ja-JP" altLang="en-US" sz="8800" b="1" dirty="0">
                <a:latin typeface="メイリオ" panose="020B0604030504040204" pitchFamily="50" charset="-128"/>
                <a:ea typeface="メイリオ" panose="020B0604030504040204" pitchFamily="50" charset="-128"/>
              </a:rPr>
              <a:t>。</a:t>
            </a:r>
            <a:endParaRPr kumimoji="1" lang="ja-JP" altLang="en-US" sz="80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79666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22960" y="1933135"/>
            <a:ext cx="10515600" cy="3771388"/>
          </a:xfrm>
        </p:spPr>
        <p:txBody>
          <a:bodyPr>
            <a:noAutofit/>
          </a:bodyPr>
          <a:lstStyle/>
          <a:p>
            <a:pPr marL="0" indent="0">
              <a:buNone/>
            </a:pPr>
            <a:r>
              <a:rPr lang="ja-JP" altLang="en-US" sz="8800" b="1" dirty="0">
                <a:latin typeface="メイリオ" panose="020B0604030504040204" pitchFamily="50" charset="-128"/>
                <a:ea typeface="メイリオ" panose="020B0604030504040204" pitchFamily="50" charset="-128"/>
              </a:rPr>
              <a:t>③</a:t>
            </a:r>
            <a:r>
              <a:rPr lang="ja-JP" altLang="en-US" sz="8800" b="1" dirty="0" smtClean="0">
                <a:latin typeface="メイリオ" panose="020B0604030504040204" pitchFamily="50" charset="-128"/>
                <a:ea typeface="メイリオ" panose="020B0604030504040204" pitchFamily="50" charset="-128"/>
              </a:rPr>
              <a:t> 友達の</a:t>
            </a:r>
            <a:r>
              <a:rPr lang="ja-JP" altLang="en-US" sz="8800" b="1" dirty="0">
                <a:latin typeface="メイリオ" panose="020B0604030504040204" pitchFamily="50" charset="-128"/>
                <a:ea typeface="メイリオ" panose="020B0604030504040204" pitchFamily="50" charset="-128"/>
              </a:rPr>
              <a:t>荷物</a:t>
            </a:r>
            <a:r>
              <a:rPr lang="ja-JP" altLang="en-US" sz="8800" b="1" dirty="0" smtClean="0">
                <a:latin typeface="メイリオ" panose="020B0604030504040204" pitchFamily="50" charset="-128"/>
                <a:ea typeface="メイリオ" panose="020B0604030504040204" pitchFamily="50" charset="-128"/>
              </a:rPr>
              <a:t>を</a:t>
            </a:r>
            <a:endParaRPr lang="en-US" altLang="ja-JP" sz="8800" b="1" dirty="0" smtClean="0">
              <a:latin typeface="メイリオ" panose="020B0604030504040204" pitchFamily="50" charset="-128"/>
              <a:ea typeface="メイリオ" panose="020B0604030504040204" pitchFamily="50" charset="-128"/>
            </a:endParaRPr>
          </a:p>
          <a:p>
            <a:pPr marL="0" indent="0">
              <a:buNone/>
            </a:pPr>
            <a:r>
              <a:rPr lang="ja-JP" altLang="en-US" sz="8800" b="1" dirty="0" smtClean="0">
                <a:latin typeface="メイリオ" panose="020B0604030504040204" pitchFamily="50" charset="-128"/>
                <a:ea typeface="メイリオ" panose="020B0604030504040204" pitchFamily="50" charset="-128"/>
              </a:rPr>
              <a:t>　 持っている。</a:t>
            </a:r>
            <a:endParaRPr kumimoji="1" lang="ja-JP" altLang="en-US" sz="80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4615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85608" y="1567375"/>
            <a:ext cx="11606392" cy="3771388"/>
          </a:xfrm>
        </p:spPr>
        <p:txBody>
          <a:bodyPr>
            <a:noAutofit/>
          </a:bodyPr>
          <a:lstStyle/>
          <a:p>
            <a:pPr marL="0" indent="0">
              <a:buNone/>
            </a:pPr>
            <a:r>
              <a:rPr lang="ja-JP" altLang="en-US" sz="8000" b="1" dirty="0">
                <a:latin typeface="メイリオ" panose="020B0604030504040204" pitchFamily="50" charset="-128"/>
                <a:ea typeface="メイリオ" panose="020B0604030504040204" pitchFamily="50" charset="-128"/>
              </a:rPr>
              <a:t>④</a:t>
            </a:r>
            <a:r>
              <a:rPr lang="ja-JP" altLang="en-US" sz="8000" b="1" dirty="0" smtClean="0">
                <a:latin typeface="メイリオ" panose="020B0604030504040204" pitchFamily="50" charset="-128"/>
                <a:ea typeface="メイリオ" panose="020B0604030504040204" pitchFamily="50" charset="-128"/>
              </a:rPr>
              <a:t> すれ違うときに、</a:t>
            </a:r>
            <a:endParaRPr lang="en-US" altLang="ja-JP" sz="8000" b="1" dirty="0" smtClean="0">
              <a:latin typeface="メイリオ" panose="020B0604030504040204" pitchFamily="50" charset="-128"/>
              <a:ea typeface="メイリオ" panose="020B0604030504040204" pitchFamily="50" charset="-128"/>
            </a:endParaRPr>
          </a:p>
          <a:p>
            <a:pPr marL="0" indent="0">
              <a:buNone/>
            </a:pPr>
            <a:r>
              <a:rPr kumimoji="1" lang="ja-JP" altLang="en-US" sz="8000" b="1" dirty="0" smtClean="0">
                <a:latin typeface="メイリオ" panose="020B0604030504040204" pitchFamily="50" charset="-128"/>
                <a:ea typeface="メイリオ" panose="020B0604030504040204" pitchFamily="50" charset="-128"/>
              </a:rPr>
              <a:t>　 ぶつかられたり、</a:t>
            </a:r>
            <a:endParaRPr kumimoji="1" lang="en-US" altLang="ja-JP" sz="8000" b="1" dirty="0" smtClean="0">
              <a:latin typeface="メイリオ" panose="020B0604030504040204" pitchFamily="50" charset="-128"/>
              <a:ea typeface="メイリオ" panose="020B0604030504040204" pitchFamily="50" charset="-128"/>
            </a:endParaRPr>
          </a:p>
          <a:p>
            <a:pPr marL="0" indent="0">
              <a:buNone/>
            </a:pPr>
            <a:r>
              <a:rPr lang="ja-JP" altLang="en-US" sz="8000" b="1" dirty="0" smtClean="0">
                <a:latin typeface="メイリオ" panose="020B0604030504040204" pitchFamily="50" charset="-128"/>
                <a:ea typeface="メイリオ" panose="020B0604030504040204" pitchFamily="50" charset="-128"/>
              </a:rPr>
              <a:t>　 蹴られたりしている。</a:t>
            </a:r>
            <a:endParaRPr kumimoji="1" lang="ja-JP" altLang="en-US" sz="80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14487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68680" y="1430215"/>
            <a:ext cx="11095892" cy="3771388"/>
          </a:xfrm>
        </p:spPr>
        <p:txBody>
          <a:bodyPr>
            <a:noAutofit/>
          </a:bodyPr>
          <a:lstStyle/>
          <a:p>
            <a:pPr marL="0" indent="0">
              <a:buNone/>
            </a:pPr>
            <a:r>
              <a:rPr lang="ja-JP" altLang="en-US" sz="8800" b="1" dirty="0">
                <a:latin typeface="メイリオ" panose="020B0604030504040204" pitchFamily="50" charset="-128"/>
                <a:ea typeface="メイリオ" panose="020B0604030504040204" pitchFamily="50" charset="-128"/>
              </a:rPr>
              <a:t>⑤</a:t>
            </a:r>
            <a:r>
              <a:rPr lang="ja-JP" altLang="en-US" sz="8800" b="1" dirty="0" smtClean="0">
                <a:latin typeface="メイリオ" panose="020B0604030504040204" pitchFamily="50" charset="-128"/>
                <a:ea typeface="メイリオ" panose="020B0604030504040204" pitchFamily="50" charset="-128"/>
              </a:rPr>
              <a:t> 友達の分も</a:t>
            </a:r>
            <a:endParaRPr lang="en-US" altLang="ja-JP" sz="8800" b="1" dirty="0">
              <a:latin typeface="メイリオ" panose="020B0604030504040204" pitchFamily="50" charset="-128"/>
              <a:ea typeface="メイリオ" panose="020B0604030504040204" pitchFamily="50" charset="-128"/>
            </a:endParaRPr>
          </a:p>
          <a:p>
            <a:pPr marL="0" indent="0">
              <a:buNone/>
            </a:pPr>
            <a:r>
              <a:rPr lang="ja-JP" altLang="en-US" sz="8800" b="1" dirty="0" smtClean="0">
                <a:latin typeface="メイリオ" panose="020B0604030504040204" pitchFamily="50" charset="-128"/>
                <a:ea typeface="メイリオ" panose="020B0604030504040204" pitchFamily="50" charset="-128"/>
              </a:rPr>
              <a:t>　 飲み物</a:t>
            </a:r>
            <a:r>
              <a:rPr lang="ja-JP" altLang="en-US" sz="8800" b="1" dirty="0">
                <a:latin typeface="メイリオ" panose="020B0604030504040204" pitchFamily="50" charset="-128"/>
                <a:ea typeface="メイリオ" panose="020B0604030504040204" pitchFamily="50" charset="-128"/>
              </a:rPr>
              <a:t>や食べ物を</a:t>
            </a:r>
            <a:endParaRPr lang="en-US" altLang="ja-JP" sz="8800" b="1" dirty="0">
              <a:latin typeface="メイリオ" panose="020B0604030504040204" pitchFamily="50" charset="-128"/>
              <a:ea typeface="メイリオ" panose="020B0604030504040204" pitchFamily="50" charset="-128"/>
            </a:endParaRPr>
          </a:p>
          <a:p>
            <a:pPr marL="0" indent="0">
              <a:buNone/>
            </a:pPr>
            <a:r>
              <a:rPr lang="en-US" altLang="ja-JP" sz="8800" b="1" dirty="0" smtClean="0">
                <a:latin typeface="メイリオ" panose="020B0604030504040204" pitchFamily="50" charset="-128"/>
                <a:ea typeface="メイリオ" panose="020B0604030504040204" pitchFamily="50" charset="-128"/>
              </a:rPr>
              <a:t>    </a:t>
            </a:r>
            <a:r>
              <a:rPr lang="ja-JP" altLang="en-US" sz="8800" b="1" dirty="0" smtClean="0">
                <a:latin typeface="メイリオ" panose="020B0604030504040204" pitchFamily="50" charset="-128"/>
                <a:ea typeface="メイリオ" panose="020B0604030504040204" pitchFamily="50" charset="-128"/>
              </a:rPr>
              <a:t>買っている。</a:t>
            </a:r>
            <a:endParaRPr kumimoji="1" lang="ja-JP" altLang="en-US" sz="80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06220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1127760"/>
            <a:ext cx="10515600" cy="5113597"/>
          </a:xfrm>
        </p:spPr>
        <p:txBody>
          <a:bodyPr>
            <a:normAutofit lnSpcReduction="10000"/>
          </a:bodyPr>
          <a:lstStyle/>
          <a:p>
            <a:pPr marL="0" indent="0">
              <a:buNone/>
            </a:pPr>
            <a:endParaRPr lang="en-US" altLang="ja-JP" sz="5000" b="1" dirty="0" smtClean="0"/>
          </a:p>
          <a:p>
            <a:pPr marL="0" indent="0">
              <a:buNone/>
            </a:pPr>
            <a:r>
              <a:rPr lang="ja-JP" altLang="en-US" sz="6000" b="1" dirty="0" smtClean="0">
                <a:latin typeface="メイリオ" panose="020B0604030504040204" pitchFamily="50" charset="-128"/>
                <a:ea typeface="メイリオ" panose="020B0604030504040204" pitchFamily="50" charset="-128"/>
              </a:rPr>
              <a:t>・「いじめ」にあたるのは？</a:t>
            </a:r>
            <a:endParaRPr kumimoji="1" lang="en-US" altLang="ja-JP" sz="6000" b="1" dirty="0" smtClean="0">
              <a:latin typeface="メイリオ" panose="020B0604030504040204" pitchFamily="50" charset="-128"/>
              <a:ea typeface="メイリオ" panose="020B0604030504040204" pitchFamily="50" charset="-128"/>
            </a:endParaRPr>
          </a:p>
          <a:p>
            <a:pPr marL="0" indent="0">
              <a:buNone/>
            </a:pPr>
            <a:endParaRPr kumimoji="1" lang="en-US" altLang="ja-JP" sz="6000" b="1" dirty="0" smtClean="0">
              <a:latin typeface="メイリオ" panose="020B0604030504040204" pitchFamily="50" charset="-128"/>
              <a:ea typeface="メイリオ" panose="020B0604030504040204" pitchFamily="50" charset="-128"/>
            </a:endParaRPr>
          </a:p>
          <a:p>
            <a:pPr marL="0" indent="0">
              <a:buNone/>
            </a:pPr>
            <a:endParaRPr kumimoji="1" lang="en-US" altLang="ja-JP" sz="6000" b="1" dirty="0" smtClean="0">
              <a:latin typeface="メイリオ" panose="020B0604030504040204" pitchFamily="50" charset="-128"/>
              <a:ea typeface="メイリオ" panose="020B0604030504040204" pitchFamily="50" charset="-128"/>
            </a:endParaRPr>
          </a:p>
          <a:p>
            <a:pPr marL="0" indent="0">
              <a:buNone/>
            </a:pPr>
            <a:r>
              <a:rPr lang="ja-JP" altLang="en-US" sz="6000" b="1" dirty="0" smtClean="0">
                <a:latin typeface="メイリオ" panose="020B0604030504040204" pitchFamily="50" charset="-128"/>
                <a:ea typeface="メイリオ" panose="020B0604030504040204" pitchFamily="50" charset="-128"/>
              </a:rPr>
              <a:t>・そのように考えた理由は？</a:t>
            </a:r>
            <a:endParaRPr lang="en-US" altLang="ja-JP" sz="6000" b="1" dirty="0" smtClean="0">
              <a:latin typeface="メイリオ" panose="020B0604030504040204" pitchFamily="50" charset="-128"/>
              <a:ea typeface="メイリオ" panose="020B0604030504040204" pitchFamily="50" charset="-128"/>
            </a:endParaRPr>
          </a:p>
          <a:p>
            <a:pPr marL="0" indent="0">
              <a:buNone/>
            </a:pPr>
            <a:r>
              <a:rPr lang="ja-JP" altLang="en-US" sz="4000" b="1" dirty="0">
                <a:latin typeface="メイリオ" panose="020B0604030504040204" pitchFamily="50" charset="-128"/>
                <a:ea typeface="メイリオ" panose="020B0604030504040204" pitchFamily="50" charset="-128"/>
              </a:rPr>
              <a:t>　</a:t>
            </a:r>
            <a:r>
              <a:rPr lang="ja-JP" altLang="en-US" sz="4000" b="1" dirty="0" smtClean="0">
                <a:latin typeface="メイリオ" panose="020B0604030504040204" pitchFamily="50" charset="-128"/>
                <a:ea typeface="メイリオ" panose="020B0604030504040204" pitchFamily="50" charset="-128"/>
              </a:rPr>
              <a:t>　</a:t>
            </a:r>
            <a:endParaRPr kumimoji="1" lang="ja-JP" altLang="en-US" sz="40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73741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5400" b="1" dirty="0" smtClean="0">
                <a:latin typeface="メイリオ" panose="020B0604030504040204" pitchFamily="50" charset="-128"/>
                <a:ea typeface="メイリオ" panose="020B0604030504040204" pitchFamily="50" charset="-128"/>
              </a:rPr>
              <a:t>これって「いじめ」？</a:t>
            </a:r>
            <a:endParaRPr kumimoji="1" lang="ja-JP" altLang="en-US" sz="5400" b="1" dirty="0">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a:xfrm>
            <a:off x="838200" y="1965960"/>
            <a:ext cx="10515600" cy="4606290"/>
          </a:xfrm>
        </p:spPr>
        <p:txBody>
          <a:bodyPr>
            <a:normAutofit fontScale="92500" lnSpcReduction="20000"/>
          </a:bodyPr>
          <a:lstStyle/>
          <a:p>
            <a:pPr marL="0" indent="0">
              <a:buNone/>
            </a:pPr>
            <a:r>
              <a:rPr lang="ja-JP" altLang="en-US" sz="3400" b="1" dirty="0" smtClean="0">
                <a:latin typeface="メイリオ" panose="020B0604030504040204" pitchFamily="50" charset="-128"/>
                <a:ea typeface="メイリオ" panose="020B0604030504040204" pitchFamily="50" charset="-128"/>
              </a:rPr>
              <a:t>　①　あだ</a:t>
            </a:r>
            <a:r>
              <a:rPr lang="ja-JP" altLang="en-US" sz="3400" b="1" dirty="0">
                <a:latin typeface="メイリオ" panose="020B0604030504040204" pitchFamily="50" charset="-128"/>
                <a:ea typeface="メイリオ" panose="020B0604030504040204" pitchFamily="50" charset="-128"/>
              </a:rPr>
              <a:t>名</a:t>
            </a:r>
            <a:r>
              <a:rPr lang="ja-JP" altLang="en-US" sz="3400" b="1" dirty="0" smtClean="0">
                <a:latin typeface="メイリオ" panose="020B0604030504040204" pitchFamily="50" charset="-128"/>
                <a:ea typeface="メイリオ" panose="020B0604030504040204" pitchFamily="50" charset="-128"/>
              </a:rPr>
              <a:t>で</a:t>
            </a:r>
            <a:r>
              <a:rPr lang="ja-JP" altLang="en-US" sz="3400" b="1" dirty="0">
                <a:latin typeface="メイリオ" panose="020B0604030504040204" pitchFamily="50" charset="-128"/>
                <a:ea typeface="メイリオ" panose="020B0604030504040204" pitchFamily="50" charset="-128"/>
              </a:rPr>
              <a:t>呼</a:t>
            </a:r>
            <a:r>
              <a:rPr lang="ja-JP" altLang="en-US" sz="3400" b="1" dirty="0" smtClean="0">
                <a:latin typeface="メイリオ" panose="020B0604030504040204" pitchFamily="50" charset="-128"/>
                <a:ea typeface="メイリオ" panose="020B0604030504040204" pitchFamily="50" charset="-128"/>
              </a:rPr>
              <a:t>ばれている。</a:t>
            </a:r>
            <a:endParaRPr lang="en-US" altLang="ja-JP" sz="3400" b="1" dirty="0" smtClean="0">
              <a:latin typeface="メイリオ" panose="020B0604030504040204" pitchFamily="50" charset="-128"/>
              <a:ea typeface="メイリオ" panose="020B0604030504040204" pitchFamily="50" charset="-128"/>
            </a:endParaRPr>
          </a:p>
          <a:p>
            <a:pPr marL="0" indent="0">
              <a:buNone/>
            </a:pPr>
            <a:r>
              <a:rPr lang="ja-JP" altLang="en-US" sz="3400" b="1" dirty="0" smtClean="0">
                <a:latin typeface="メイリオ" panose="020B0604030504040204" pitchFamily="50" charset="-128"/>
                <a:ea typeface="メイリオ" panose="020B0604030504040204" pitchFamily="50" charset="-128"/>
              </a:rPr>
              <a:t>　</a:t>
            </a:r>
            <a:endParaRPr lang="en-US" altLang="ja-JP" sz="3400" b="1" dirty="0" smtClean="0">
              <a:latin typeface="メイリオ" panose="020B0604030504040204" pitchFamily="50" charset="-128"/>
              <a:ea typeface="メイリオ" panose="020B0604030504040204" pitchFamily="50" charset="-128"/>
            </a:endParaRPr>
          </a:p>
          <a:p>
            <a:pPr marL="0" indent="0">
              <a:buNone/>
            </a:pPr>
            <a:r>
              <a:rPr lang="ja-JP" altLang="en-US" sz="3400" b="1" dirty="0" smtClean="0">
                <a:latin typeface="メイリオ" panose="020B0604030504040204" pitchFamily="50" charset="-128"/>
                <a:ea typeface="メイリオ" panose="020B0604030504040204" pitchFamily="50" charset="-128"/>
              </a:rPr>
              <a:t>　②　声をかけても、無視されている。</a:t>
            </a:r>
            <a:endParaRPr lang="en-US" altLang="ja-JP" sz="3400" b="1" dirty="0" smtClean="0">
              <a:latin typeface="メイリオ" panose="020B0604030504040204" pitchFamily="50" charset="-128"/>
              <a:ea typeface="メイリオ" panose="020B0604030504040204" pitchFamily="50" charset="-128"/>
            </a:endParaRPr>
          </a:p>
          <a:p>
            <a:pPr marL="0" indent="0">
              <a:buNone/>
            </a:pPr>
            <a:endParaRPr lang="en-US" altLang="ja-JP" sz="3400" b="1" dirty="0">
              <a:latin typeface="メイリオ" panose="020B0604030504040204" pitchFamily="50" charset="-128"/>
              <a:ea typeface="メイリオ" panose="020B0604030504040204" pitchFamily="50" charset="-128"/>
            </a:endParaRPr>
          </a:p>
          <a:p>
            <a:pPr marL="0" indent="0">
              <a:buNone/>
            </a:pPr>
            <a:r>
              <a:rPr lang="ja-JP" altLang="en-US" sz="3400" b="1" dirty="0" smtClean="0">
                <a:latin typeface="メイリオ" panose="020B0604030504040204" pitchFamily="50" charset="-128"/>
                <a:ea typeface="メイリオ" panose="020B0604030504040204" pitchFamily="50" charset="-128"/>
              </a:rPr>
              <a:t>　③　友達の</a:t>
            </a:r>
            <a:r>
              <a:rPr lang="ja-JP" altLang="en-US" sz="3400" b="1" dirty="0">
                <a:latin typeface="メイリオ" panose="020B0604030504040204" pitchFamily="50" charset="-128"/>
                <a:ea typeface="メイリオ" panose="020B0604030504040204" pitchFamily="50" charset="-128"/>
              </a:rPr>
              <a:t>荷物</a:t>
            </a:r>
            <a:r>
              <a:rPr lang="ja-JP" altLang="en-US" sz="3400" b="1" dirty="0" smtClean="0">
                <a:latin typeface="メイリオ" panose="020B0604030504040204" pitchFamily="50" charset="-128"/>
                <a:ea typeface="メイリオ" panose="020B0604030504040204" pitchFamily="50" charset="-128"/>
              </a:rPr>
              <a:t>を持っている。</a:t>
            </a:r>
            <a:endParaRPr lang="en-US" altLang="ja-JP" sz="3400" b="1" dirty="0">
              <a:latin typeface="メイリオ" panose="020B0604030504040204" pitchFamily="50" charset="-128"/>
              <a:ea typeface="メイリオ" panose="020B0604030504040204" pitchFamily="50" charset="-128"/>
            </a:endParaRPr>
          </a:p>
          <a:p>
            <a:pPr marL="0" indent="0">
              <a:buNone/>
            </a:pPr>
            <a:endParaRPr lang="en-US" altLang="ja-JP" sz="3400" b="1" dirty="0">
              <a:latin typeface="メイリオ" panose="020B0604030504040204" pitchFamily="50" charset="-128"/>
              <a:ea typeface="メイリオ" panose="020B0604030504040204" pitchFamily="50" charset="-128"/>
            </a:endParaRPr>
          </a:p>
          <a:p>
            <a:pPr marL="0" indent="0">
              <a:buNone/>
            </a:pPr>
            <a:r>
              <a:rPr lang="ja-JP" altLang="en-US" sz="3400" b="1" dirty="0" smtClean="0">
                <a:latin typeface="メイリオ" panose="020B0604030504040204" pitchFamily="50" charset="-128"/>
                <a:ea typeface="メイリオ" panose="020B0604030504040204" pitchFamily="50" charset="-128"/>
              </a:rPr>
              <a:t>　④　すれ違うときに、ぶつかられたり、蹴られたりして</a:t>
            </a:r>
            <a:endParaRPr lang="en-US" altLang="ja-JP" sz="3400" b="1" dirty="0" smtClean="0">
              <a:latin typeface="メイリオ" panose="020B0604030504040204" pitchFamily="50" charset="-128"/>
              <a:ea typeface="メイリオ" panose="020B0604030504040204" pitchFamily="50" charset="-128"/>
            </a:endParaRPr>
          </a:p>
          <a:p>
            <a:pPr marL="0" indent="0">
              <a:buNone/>
            </a:pPr>
            <a:r>
              <a:rPr lang="ja-JP" altLang="en-US" sz="3400" b="1" dirty="0">
                <a:latin typeface="メイリオ" panose="020B0604030504040204" pitchFamily="50" charset="-128"/>
                <a:ea typeface="メイリオ" panose="020B0604030504040204" pitchFamily="50" charset="-128"/>
              </a:rPr>
              <a:t>　</a:t>
            </a:r>
            <a:r>
              <a:rPr lang="ja-JP" altLang="en-US" sz="3400" b="1" dirty="0" smtClean="0">
                <a:latin typeface="メイリオ" panose="020B0604030504040204" pitchFamily="50" charset="-128"/>
                <a:ea typeface="メイリオ" panose="020B0604030504040204" pitchFamily="50" charset="-128"/>
              </a:rPr>
              <a:t>　　いる。</a:t>
            </a:r>
            <a:endParaRPr lang="en-US" altLang="ja-JP" sz="3400" b="1" dirty="0" smtClean="0">
              <a:latin typeface="メイリオ" panose="020B0604030504040204" pitchFamily="50" charset="-128"/>
              <a:ea typeface="メイリオ" panose="020B0604030504040204" pitchFamily="50" charset="-128"/>
            </a:endParaRPr>
          </a:p>
          <a:p>
            <a:pPr marL="0" indent="0">
              <a:buNone/>
            </a:pPr>
            <a:endParaRPr lang="en-US" altLang="ja-JP" b="1" dirty="0" smtClean="0">
              <a:latin typeface="メイリオ" panose="020B0604030504040204" pitchFamily="50" charset="-128"/>
              <a:ea typeface="メイリオ" panose="020B0604030504040204" pitchFamily="50" charset="-128"/>
            </a:endParaRPr>
          </a:p>
          <a:p>
            <a:pPr marL="0" indent="0">
              <a:buNone/>
            </a:pPr>
            <a:r>
              <a:rPr lang="ja-JP" altLang="en-US" sz="3400" b="1" dirty="0">
                <a:latin typeface="メイリオ" panose="020B0604030504040204" pitchFamily="50" charset="-128"/>
                <a:ea typeface="メイリオ" panose="020B0604030504040204" pitchFamily="50" charset="-128"/>
              </a:rPr>
              <a:t>　</a:t>
            </a:r>
            <a:r>
              <a:rPr lang="ja-JP" altLang="en-US" sz="3400" b="1" dirty="0" smtClean="0">
                <a:latin typeface="メイリオ" panose="020B0604030504040204" pitchFamily="50" charset="-128"/>
                <a:ea typeface="メイリオ" panose="020B0604030504040204" pitchFamily="50" charset="-128"/>
              </a:rPr>
              <a:t>⑤</a:t>
            </a:r>
            <a:r>
              <a:rPr lang="ja-JP" altLang="en-US" sz="3400" b="1" dirty="0">
                <a:latin typeface="メイリオ" panose="020B0604030504040204" pitchFamily="50" charset="-128"/>
                <a:ea typeface="メイリオ" panose="020B0604030504040204" pitchFamily="50" charset="-128"/>
              </a:rPr>
              <a:t>　</a:t>
            </a:r>
            <a:r>
              <a:rPr lang="ja-JP" altLang="en-US" sz="3400" b="1" dirty="0" smtClean="0">
                <a:latin typeface="メイリオ" panose="020B0604030504040204" pitchFamily="50" charset="-128"/>
                <a:ea typeface="メイリオ" panose="020B0604030504040204" pitchFamily="50" charset="-128"/>
              </a:rPr>
              <a:t>友達の分も飲み物</a:t>
            </a:r>
            <a:r>
              <a:rPr lang="ja-JP" altLang="en-US" sz="3400" b="1" dirty="0">
                <a:latin typeface="メイリオ" panose="020B0604030504040204" pitchFamily="50" charset="-128"/>
                <a:ea typeface="メイリオ" panose="020B0604030504040204" pitchFamily="50" charset="-128"/>
              </a:rPr>
              <a:t>や食べ物</a:t>
            </a:r>
            <a:r>
              <a:rPr lang="ja-JP" altLang="en-US" sz="3400" b="1" dirty="0" smtClean="0">
                <a:latin typeface="メイリオ" panose="020B0604030504040204" pitchFamily="50" charset="-128"/>
                <a:ea typeface="メイリオ" panose="020B0604030504040204" pitchFamily="50" charset="-128"/>
              </a:rPr>
              <a:t>を買って</a:t>
            </a:r>
            <a:r>
              <a:rPr lang="ja-JP" altLang="en-US" sz="3400" b="1" dirty="0">
                <a:latin typeface="メイリオ" panose="020B0604030504040204" pitchFamily="50" charset="-128"/>
                <a:ea typeface="メイリオ" panose="020B0604030504040204" pitchFamily="50" charset="-128"/>
              </a:rPr>
              <a:t>いる</a:t>
            </a:r>
            <a:r>
              <a:rPr lang="ja-JP" altLang="en-US" sz="3400" b="1" dirty="0" smtClean="0">
                <a:latin typeface="メイリオ" panose="020B0604030504040204" pitchFamily="50" charset="-128"/>
                <a:ea typeface="メイリオ" panose="020B0604030504040204" pitchFamily="50" charset="-128"/>
              </a:rPr>
              <a:t>。</a:t>
            </a:r>
            <a:endParaRPr kumimoji="1" lang="ja-JP" altLang="en-US" sz="3400" b="1" dirty="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3"/>
          <a:stretch>
            <a:fillRect/>
          </a:stretch>
        </p:blipFill>
        <p:spPr>
          <a:xfrm>
            <a:off x="9462232" y="365125"/>
            <a:ext cx="2210435" cy="2210435"/>
          </a:xfrm>
          <a:prstGeom prst="rect">
            <a:avLst/>
          </a:prstGeom>
        </p:spPr>
      </p:pic>
    </p:spTree>
    <p:extLst>
      <p:ext uri="{BB962C8B-B14F-4D97-AF65-F5344CB8AC3E}">
        <p14:creationId xmlns:p14="http://schemas.microsoft.com/office/powerpoint/2010/main" val="37857500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3536</TotalTime>
  <Words>4184</Words>
  <Application>Microsoft Office PowerPoint</Application>
  <PresentationFormat>ワイド画面</PresentationFormat>
  <Paragraphs>380</Paragraphs>
  <Slides>34</Slides>
  <Notes>34</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34</vt:i4>
      </vt:variant>
    </vt:vector>
  </HeadingPairs>
  <TitlesOfParts>
    <vt:vector size="44" baseType="lpstr">
      <vt:lpstr>BIZ UDPゴシック</vt:lpstr>
      <vt:lpstr>HG丸ｺﾞｼｯｸM-PRO</vt:lpstr>
      <vt:lpstr>ＭＳ Ｐゴシック</vt:lpstr>
      <vt:lpstr>ＭＳ ゴシック</vt:lpstr>
      <vt:lpstr>メイリオ</vt:lpstr>
      <vt:lpstr>游ゴシック</vt:lpstr>
      <vt:lpstr>游ゴシック Light</vt:lpstr>
      <vt:lpstr>Arial</vt:lpstr>
      <vt:lpstr>Wingdings</vt:lpstr>
      <vt:lpstr>Office テーマ</vt:lpstr>
      <vt:lpstr>共に手を取り合おう －いじめを生まない環境づくり－</vt:lpstr>
      <vt:lpstr>（１）「いじめ」とは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これって「いじめ」？</vt:lpstr>
      <vt:lpstr>「いじめ」とは</vt:lpstr>
      <vt:lpstr>「いじめ」とは</vt:lpstr>
      <vt:lpstr>これって「いじめ」？</vt:lpstr>
      <vt:lpstr>東京都におけるいじめの状況 （令和元年度）</vt:lpstr>
      <vt:lpstr>東京都におけるいじめの状況 （令和元年度）</vt:lpstr>
      <vt:lpstr>東京都におけるいじめの状況 （令和元年度）</vt:lpstr>
      <vt:lpstr>東京都におけるいじめの状況 （令和元年度）</vt:lpstr>
      <vt:lpstr>東京都におけるいじめの状況 （令和元年度）</vt:lpstr>
      <vt:lpstr>（２）本校の取組</vt:lpstr>
      <vt:lpstr>PowerPoint プレゼンテーション</vt:lpstr>
      <vt:lpstr>　 「いじめ問題に関する基本的な考え」</vt:lpstr>
      <vt:lpstr>未　然　防　止</vt:lpstr>
      <vt:lpstr>早　期　発　見</vt:lpstr>
      <vt:lpstr>早　期　対　応</vt:lpstr>
      <vt:lpstr>「○○立○○○学校 　　　　　　　いじめ防止等の基本方針」</vt:lpstr>
      <vt:lpstr>児童・生徒による取組</vt:lpstr>
      <vt:lpstr>PowerPoint プレゼンテーション</vt:lpstr>
      <vt:lpstr>「○○区（市）いじめ防止対策推進条例」</vt:lpstr>
      <vt:lpstr>「いじめ防止対策推進法」</vt:lpstr>
      <vt:lpstr>「東京都いじめ防止対策推進条例」</vt:lpstr>
      <vt:lpstr>（３）地域全体でできること</vt:lpstr>
      <vt:lpstr>PowerPoint プレゼンテーション</vt:lpstr>
      <vt:lpstr>共に手を取り合って</vt:lpstr>
      <vt:lpstr>「どうしたの？」一声かけてみませんか ～子供の不安や悩みに寄り添うために～</vt:lpstr>
      <vt:lpstr>共に手を取り合って</vt:lpstr>
    </vt:vector>
  </TitlesOfParts>
  <Company>TAIMS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東京都</dc:creator>
  <cp:lastModifiedBy>東京都</cp:lastModifiedBy>
  <cp:revision>226</cp:revision>
  <cp:lastPrinted>2021-03-17T05:48:25Z</cp:lastPrinted>
  <dcterms:created xsi:type="dcterms:W3CDTF">2020-06-24T23:25:42Z</dcterms:created>
  <dcterms:modified xsi:type="dcterms:W3CDTF">2021-03-24T01:58:48Z</dcterms:modified>
</cp:coreProperties>
</file>