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7" r:id="rId2"/>
    <p:sldId id="280" r:id="rId3"/>
    <p:sldId id="303" r:id="rId4"/>
    <p:sldId id="304" r:id="rId5"/>
    <p:sldId id="306" r:id="rId6"/>
    <p:sldId id="305" r:id="rId7"/>
    <p:sldId id="308" r:id="rId8"/>
    <p:sldId id="367" r:id="rId9"/>
    <p:sldId id="270" r:id="rId10"/>
    <p:sldId id="310" r:id="rId11"/>
    <p:sldId id="274" r:id="rId12"/>
    <p:sldId id="285" r:id="rId13"/>
    <p:sldId id="286" r:id="rId14"/>
    <p:sldId id="307" r:id="rId15"/>
    <p:sldId id="281" r:id="rId16"/>
    <p:sldId id="282" r:id="rId17"/>
    <p:sldId id="283" r:id="rId18"/>
    <p:sldId id="300" r:id="rId19"/>
    <p:sldId id="301" r:id="rId20"/>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DBFF"/>
    <a:srgbClr val="B7ECFF"/>
    <a:srgbClr val="FF4F4F"/>
    <a:srgbClr val="FF8B8B"/>
    <a:srgbClr val="D5F4FF"/>
    <a:srgbClr val="53D2FF"/>
    <a:srgbClr val="9BE5FF"/>
    <a:srgbClr val="DECDE9"/>
    <a:srgbClr val="FFC9FF"/>
    <a:srgbClr val="FFFF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2" d="100"/>
          <a:sy n="82" d="100"/>
        </p:scale>
        <p:origin x="672" y="7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4763" y="0"/>
            <a:ext cx="2919412" cy="495300"/>
          </a:xfrm>
          <a:prstGeom prst="rect">
            <a:avLst/>
          </a:prstGeom>
        </p:spPr>
        <p:txBody>
          <a:bodyPr vert="horz" lIns="91440" tIns="45720" rIns="91440" bIns="45720" rtlCol="0"/>
          <a:lstStyle>
            <a:lvl1pPr algn="r">
              <a:defRPr sz="1200"/>
            </a:lvl1pPr>
          </a:lstStyle>
          <a:p>
            <a:fld id="{386FCB00-6F23-401C-A1CA-95018BB2A7E7}" type="datetimeFigureOut">
              <a:rPr kumimoji="1" lang="ja-JP" altLang="en-US" smtClean="0"/>
              <a:t>2025/3/6</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100" y="4748213"/>
            <a:ext cx="5389563" cy="388461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013"/>
            <a:ext cx="2919413"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4763" y="9371013"/>
            <a:ext cx="2919412" cy="495300"/>
          </a:xfrm>
          <a:prstGeom prst="rect">
            <a:avLst/>
          </a:prstGeom>
        </p:spPr>
        <p:txBody>
          <a:bodyPr vert="horz" lIns="91440" tIns="45720" rIns="91440" bIns="45720" rtlCol="0" anchor="b"/>
          <a:lstStyle>
            <a:lvl1pPr algn="r">
              <a:defRPr sz="1200"/>
            </a:lvl1pPr>
          </a:lstStyle>
          <a:p>
            <a:fld id="{4ECA09A0-DC66-4019-AB9E-189845CFCB50}" type="slidenum">
              <a:rPr kumimoji="1" lang="ja-JP" altLang="en-US" smtClean="0"/>
              <a:t>‹#›</a:t>
            </a:fld>
            <a:endParaRPr kumimoji="1" lang="ja-JP" altLang="en-US"/>
          </a:p>
        </p:txBody>
      </p:sp>
    </p:spTree>
    <p:extLst>
      <p:ext uri="{BB962C8B-B14F-4D97-AF65-F5344CB8AC3E}">
        <p14:creationId xmlns:p14="http://schemas.microsoft.com/office/powerpoint/2010/main" val="180887926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A7B7B7-5DF6-6DC5-DC52-0C726D81191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84AAB81-F381-3C1F-3BA7-4060B9095AA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86E38A7-3E37-8ADE-F01C-281534165CF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●実際に内容を記載したものはこちらです。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このように計画した上で、●話し合いや活動を実践し、教師が振り返っての評価、改善策をまとめて記載します。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そして、その改善策を次回の活動につなげていけるようにし、</a:t>
            </a:r>
            <a:r>
              <a:rPr kumimoji="1" lang="en-US" altLang="ja-JP" dirty="0"/>
              <a:t>PDCA</a:t>
            </a:r>
            <a:r>
              <a:rPr kumimoji="1" lang="ja-JP" altLang="en-US" dirty="0"/>
              <a:t>サイクルによって、協同的な活動の充実を目指していきます。</a:t>
            </a:r>
            <a:endParaRPr kumimoji="1" lang="en-US" altLang="ja-JP" dirty="0"/>
          </a:p>
          <a:p>
            <a:endParaRPr kumimoji="1" lang="ja-JP" altLang="en-US" dirty="0"/>
          </a:p>
        </p:txBody>
      </p:sp>
      <p:sp>
        <p:nvSpPr>
          <p:cNvPr id="4" name="スライド番号プレースホルダー 3">
            <a:extLst>
              <a:ext uri="{FF2B5EF4-FFF2-40B4-BE49-F238E27FC236}">
                <a16:creationId xmlns:a16="http://schemas.microsoft.com/office/drawing/2014/main" id="{4EDFC658-7080-F115-97D1-FD978DB29BBA}"/>
              </a:ext>
            </a:extLst>
          </p:cNvPr>
          <p:cNvSpPr>
            <a:spLocks noGrp="1"/>
          </p:cNvSpPr>
          <p:nvPr>
            <p:ph type="sldNum" sz="quarter" idx="5"/>
          </p:nvPr>
        </p:nvSpPr>
        <p:spPr/>
        <p:txBody>
          <a:bodyPr/>
          <a:lstStyle/>
          <a:p>
            <a:fld id="{F12E565A-E640-424B-9068-CBAE15B469CB}" type="slidenum">
              <a:rPr kumimoji="1" lang="ja-JP" altLang="en-US" smtClean="0"/>
              <a:t>8</a:t>
            </a:fld>
            <a:endParaRPr kumimoji="1" lang="ja-JP" altLang="en-US"/>
          </a:p>
        </p:txBody>
      </p:sp>
    </p:spTree>
    <p:extLst>
      <p:ext uri="{BB962C8B-B14F-4D97-AF65-F5344CB8AC3E}">
        <p14:creationId xmlns:p14="http://schemas.microsoft.com/office/powerpoint/2010/main" val="133434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b="0" dirty="0"/>
          </a:p>
        </p:txBody>
      </p:sp>
      <p:sp>
        <p:nvSpPr>
          <p:cNvPr id="4" name="スライド番号プレースホルダー 3"/>
          <p:cNvSpPr>
            <a:spLocks noGrp="1"/>
          </p:cNvSpPr>
          <p:nvPr>
            <p:ph type="sldNum" sz="quarter" idx="10"/>
          </p:nvPr>
        </p:nvSpPr>
        <p:spPr/>
        <p:txBody>
          <a:bodyPr/>
          <a:lstStyle/>
          <a:p>
            <a:fld id="{F12E565A-E640-424B-9068-CBAE15B469CB}" type="slidenum">
              <a:rPr kumimoji="1" lang="ja-JP" altLang="en-US" smtClean="0"/>
              <a:t>18</a:t>
            </a:fld>
            <a:endParaRPr kumimoji="1" lang="ja-JP" altLang="en-US"/>
          </a:p>
        </p:txBody>
      </p:sp>
    </p:spTree>
    <p:extLst>
      <p:ext uri="{BB962C8B-B14F-4D97-AF65-F5344CB8AC3E}">
        <p14:creationId xmlns:p14="http://schemas.microsoft.com/office/powerpoint/2010/main" val="3137203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F0D2F452-31FC-4DBC-A188-1B5A7A77D848}" type="datetimeFigureOut">
              <a:rPr kumimoji="1" lang="ja-JP" altLang="en-US" smtClean="0"/>
              <a:t>2025/3/6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FAC3823-C531-44E8-B947-B1E1AC659041}" type="slidenum">
              <a:rPr kumimoji="1" lang="ja-JP" altLang="en-US" smtClean="0"/>
              <a:t>‹#›</a:t>
            </a:fld>
            <a:endParaRPr kumimoji="1" lang="ja-JP" altLang="en-US"/>
          </a:p>
        </p:txBody>
      </p:sp>
    </p:spTree>
    <p:extLst>
      <p:ext uri="{BB962C8B-B14F-4D97-AF65-F5344CB8AC3E}">
        <p14:creationId xmlns:p14="http://schemas.microsoft.com/office/powerpoint/2010/main" val="34254328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F0D2F452-31FC-4DBC-A188-1B5A7A77D848}" type="datetimeFigureOut">
              <a:rPr kumimoji="1" lang="ja-JP" altLang="en-US" smtClean="0"/>
              <a:t>2025/3/6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FAC3823-C531-44E8-B947-B1E1AC659041}" type="slidenum">
              <a:rPr kumimoji="1" lang="ja-JP" altLang="en-US" smtClean="0"/>
              <a:t>‹#›</a:t>
            </a:fld>
            <a:endParaRPr kumimoji="1" lang="ja-JP" altLang="en-US"/>
          </a:p>
        </p:txBody>
      </p:sp>
    </p:spTree>
    <p:extLst>
      <p:ext uri="{BB962C8B-B14F-4D97-AF65-F5344CB8AC3E}">
        <p14:creationId xmlns:p14="http://schemas.microsoft.com/office/powerpoint/2010/main" val="197032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F0D2F452-31FC-4DBC-A188-1B5A7A77D848}" type="datetimeFigureOut">
              <a:rPr kumimoji="1" lang="ja-JP" altLang="en-US" smtClean="0"/>
              <a:t>2025/3/6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FAC3823-C531-44E8-B947-B1E1AC659041}" type="slidenum">
              <a:rPr kumimoji="1" lang="ja-JP" altLang="en-US" smtClean="0"/>
              <a:t>‹#›</a:t>
            </a:fld>
            <a:endParaRPr kumimoji="1" lang="ja-JP" altLang="en-US"/>
          </a:p>
        </p:txBody>
      </p:sp>
    </p:spTree>
    <p:extLst>
      <p:ext uri="{BB962C8B-B14F-4D97-AF65-F5344CB8AC3E}">
        <p14:creationId xmlns:p14="http://schemas.microsoft.com/office/powerpoint/2010/main" val="65739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F0D2F452-31FC-4DBC-A188-1B5A7A77D848}" type="datetimeFigureOut">
              <a:rPr kumimoji="1" lang="ja-JP" altLang="en-US" smtClean="0"/>
              <a:t>2025/3/6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FAC3823-C531-44E8-B947-B1E1AC659041}" type="slidenum">
              <a:rPr kumimoji="1" lang="ja-JP" altLang="en-US" smtClean="0"/>
              <a:t>‹#›</a:t>
            </a:fld>
            <a:endParaRPr kumimoji="1" lang="ja-JP" altLang="en-US"/>
          </a:p>
        </p:txBody>
      </p:sp>
    </p:spTree>
    <p:extLst>
      <p:ext uri="{BB962C8B-B14F-4D97-AF65-F5344CB8AC3E}">
        <p14:creationId xmlns:p14="http://schemas.microsoft.com/office/powerpoint/2010/main" val="20416598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F0D2F452-31FC-4DBC-A188-1B5A7A77D848}" type="datetimeFigureOut">
              <a:rPr kumimoji="1" lang="ja-JP" altLang="en-US" smtClean="0"/>
              <a:t>2025/3/6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FAC3823-C531-44E8-B947-B1E1AC659041}" type="slidenum">
              <a:rPr kumimoji="1" lang="ja-JP" altLang="en-US" smtClean="0"/>
              <a:t>‹#›</a:t>
            </a:fld>
            <a:endParaRPr kumimoji="1" lang="ja-JP" altLang="en-US"/>
          </a:p>
        </p:txBody>
      </p:sp>
    </p:spTree>
    <p:extLst>
      <p:ext uri="{BB962C8B-B14F-4D97-AF65-F5344CB8AC3E}">
        <p14:creationId xmlns:p14="http://schemas.microsoft.com/office/powerpoint/2010/main" val="29668721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F0D2F452-31FC-4DBC-A188-1B5A7A77D848}" type="datetimeFigureOut">
              <a:rPr kumimoji="1" lang="ja-JP" altLang="en-US" smtClean="0"/>
              <a:t>2025/3/6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FAC3823-C531-44E8-B947-B1E1AC659041}" type="slidenum">
              <a:rPr kumimoji="1" lang="ja-JP" altLang="en-US" smtClean="0"/>
              <a:t>‹#›</a:t>
            </a:fld>
            <a:endParaRPr kumimoji="1" lang="ja-JP" altLang="en-US"/>
          </a:p>
        </p:txBody>
      </p:sp>
    </p:spTree>
    <p:extLst>
      <p:ext uri="{BB962C8B-B14F-4D97-AF65-F5344CB8AC3E}">
        <p14:creationId xmlns:p14="http://schemas.microsoft.com/office/powerpoint/2010/main" val="38887968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F0D2F452-31FC-4DBC-A188-1B5A7A77D848}" type="datetimeFigureOut">
              <a:rPr kumimoji="1" lang="ja-JP" altLang="en-US" smtClean="0"/>
              <a:t>2025/3/6</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9FAC3823-C531-44E8-B947-B1E1AC659041}" type="slidenum">
              <a:rPr kumimoji="1" lang="ja-JP" altLang="en-US" smtClean="0"/>
              <a:t>‹#›</a:t>
            </a:fld>
            <a:endParaRPr kumimoji="1" lang="ja-JP" altLang="en-US"/>
          </a:p>
        </p:txBody>
      </p:sp>
    </p:spTree>
    <p:extLst>
      <p:ext uri="{BB962C8B-B14F-4D97-AF65-F5344CB8AC3E}">
        <p14:creationId xmlns:p14="http://schemas.microsoft.com/office/powerpoint/2010/main" val="3176598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F0D2F452-31FC-4DBC-A188-1B5A7A77D848}" type="datetimeFigureOut">
              <a:rPr kumimoji="1" lang="ja-JP" altLang="en-US" smtClean="0"/>
              <a:t>2025/3/6</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9FAC3823-C531-44E8-B947-B1E1AC659041}" type="slidenum">
              <a:rPr kumimoji="1" lang="ja-JP" altLang="en-US" smtClean="0"/>
              <a:t>‹#›</a:t>
            </a:fld>
            <a:endParaRPr kumimoji="1" lang="ja-JP" altLang="en-US"/>
          </a:p>
        </p:txBody>
      </p:sp>
    </p:spTree>
    <p:extLst>
      <p:ext uri="{BB962C8B-B14F-4D97-AF65-F5344CB8AC3E}">
        <p14:creationId xmlns:p14="http://schemas.microsoft.com/office/powerpoint/2010/main" val="391491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F0D2F452-31FC-4DBC-A188-1B5A7A77D848}" type="datetimeFigureOut">
              <a:rPr kumimoji="1" lang="ja-JP" altLang="en-US" smtClean="0"/>
              <a:t>2025/3/6</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9FAC3823-C531-44E8-B947-B1E1AC659041}" type="slidenum">
              <a:rPr kumimoji="1" lang="ja-JP" altLang="en-US" smtClean="0"/>
              <a:t>‹#›</a:t>
            </a:fld>
            <a:endParaRPr kumimoji="1" lang="ja-JP" altLang="en-US"/>
          </a:p>
        </p:txBody>
      </p:sp>
    </p:spTree>
    <p:extLst>
      <p:ext uri="{BB962C8B-B14F-4D97-AF65-F5344CB8AC3E}">
        <p14:creationId xmlns:p14="http://schemas.microsoft.com/office/powerpoint/2010/main" val="378872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F0D2F452-31FC-4DBC-A188-1B5A7A77D848}" type="datetimeFigureOut">
              <a:rPr kumimoji="1" lang="ja-JP" altLang="en-US" smtClean="0"/>
              <a:t>2025/3/6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FAC3823-C531-44E8-B947-B1E1AC659041}" type="slidenum">
              <a:rPr kumimoji="1" lang="ja-JP" altLang="en-US" smtClean="0"/>
              <a:t>‹#›</a:t>
            </a:fld>
            <a:endParaRPr kumimoji="1" lang="ja-JP" altLang="en-US"/>
          </a:p>
        </p:txBody>
      </p:sp>
    </p:spTree>
    <p:extLst>
      <p:ext uri="{BB962C8B-B14F-4D97-AF65-F5344CB8AC3E}">
        <p14:creationId xmlns:p14="http://schemas.microsoft.com/office/powerpoint/2010/main" val="4773713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F0D2F452-31FC-4DBC-A188-1B5A7A77D848}" type="datetimeFigureOut">
              <a:rPr kumimoji="1" lang="ja-JP" altLang="en-US" smtClean="0"/>
              <a:t>2025/3/6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FAC3823-C531-44E8-B947-B1E1AC659041}" type="slidenum">
              <a:rPr kumimoji="1" lang="ja-JP" altLang="en-US" smtClean="0"/>
              <a:t>‹#›</a:t>
            </a:fld>
            <a:endParaRPr kumimoji="1" lang="ja-JP" altLang="en-US"/>
          </a:p>
        </p:txBody>
      </p:sp>
    </p:spTree>
    <p:extLst>
      <p:ext uri="{BB962C8B-B14F-4D97-AF65-F5344CB8AC3E}">
        <p14:creationId xmlns:p14="http://schemas.microsoft.com/office/powerpoint/2010/main" val="37956198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D2F452-31FC-4DBC-A188-1B5A7A77D848}" type="datetimeFigureOut">
              <a:rPr kumimoji="1" lang="ja-JP" altLang="en-US" smtClean="0"/>
              <a:t>2025/3/6</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AC3823-C531-44E8-B947-B1E1AC659041}" type="slidenum">
              <a:rPr kumimoji="1" lang="ja-JP" altLang="en-US" smtClean="0"/>
              <a:t>‹#›</a:t>
            </a:fld>
            <a:endParaRPr kumimoji="1" lang="ja-JP" altLang="en-US"/>
          </a:p>
        </p:txBody>
      </p:sp>
    </p:spTree>
    <p:extLst>
      <p:ext uri="{BB962C8B-B14F-4D97-AF65-F5344CB8AC3E}">
        <p14:creationId xmlns:p14="http://schemas.microsoft.com/office/powerpoint/2010/main" val="6721401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0.png"/><Relationship Id="rId18" Type="http://schemas.openxmlformats.org/officeDocument/2006/relationships/image" Target="../media/image15.png"/><Relationship Id="rId26" Type="http://schemas.openxmlformats.org/officeDocument/2006/relationships/image" Target="../media/image22.png"/><Relationship Id="rId39" Type="http://schemas.openxmlformats.org/officeDocument/2006/relationships/image" Target="../media/image35.png"/><Relationship Id="rId21" Type="http://schemas.openxmlformats.org/officeDocument/2006/relationships/image" Target="../media/image17.png"/><Relationship Id="rId34" Type="http://schemas.openxmlformats.org/officeDocument/2006/relationships/image" Target="../media/image30.png"/><Relationship Id="rId7" Type="http://schemas.openxmlformats.org/officeDocument/2006/relationships/image" Target="../media/image4.png"/><Relationship Id="rId12" Type="http://schemas.openxmlformats.org/officeDocument/2006/relationships/image" Target="../media/image9.png"/><Relationship Id="rId17" Type="http://schemas.openxmlformats.org/officeDocument/2006/relationships/image" Target="../media/image14.png"/><Relationship Id="rId25" Type="http://schemas.openxmlformats.org/officeDocument/2006/relationships/image" Target="../media/image21.png"/><Relationship Id="rId33" Type="http://schemas.openxmlformats.org/officeDocument/2006/relationships/image" Target="../media/image29.png"/><Relationship Id="rId38" Type="http://schemas.openxmlformats.org/officeDocument/2006/relationships/image" Target="../media/image34.png"/><Relationship Id="rId2" Type="http://schemas.openxmlformats.org/officeDocument/2006/relationships/image" Target="../media/image1.png"/><Relationship Id="rId16" Type="http://schemas.openxmlformats.org/officeDocument/2006/relationships/image" Target="../media/image13.png"/><Relationship Id="rId20" Type="http://schemas.openxmlformats.org/officeDocument/2006/relationships/image" Target="../media/image16.png"/><Relationship Id="rId29" Type="http://schemas.openxmlformats.org/officeDocument/2006/relationships/image" Target="../media/image25.png"/><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8.png"/><Relationship Id="rId24" Type="http://schemas.openxmlformats.org/officeDocument/2006/relationships/image" Target="../media/image20.png"/><Relationship Id="rId32" Type="http://schemas.openxmlformats.org/officeDocument/2006/relationships/image" Target="../media/image28.png"/><Relationship Id="rId37" Type="http://schemas.openxmlformats.org/officeDocument/2006/relationships/image" Target="../media/image33.png"/><Relationship Id="rId40" Type="http://schemas.openxmlformats.org/officeDocument/2006/relationships/image" Target="../media/image36.png"/><Relationship Id="rId5" Type="http://schemas.openxmlformats.org/officeDocument/2006/relationships/image" Target="../media/image3.png"/><Relationship Id="rId15" Type="http://schemas.openxmlformats.org/officeDocument/2006/relationships/image" Target="../media/image12.png"/><Relationship Id="rId23" Type="http://schemas.openxmlformats.org/officeDocument/2006/relationships/image" Target="../media/image19.png"/><Relationship Id="rId28" Type="http://schemas.openxmlformats.org/officeDocument/2006/relationships/image" Target="../media/image24.png"/><Relationship Id="rId36" Type="http://schemas.openxmlformats.org/officeDocument/2006/relationships/image" Target="../media/image32.png"/><Relationship Id="rId10" Type="http://schemas.openxmlformats.org/officeDocument/2006/relationships/image" Target="../media/image7.png"/><Relationship Id="rId19" Type="http://schemas.microsoft.com/office/2007/relationships/hdphoto" Target="../media/hdphoto3.wdp"/><Relationship Id="rId31" Type="http://schemas.openxmlformats.org/officeDocument/2006/relationships/image" Target="../media/image27.png"/><Relationship Id="rId4" Type="http://schemas.microsoft.com/office/2007/relationships/hdphoto" Target="../media/hdphoto1.wdp"/><Relationship Id="rId9" Type="http://schemas.openxmlformats.org/officeDocument/2006/relationships/image" Target="../media/image6.png"/><Relationship Id="rId14" Type="http://schemas.openxmlformats.org/officeDocument/2006/relationships/image" Target="../media/image11.png"/><Relationship Id="rId22" Type="http://schemas.openxmlformats.org/officeDocument/2006/relationships/image" Target="../media/image18.png"/><Relationship Id="rId27" Type="http://schemas.openxmlformats.org/officeDocument/2006/relationships/image" Target="../media/image23.png"/><Relationship Id="rId30" Type="http://schemas.openxmlformats.org/officeDocument/2006/relationships/image" Target="../media/image26.png"/><Relationship Id="rId35" Type="http://schemas.openxmlformats.org/officeDocument/2006/relationships/image" Target="../media/image31.png"/><Relationship Id="rId8" Type="http://schemas.openxmlformats.org/officeDocument/2006/relationships/image" Target="../media/image5.pn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3" Type="http://schemas.openxmlformats.org/officeDocument/2006/relationships/image" Target="../media/image53.png"/><Relationship Id="rId18" Type="http://schemas.openxmlformats.org/officeDocument/2006/relationships/image" Target="../media/image6.png"/><Relationship Id="rId26" Type="http://schemas.openxmlformats.org/officeDocument/2006/relationships/image" Target="../media/image65.png"/><Relationship Id="rId39" Type="http://schemas.openxmlformats.org/officeDocument/2006/relationships/image" Target="../media/image2.png"/><Relationship Id="rId21" Type="http://schemas.openxmlformats.org/officeDocument/2006/relationships/image" Target="../media/image60.png"/><Relationship Id="rId34" Type="http://schemas.openxmlformats.org/officeDocument/2006/relationships/image" Target="../media/image73.png"/><Relationship Id="rId42" Type="http://schemas.microsoft.com/office/2007/relationships/hdphoto" Target="../media/hdphoto3.wdp"/><Relationship Id="rId7" Type="http://schemas.openxmlformats.org/officeDocument/2006/relationships/image" Target="../media/image47.png"/><Relationship Id="rId2" Type="http://schemas.openxmlformats.org/officeDocument/2006/relationships/image" Target="../media/image45.png"/><Relationship Id="rId16" Type="http://schemas.openxmlformats.org/officeDocument/2006/relationships/image" Target="../media/image56.png"/><Relationship Id="rId20" Type="http://schemas.openxmlformats.org/officeDocument/2006/relationships/image" Target="../media/image59.png"/><Relationship Id="rId29" Type="http://schemas.openxmlformats.org/officeDocument/2006/relationships/image" Target="../media/image68.png"/><Relationship Id="rId41"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51.png"/><Relationship Id="rId24" Type="http://schemas.openxmlformats.org/officeDocument/2006/relationships/image" Target="../media/image63.png"/><Relationship Id="rId32" Type="http://schemas.openxmlformats.org/officeDocument/2006/relationships/image" Target="../media/image71.png"/><Relationship Id="rId37" Type="http://schemas.openxmlformats.org/officeDocument/2006/relationships/image" Target="../media/image3.png"/><Relationship Id="rId40" Type="http://schemas.microsoft.com/office/2007/relationships/hdphoto" Target="../media/hdphoto1.wdp"/><Relationship Id="rId5" Type="http://schemas.openxmlformats.org/officeDocument/2006/relationships/image" Target="../media/image20.png"/><Relationship Id="rId15" Type="http://schemas.openxmlformats.org/officeDocument/2006/relationships/image" Target="../media/image55.png"/><Relationship Id="rId23" Type="http://schemas.openxmlformats.org/officeDocument/2006/relationships/image" Target="../media/image62.png"/><Relationship Id="rId28" Type="http://schemas.openxmlformats.org/officeDocument/2006/relationships/image" Target="../media/image67.png"/><Relationship Id="rId36" Type="http://schemas.openxmlformats.org/officeDocument/2006/relationships/image" Target="../media/image75.png"/><Relationship Id="rId10" Type="http://schemas.openxmlformats.org/officeDocument/2006/relationships/image" Target="../media/image50.png"/><Relationship Id="rId19" Type="http://schemas.openxmlformats.org/officeDocument/2006/relationships/image" Target="../media/image58.png"/><Relationship Id="rId31" Type="http://schemas.openxmlformats.org/officeDocument/2006/relationships/image" Target="../media/image70.png"/><Relationship Id="rId4" Type="http://schemas.openxmlformats.org/officeDocument/2006/relationships/image" Target="../media/image46.png"/><Relationship Id="rId9" Type="http://schemas.openxmlformats.org/officeDocument/2006/relationships/image" Target="../media/image49.png"/><Relationship Id="rId14" Type="http://schemas.openxmlformats.org/officeDocument/2006/relationships/image" Target="../media/image54.png"/><Relationship Id="rId22" Type="http://schemas.openxmlformats.org/officeDocument/2006/relationships/image" Target="../media/image61.png"/><Relationship Id="rId27" Type="http://schemas.openxmlformats.org/officeDocument/2006/relationships/image" Target="../media/image66.png"/><Relationship Id="rId30" Type="http://schemas.openxmlformats.org/officeDocument/2006/relationships/image" Target="../media/image69.png"/><Relationship Id="rId35" Type="http://schemas.openxmlformats.org/officeDocument/2006/relationships/image" Target="../media/image74.png"/><Relationship Id="rId8" Type="http://schemas.openxmlformats.org/officeDocument/2006/relationships/image" Target="../media/image48.png"/><Relationship Id="rId3" Type="http://schemas.openxmlformats.org/officeDocument/2006/relationships/image" Target="../media/image1.png"/><Relationship Id="rId12" Type="http://schemas.openxmlformats.org/officeDocument/2006/relationships/image" Target="../media/image52.png"/><Relationship Id="rId17" Type="http://schemas.openxmlformats.org/officeDocument/2006/relationships/image" Target="../media/image57.png"/><Relationship Id="rId25" Type="http://schemas.openxmlformats.org/officeDocument/2006/relationships/image" Target="../media/image64.png"/><Relationship Id="rId33" Type="http://schemas.openxmlformats.org/officeDocument/2006/relationships/image" Target="../media/image72.png"/><Relationship Id="rId38" Type="http://schemas.microsoft.com/office/2007/relationships/hdphoto" Target="../media/hdphoto2.wdp"/></Relationships>
</file>

<file path=ppt/slides/_rels/slide12.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10.png"/><Relationship Id="rId18" Type="http://schemas.openxmlformats.org/officeDocument/2006/relationships/image" Target="../media/image30.png"/><Relationship Id="rId26" Type="http://schemas.openxmlformats.org/officeDocument/2006/relationships/image" Target="../media/image3.png"/><Relationship Id="rId3" Type="http://schemas.openxmlformats.org/officeDocument/2006/relationships/image" Target="../media/image76.png"/><Relationship Id="rId21" Type="http://schemas.openxmlformats.org/officeDocument/2006/relationships/image" Target="../media/image28.png"/><Relationship Id="rId7" Type="http://schemas.openxmlformats.org/officeDocument/2006/relationships/image" Target="../media/image7.png"/><Relationship Id="rId12" Type="http://schemas.openxmlformats.org/officeDocument/2006/relationships/image" Target="../media/image4.png"/><Relationship Id="rId17" Type="http://schemas.openxmlformats.org/officeDocument/2006/relationships/image" Target="../media/image24.png"/><Relationship Id="rId25" Type="http://schemas.openxmlformats.org/officeDocument/2006/relationships/image" Target="../media/image36.png"/><Relationship Id="rId2" Type="http://schemas.openxmlformats.org/officeDocument/2006/relationships/image" Target="../media/image8.png"/><Relationship Id="rId16" Type="http://schemas.openxmlformats.org/officeDocument/2006/relationships/image" Target="../media/image77.png"/><Relationship Id="rId20" Type="http://schemas.openxmlformats.org/officeDocument/2006/relationships/image" Target="../media/image20.png"/><Relationship Id="rId29" Type="http://schemas.microsoft.com/office/2007/relationships/hdphoto" Target="../media/hdphoto1.wdp"/><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11.png"/><Relationship Id="rId24" Type="http://schemas.openxmlformats.org/officeDocument/2006/relationships/image" Target="../media/image22.png"/><Relationship Id="rId32" Type="http://schemas.openxmlformats.org/officeDocument/2006/relationships/image" Target="../media/image47.png"/><Relationship Id="rId5" Type="http://schemas.openxmlformats.org/officeDocument/2006/relationships/image" Target="../media/image23.png"/><Relationship Id="rId15" Type="http://schemas.openxmlformats.org/officeDocument/2006/relationships/image" Target="../media/image25.png"/><Relationship Id="rId23" Type="http://schemas.openxmlformats.org/officeDocument/2006/relationships/image" Target="../media/image26.png"/><Relationship Id="rId28" Type="http://schemas.openxmlformats.org/officeDocument/2006/relationships/image" Target="../media/image2.png"/><Relationship Id="rId10" Type="http://schemas.openxmlformats.org/officeDocument/2006/relationships/image" Target="../media/image6.png"/><Relationship Id="rId19" Type="http://schemas.openxmlformats.org/officeDocument/2006/relationships/image" Target="../media/image27.png"/><Relationship Id="rId31" Type="http://schemas.microsoft.com/office/2007/relationships/hdphoto" Target="../media/hdphoto3.wdp"/><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12.png"/><Relationship Id="rId22" Type="http://schemas.openxmlformats.org/officeDocument/2006/relationships/image" Target="../media/image31.png"/><Relationship Id="rId27" Type="http://schemas.microsoft.com/office/2007/relationships/hdphoto" Target="../media/hdphoto2.wdp"/><Relationship Id="rId30" Type="http://schemas.openxmlformats.org/officeDocument/2006/relationships/image" Target="../media/image15.png"/></Relationships>
</file>

<file path=ppt/slides/_rels/slide1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slide" Target="slide15.xml"/><Relationship Id="rId7" Type="http://schemas.openxmlformats.org/officeDocument/2006/relationships/slide" Target="slide18.xml"/><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slide" Target="slide19.xml"/><Relationship Id="rId4" Type="http://schemas.openxmlformats.org/officeDocument/2006/relationships/slide" Target="slide9.xml"/><Relationship Id="rId9" Type="http://schemas.openxmlformats.org/officeDocument/2006/relationships/image" Target="../media/image43.png"/></Relationships>
</file>

<file path=ppt/slides/_rels/slide1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81.emf"/><Relationship Id="rId3" Type="http://schemas.openxmlformats.org/officeDocument/2006/relationships/hyperlink" Target="https://www.mext.go.jp/a_menu/shotou/youchien/mext_02697.html" TargetMode="External"/><Relationship Id="rId7" Type="http://schemas.openxmlformats.org/officeDocument/2006/relationships/image" Target="../media/image80.emf"/><Relationship Id="rId2" Type="http://schemas.openxmlformats.org/officeDocument/2006/relationships/hyperlink" Target="https://www.mext.go.jp/a_menu/shotou/youchien/1422302.htm" TargetMode="Externa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image" Target="../media/image79.png"/><Relationship Id="rId4" Type="http://schemas.openxmlformats.org/officeDocument/2006/relationships/hyperlink" Target="https://www.nier.go.jp/kaihatsu/shidousiryou.html"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slide" Target="slide13.xml"/><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1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slide" Target="slide13.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9FFCC"/>
        </a:solidFill>
        <a:effectLst/>
      </p:bgPr>
    </p:bg>
    <p:spTree>
      <p:nvGrpSpPr>
        <p:cNvPr id="1" name=""/>
        <p:cNvGrpSpPr/>
        <p:nvPr/>
      </p:nvGrpSpPr>
      <p:grpSpPr>
        <a:xfrm>
          <a:off x="0" y="0"/>
          <a:ext cx="0" cy="0"/>
          <a:chOff x="0" y="0"/>
          <a:chExt cx="0" cy="0"/>
        </a:xfrm>
      </p:grpSpPr>
      <p:pic>
        <p:nvPicPr>
          <p:cNvPr id="5" name="図 4" descr="子供の合唱のイラスト | かわいいフリー素材集 いらすとや"/>
          <p:cNvPicPr>
            <a:picLocks noChangeAspect="1"/>
          </p:cNvPicPr>
          <p:nvPr/>
        </p:nvPicPr>
        <p:blipFill rotWithShape="1">
          <a:blip r:embed="rId2" cstate="print">
            <a:extLst>
              <a:ext uri="{28A0092B-C50C-407E-A947-70E740481C1C}">
                <a14:useLocalDpi xmlns:a14="http://schemas.microsoft.com/office/drawing/2010/main" val="0"/>
              </a:ext>
            </a:extLst>
          </a:blip>
          <a:srcRect l="74038" t="18451" b="33739"/>
          <a:stretch/>
        </p:blipFill>
        <p:spPr bwMode="auto">
          <a:xfrm>
            <a:off x="2098241" y="1418953"/>
            <a:ext cx="545442" cy="680350"/>
          </a:xfrm>
          <a:prstGeom prst="rect">
            <a:avLst/>
          </a:prstGeom>
          <a:noFill/>
          <a:ln>
            <a:noFill/>
          </a:ln>
          <a:extLst>
            <a:ext uri="{53640926-AAD7-44D8-BBD7-CCE9431645EC}">
              <a14:shadowObscured xmlns:a14="http://schemas.microsoft.com/office/drawing/2010/main"/>
            </a:ext>
          </a:extLst>
        </p:spPr>
      </p:pic>
      <p:pic>
        <p:nvPicPr>
          <p:cNvPr id="8" name="図 7" descr="子供の合唱のイラスト | かわいいフリー素材集 いらすとや"/>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20294" b="67647" l="1965" r="24951">
                        <a14:foregroundMark x1="2161" y1="37941" x2="2161" y2="47059"/>
                        <a14:foregroundMark x1="23379" y1="40294" x2="24361" y2="42941"/>
                        <a14:foregroundMark x1="23772" y1="37059" x2="23772" y2="49706"/>
                        <a14:foregroundMark x1="24361" y1="47647" x2="25147" y2="45588"/>
                        <a14:foregroundMark x1="24361" y1="37941" x2="21218" y2="32647"/>
                        <a14:foregroundMark x1="21218" y1="31176" x2="22004" y2="36471"/>
                        <a14:foregroundMark x1="21611" y1="25882" x2="22986" y2="36471"/>
                        <a14:foregroundMark x1="18468" y1="28529" x2="19450" y2="33824"/>
                        <a14:foregroundMark x1="17289" y1="23235" x2="21218" y2="32647"/>
                        <a14:foregroundMark x1="13360" y1="22647" x2="13360" y2="31765"/>
                        <a14:foregroundMark x1="12377" y1="22059" x2="11984" y2="29118"/>
                        <a14:foregroundMark x1="15521" y1="22059" x2="16699" y2="25294"/>
                        <a14:foregroundMark x1="9823" y1="22647" x2="8448" y2="28529"/>
                        <a14:foregroundMark x1="8841" y1="25294" x2="5697" y2="31765"/>
                        <a14:foregroundMark x1="9823" y1="21176" x2="23772" y2="25294"/>
                        <a14:foregroundMark x1="9234" y1="25294" x2="6680" y2="37059"/>
                        <a14:foregroundMark x1="5305" y1="24706" x2="5697" y2="36471"/>
                        <a14:foregroundMark x1="8841" y1="54412" x2="6287" y2="60882"/>
                        <a14:foregroundMark x1="10609" y1="53529" x2="10609" y2="62941"/>
                        <a14:foregroundMark x1="13360" y1="54412" x2="13360" y2="60294"/>
                        <a14:foregroundMark x1="15128" y1="54412" x2="15128" y2="64118"/>
                        <a14:foregroundMark x1="16699" y1="53529" x2="16699" y2="67647"/>
                        <a14:foregroundMark x1="3536" y1="29118" x2="2750" y2="39706"/>
                        <a14:foregroundMark x1="12770" y1="22059" x2="19843" y2="23824"/>
                        <a14:foregroundMark x1="22004" y1="26471" x2="22004" y2="25882"/>
                        <a14:foregroundMark x1="15521" y1="20588" x2="22986" y2="25882"/>
                        <a14:foregroundMark x1="10609" y1="21176" x2="19843" y2="21176"/>
                      </a14:backgroundRemoval>
                    </a14:imgEffect>
                  </a14:imgLayer>
                </a14:imgProps>
              </a:ext>
              <a:ext uri="{28A0092B-C50C-407E-A947-70E740481C1C}">
                <a14:useLocalDpi xmlns:a14="http://schemas.microsoft.com/office/drawing/2010/main" val="0"/>
              </a:ext>
            </a:extLst>
          </a:blip>
          <a:srcRect t="18450" r="73647" b="31325"/>
          <a:stretch/>
        </p:blipFill>
        <p:spPr bwMode="auto">
          <a:xfrm>
            <a:off x="4748537" y="2106047"/>
            <a:ext cx="557520" cy="709478"/>
          </a:xfrm>
          <a:prstGeom prst="rect">
            <a:avLst/>
          </a:prstGeom>
          <a:noFill/>
          <a:ln>
            <a:noFill/>
          </a:ln>
          <a:extLst>
            <a:ext uri="{53640926-AAD7-44D8-BBD7-CCE9431645EC}">
              <a14:shadowObscured xmlns:a14="http://schemas.microsoft.com/office/drawing/2010/main"/>
            </a:ext>
          </a:extLst>
        </p:spPr>
      </p:pic>
      <p:pic>
        <p:nvPicPr>
          <p:cNvPr id="13" name="図 12" descr="子供の合唱のイラスト | かわいいフリー素材集 いらすとや"/>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26705" b="70739" l="26042" r="50000">
                        <a14:foregroundMark x1="27500" y1="45739" x2="29792" y2="51705"/>
                        <a14:foregroundMark x1="26042" y1="50284" x2="26458" y2="50284"/>
                        <a14:foregroundMark x1="48958" y1="55398" x2="50000" y2="50284"/>
                        <a14:foregroundMark x1="36875" y1="57386" x2="36875" y2="59091"/>
                        <a14:foregroundMark x1="37292" y1="59943" x2="38333" y2="59091"/>
                        <a14:foregroundMark x1="32708" y1="61080" x2="32708" y2="59091"/>
                        <a14:foregroundMark x1="33125" y1="61648" x2="35417" y2="66193"/>
                        <a14:foregroundMark x1="32083" y1="59943" x2="33958" y2="63068"/>
                        <a14:foregroundMark x1="33125" y1="62500" x2="33125" y2="61648"/>
                        <a14:foregroundMark x1="42500" y1="61648" x2="42917" y2="61648"/>
                        <a14:foregroundMark x1="36875" y1="62500" x2="36875" y2="62500"/>
                        <a14:foregroundMark x1="35417" y1="59943" x2="32708" y2="67614"/>
                        <a14:foregroundMark x1="35000" y1="65625" x2="35000" y2="65625"/>
                        <a14:foregroundMark x1="36875" y1="64205" x2="36875" y2="64205"/>
                        <a14:foregroundMark x1="35833" y1="64205" x2="38333" y2="64205"/>
                        <a14:foregroundMark x1="38333" y1="63068" x2="38333" y2="63068"/>
                        <a14:foregroundMark x1="40625" y1="63636" x2="40625" y2="63636"/>
                        <a14:foregroundMark x1="40208" y1="61648" x2="43958" y2="61648"/>
                        <a14:foregroundMark x1="35833" y1="63636" x2="43333" y2="67614"/>
                        <a14:foregroundMark x1="40208" y1="65625" x2="48125" y2="66761"/>
                        <a14:foregroundMark x1="41042" y1="65057" x2="43958" y2="67614"/>
                        <a14:foregroundMark x1="29792" y1="63636" x2="31250" y2="70739"/>
                        <a14:foregroundMark x1="48125" y1="47159" x2="48125" y2="47159"/>
                        <a14:foregroundMark x1="42083" y1="30682" x2="46667" y2="44034"/>
                        <a14:foregroundMark x1="42083" y1="26705" x2="33125" y2="28693"/>
                        <a14:foregroundMark x1="42500" y1="28125" x2="35000" y2="31250"/>
                        <a14:foregroundMark x1="41458" y1="30114" x2="42917" y2="28693"/>
                        <a14:foregroundMark x1="42917" y1="30682" x2="45833" y2="33239"/>
                        <a14:foregroundMark x1="43333" y1="33807" x2="40208" y2="27557"/>
                        <a14:foregroundMark x1="45208" y1="36364" x2="44792" y2="34943"/>
                        <a14:foregroundMark x1="46250" y1="34375" x2="47708" y2="34943"/>
                        <a14:foregroundMark x1="32708" y1="29261" x2="33125" y2="31818"/>
                        <a14:foregroundMark x1="33125" y1="31818" x2="33125" y2="31818"/>
                        <a14:foregroundMark x1="30833" y1="31818" x2="30833" y2="31818"/>
                        <a14:foregroundMark x1="28958" y1="30682" x2="28958" y2="36364"/>
                        <a14:foregroundMark x1="27500" y1="38920" x2="27500" y2="45170"/>
                        <a14:foregroundMark x1="45833" y1="36932" x2="46250" y2="44034"/>
                        <a14:foregroundMark x1="47083" y1="38920" x2="48542" y2="45170"/>
                      </a14:backgroundRemoval>
                    </a14:imgEffect>
                  </a14:imgLayer>
                </a14:imgProps>
              </a:ext>
              <a:ext uri="{28A0092B-C50C-407E-A947-70E740481C1C}">
                <a14:useLocalDpi xmlns:a14="http://schemas.microsoft.com/office/drawing/2010/main" val="0"/>
              </a:ext>
            </a:extLst>
          </a:blip>
          <a:srcRect l="25098" t="23634" r="48968" b="25713"/>
          <a:stretch/>
        </p:blipFill>
        <p:spPr bwMode="auto">
          <a:xfrm>
            <a:off x="1021451" y="801215"/>
            <a:ext cx="516183" cy="743938"/>
          </a:xfrm>
          <a:prstGeom prst="rect">
            <a:avLst/>
          </a:prstGeom>
          <a:noFill/>
          <a:ln>
            <a:noFill/>
          </a:ln>
          <a:extLst>
            <a:ext uri="{53640926-AAD7-44D8-BBD7-CCE9431645EC}">
              <a14:shadowObscured xmlns:a14="http://schemas.microsoft.com/office/drawing/2010/main"/>
            </a:ext>
          </a:extLst>
        </p:spPr>
      </p:pic>
      <p:pic>
        <p:nvPicPr>
          <p:cNvPr id="15" name="図 14" descr="いろいろな角度から見た女の子のイラスト | かわいいフリー素材集 いらすとや"/>
          <p:cNvPicPr/>
          <p:nvPr/>
        </p:nvPicPr>
        <p:blipFill rotWithShape="1">
          <a:blip r:embed="rId7" cstate="print">
            <a:extLst>
              <a:ext uri="{28A0092B-C50C-407E-A947-70E740481C1C}">
                <a14:useLocalDpi xmlns:a14="http://schemas.microsoft.com/office/drawing/2010/main" val="0"/>
              </a:ext>
            </a:extLst>
          </a:blip>
          <a:srcRect b="31433"/>
          <a:stretch/>
        </p:blipFill>
        <p:spPr bwMode="auto">
          <a:xfrm>
            <a:off x="3107404" y="1582672"/>
            <a:ext cx="771190" cy="711414"/>
          </a:xfrm>
          <a:prstGeom prst="rect">
            <a:avLst/>
          </a:prstGeom>
          <a:noFill/>
          <a:ln>
            <a:noFill/>
          </a:ln>
          <a:extLst>
            <a:ext uri="{53640926-AAD7-44D8-BBD7-CCE9431645EC}">
              <a14:shadowObscured xmlns:a14="http://schemas.microsoft.com/office/drawing/2010/main"/>
            </a:ext>
          </a:extLst>
        </p:spPr>
      </p:pic>
      <p:pic>
        <p:nvPicPr>
          <p:cNvPr id="16" name="図 15" descr="歩く女の子のイラスト | かわいいフリー素材集 いらすとや"/>
          <p:cNvPicPr/>
          <p:nvPr/>
        </p:nvPicPr>
        <p:blipFill rotWithShape="1">
          <a:blip r:embed="rId8" cstate="print">
            <a:extLst>
              <a:ext uri="{28A0092B-C50C-407E-A947-70E740481C1C}">
                <a14:useLocalDpi xmlns:a14="http://schemas.microsoft.com/office/drawing/2010/main" val="0"/>
              </a:ext>
            </a:extLst>
          </a:blip>
          <a:srcRect b="30556"/>
          <a:stretch/>
        </p:blipFill>
        <p:spPr bwMode="auto">
          <a:xfrm>
            <a:off x="5581826" y="1877569"/>
            <a:ext cx="917136" cy="833411"/>
          </a:xfrm>
          <a:prstGeom prst="rect">
            <a:avLst/>
          </a:prstGeom>
          <a:noFill/>
          <a:ln>
            <a:noFill/>
          </a:ln>
          <a:extLst>
            <a:ext uri="{53640926-AAD7-44D8-BBD7-CCE9431645EC}">
              <a14:shadowObscured xmlns:a14="http://schemas.microsoft.com/office/drawing/2010/main"/>
            </a:ext>
          </a:extLst>
        </p:spPr>
      </p:pic>
      <p:pic>
        <p:nvPicPr>
          <p:cNvPr id="17" name="図 16" descr="前髪の短い女の子のイラスト | かわいいフリー素材集 いらすとや"/>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285342" y="4101092"/>
            <a:ext cx="671342" cy="788010"/>
          </a:xfrm>
          <a:prstGeom prst="rect">
            <a:avLst/>
          </a:prstGeom>
          <a:noFill/>
          <a:ln>
            <a:noFill/>
          </a:ln>
        </p:spPr>
      </p:pic>
      <p:pic>
        <p:nvPicPr>
          <p:cNvPr id="18" name="図 17" descr="おでこの検索結果 | かわいいフリー素材集 いらすとや"/>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067886" y="1333424"/>
            <a:ext cx="697316" cy="735403"/>
          </a:xfrm>
          <a:prstGeom prst="rect">
            <a:avLst/>
          </a:prstGeom>
          <a:noFill/>
          <a:ln>
            <a:noFill/>
          </a:ln>
        </p:spPr>
      </p:pic>
      <p:pic>
        <p:nvPicPr>
          <p:cNvPr id="20" name="図 19" descr="安心している女の子のイラスト | かわいいフリー素材集 いらすとや"/>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033297" y="1886500"/>
            <a:ext cx="850314" cy="892432"/>
          </a:xfrm>
          <a:prstGeom prst="rect">
            <a:avLst/>
          </a:prstGeom>
          <a:noFill/>
          <a:ln>
            <a:noFill/>
          </a:ln>
        </p:spPr>
      </p:pic>
      <p:pic>
        <p:nvPicPr>
          <p:cNvPr id="22" name="図 21" descr="ベスト] いらすとや フリー 素材 イラスト 女の子 - ひまわり畑 イラスト"/>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514499" y="281252"/>
            <a:ext cx="712873" cy="891021"/>
          </a:xfrm>
          <a:prstGeom prst="rect">
            <a:avLst/>
          </a:prstGeom>
          <a:noFill/>
          <a:ln>
            <a:noFill/>
          </a:ln>
        </p:spPr>
      </p:pic>
      <p:pic>
        <p:nvPicPr>
          <p:cNvPr id="23" name="図 22" descr="指で数を数える女の子のイラスト | かわいいフリー素材集 いらすとや"/>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0728387" y="389691"/>
            <a:ext cx="851926" cy="827576"/>
          </a:xfrm>
          <a:prstGeom prst="rect">
            <a:avLst/>
          </a:prstGeom>
          <a:noFill/>
          <a:ln>
            <a:noFill/>
          </a:ln>
        </p:spPr>
      </p:pic>
      <p:pic>
        <p:nvPicPr>
          <p:cNvPr id="24" name="図 23" descr="三つ編みのイラスト | かわいいフリー素材集 いらすとや"/>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662612" y="2951798"/>
            <a:ext cx="866775" cy="954405"/>
          </a:xfrm>
          <a:prstGeom prst="rect">
            <a:avLst/>
          </a:prstGeom>
          <a:noFill/>
          <a:ln>
            <a:noFill/>
          </a:ln>
        </p:spPr>
      </p:pic>
      <p:pic>
        <p:nvPicPr>
          <p:cNvPr id="25" name="図 24" descr="女の子の顔のアイコン | かわいいフリー素材集 いらすとや"/>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567515" y="2690411"/>
            <a:ext cx="744594" cy="774954"/>
          </a:xfrm>
          <a:prstGeom prst="rect">
            <a:avLst/>
          </a:prstGeom>
          <a:noFill/>
          <a:ln>
            <a:noFill/>
          </a:ln>
        </p:spPr>
      </p:pic>
      <p:pic>
        <p:nvPicPr>
          <p:cNvPr id="26" name="図 25" descr="机を拭く人のイラスト（女の子） | かわいいフリー素材集 いらすとや"/>
          <p:cNvPicPr/>
          <p:nvPr/>
        </p:nvPicPr>
        <p:blipFill rotWithShape="1">
          <a:blip r:embed="rId16" cstate="print">
            <a:extLst>
              <a:ext uri="{28A0092B-C50C-407E-A947-70E740481C1C}">
                <a14:useLocalDpi xmlns:a14="http://schemas.microsoft.com/office/drawing/2010/main" val="0"/>
              </a:ext>
            </a:extLst>
          </a:blip>
          <a:srcRect l="22131" r="20492" b="32787"/>
          <a:stretch/>
        </p:blipFill>
        <p:spPr bwMode="auto">
          <a:xfrm>
            <a:off x="7371264" y="2986967"/>
            <a:ext cx="666750" cy="781050"/>
          </a:xfrm>
          <a:prstGeom prst="rect">
            <a:avLst/>
          </a:prstGeom>
          <a:noFill/>
          <a:ln>
            <a:noFill/>
          </a:ln>
          <a:extLst>
            <a:ext uri="{53640926-AAD7-44D8-BBD7-CCE9431645EC}">
              <a14:shadowObscured xmlns:a14="http://schemas.microsoft.com/office/drawing/2010/main"/>
            </a:ext>
          </a:extLst>
        </p:spPr>
      </p:pic>
      <p:pic>
        <p:nvPicPr>
          <p:cNvPr id="27" name="図 26" descr="いろいろなおさげ髪のイラスト | かわいいフリー素材集 いらすとや"/>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9501917" y="2938720"/>
            <a:ext cx="829623" cy="1011303"/>
          </a:xfrm>
          <a:prstGeom prst="rect">
            <a:avLst/>
          </a:prstGeom>
          <a:noFill/>
          <a:ln>
            <a:noFill/>
          </a:ln>
        </p:spPr>
      </p:pic>
      <p:pic>
        <p:nvPicPr>
          <p:cNvPr id="28" name="図 27" descr="あやとりをしている女の子のイラスト | かわいいフリー素材集 いらすとや"/>
          <p:cNvPicPr/>
          <p:nvPr/>
        </p:nvPicPr>
        <p:blipFill rotWithShape="1">
          <a:blip r:embed="rId18" cstate="print">
            <a:extLst>
              <a:ext uri="{BEBA8EAE-BF5A-486C-A8C5-ECC9F3942E4B}">
                <a14:imgProps xmlns:a14="http://schemas.microsoft.com/office/drawing/2010/main">
                  <a14:imgLayer r:embed="rId19">
                    <a14:imgEffect>
                      <a14:backgroundRemoval t="3361" b="72269" l="8876" r="89941">
                        <a14:foregroundMark x1="37278" y1="60084" x2="31953" y2="73109"/>
                        <a14:foregroundMark x1="59763" y1="11765" x2="40237" y2="10084"/>
                        <a14:foregroundMark x1="69231" y1="12605" x2="61538" y2="15546"/>
                        <a14:foregroundMark x1="81065" y1="12605" x2="72189" y2="33613"/>
                        <a14:foregroundMark x1="72189" y1="13866" x2="74556" y2="32773"/>
                        <a14:foregroundMark x1="75740" y1="14706" x2="85207" y2="35294"/>
                        <a14:foregroundMark x1="61538" y1="7143" x2="69231" y2="25210"/>
                        <a14:foregroundMark x1="66864" y1="4202" x2="74556" y2="21429"/>
                        <a14:foregroundMark x1="53254" y1="3361" x2="36095" y2="5042"/>
                        <a14:foregroundMark x1="49704" y1="46639" x2="33728" y2="47479"/>
                        <a14:foregroundMark x1="46746" y1="49580" x2="61538" y2="49580"/>
                        <a14:foregroundMark x1="45562" y1="49580" x2="66864" y2="55042"/>
                      </a14:backgroundRemoval>
                    </a14:imgEffect>
                  </a14:imgLayer>
                </a14:imgProps>
              </a:ext>
              <a:ext uri="{28A0092B-C50C-407E-A947-70E740481C1C}">
                <a14:useLocalDpi xmlns:a14="http://schemas.microsoft.com/office/drawing/2010/main" val="0"/>
              </a:ext>
            </a:extLst>
          </a:blip>
          <a:srcRect b="29091"/>
          <a:stretch/>
        </p:blipFill>
        <p:spPr bwMode="auto">
          <a:xfrm>
            <a:off x="697838" y="3204760"/>
            <a:ext cx="702594" cy="701443"/>
          </a:xfrm>
          <a:prstGeom prst="rect">
            <a:avLst/>
          </a:prstGeom>
          <a:noFill/>
          <a:ln>
            <a:noFill/>
          </a:ln>
          <a:extLst>
            <a:ext uri="{53640926-AAD7-44D8-BBD7-CCE9431645EC}">
              <a14:shadowObscured xmlns:a14="http://schemas.microsoft.com/office/drawing/2010/main"/>
            </a:ext>
          </a:extLst>
        </p:spPr>
      </p:pic>
      <p:pic>
        <p:nvPicPr>
          <p:cNvPr id="29" name="図 28" descr="手を上げている女の子のイラスト | かわいいフリー素材集 いらすとや"/>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1994618" y="4206163"/>
            <a:ext cx="725805" cy="923290"/>
          </a:xfrm>
          <a:prstGeom prst="rect">
            <a:avLst/>
          </a:prstGeom>
          <a:noFill/>
          <a:ln>
            <a:noFill/>
          </a:ln>
        </p:spPr>
      </p:pic>
      <p:pic>
        <p:nvPicPr>
          <p:cNvPr id="30" name="図 29" descr="いろいろな話し合う人たちのイラスト | かわいいフリー素材集 いらすとや"/>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284670" y="3824948"/>
            <a:ext cx="824230" cy="1009015"/>
          </a:xfrm>
          <a:prstGeom prst="rect">
            <a:avLst/>
          </a:prstGeom>
          <a:noFill/>
          <a:ln>
            <a:noFill/>
          </a:ln>
        </p:spPr>
      </p:pic>
      <p:pic>
        <p:nvPicPr>
          <p:cNvPr id="31" name="図 30" descr="ハンカチで手を拭いている女の子のイラスト | かわいいフリー素材集 いらすとや"/>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10719555" y="1973064"/>
            <a:ext cx="860758" cy="975445"/>
          </a:xfrm>
          <a:prstGeom prst="rect">
            <a:avLst/>
          </a:prstGeom>
          <a:noFill/>
          <a:ln>
            <a:noFill/>
          </a:ln>
        </p:spPr>
      </p:pic>
      <p:pic>
        <p:nvPicPr>
          <p:cNvPr id="32" name="図 31" descr="いろいろな立っている西洋人のイラスト（女性） | かわいいフリー素材集 いらすとや"/>
          <p:cNvPicPr/>
          <p:nvPr/>
        </p:nvPicPr>
        <p:blipFill rotWithShape="1">
          <a:blip r:embed="rId23" cstate="print">
            <a:extLst>
              <a:ext uri="{28A0092B-C50C-407E-A947-70E740481C1C}">
                <a14:useLocalDpi xmlns:a14="http://schemas.microsoft.com/office/drawing/2010/main" val="0"/>
              </a:ext>
            </a:extLst>
          </a:blip>
          <a:srcRect b="35345"/>
          <a:stretch/>
        </p:blipFill>
        <p:spPr bwMode="auto">
          <a:xfrm>
            <a:off x="10371713" y="3535814"/>
            <a:ext cx="751840" cy="857250"/>
          </a:xfrm>
          <a:prstGeom prst="rect">
            <a:avLst/>
          </a:prstGeom>
          <a:noFill/>
          <a:ln>
            <a:noFill/>
          </a:ln>
          <a:extLst>
            <a:ext uri="{53640926-AAD7-44D8-BBD7-CCE9431645EC}">
              <a14:shadowObscured xmlns:a14="http://schemas.microsoft.com/office/drawing/2010/main"/>
            </a:ext>
          </a:extLst>
        </p:spPr>
      </p:pic>
      <p:pic>
        <p:nvPicPr>
          <p:cNvPr id="33" name="図 32" descr="インド人の男の子のイラスト | かわいいフリー素材集 いらすとや"/>
          <p:cNvPicPr/>
          <p:nvPr/>
        </p:nvPicPr>
        <p:blipFill rotWithShape="1">
          <a:blip r:embed="rId24" cstate="print">
            <a:extLst>
              <a:ext uri="{28A0092B-C50C-407E-A947-70E740481C1C}">
                <a14:useLocalDpi xmlns:a14="http://schemas.microsoft.com/office/drawing/2010/main" val="0"/>
              </a:ext>
            </a:extLst>
          </a:blip>
          <a:srcRect b="31420"/>
          <a:stretch/>
        </p:blipFill>
        <p:spPr bwMode="auto">
          <a:xfrm>
            <a:off x="4072290" y="2732297"/>
            <a:ext cx="545332" cy="733068"/>
          </a:xfrm>
          <a:prstGeom prst="rect">
            <a:avLst/>
          </a:prstGeom>
          <a:noFill/>
          <a:ln>
            <a:noFill/>
          </a:ln>
          <a:extLst>
            <a:ext uri="{53640926-AAD7-44D8-BBD7-CCE9431645EC}">
              <a14:shadowObscured xmlns:a14="http://schemas.microsoft.com/office/drawing/2010/main"/>
            </a:ext>
          </a:extLst>
        </p:spPr>
      </p:pic>
      <p:pic>
        <p:nvPicPr>
          <p:cNvPr id="34" name="図 33" descr="女の子の顔のアイコン | かわいいフリー素材集 いらすとや"/>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1100479" y="1957819"/>
            <a:ext cx="702165" cy="732591"/>
          </a:xfrm>
          <a:prstGeom prst="rect">
            <a:avLst/>
          </a:prstGeom>
          <a:noFill/>
          <a:ln>
            <a:noFill/>
          </a:ln>
        </p:spPr>
      </p:pic>
      <p:pic>
        <p:nvPicPr>
          <p:cNvPr id="35" name="図 34" descr="マッシュルームカットのイラスト（男性） | かわいいフリー素材集 いらすとや"/>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248796" y="1597023"/>
            <a:ext cx="639821" cy="820674"/>
          </a:xfrm>
          <a:prstGeom prst="rect">
            <a:avLst/>
          </a:prstGeom>
          <a:noFill/>
          <a:ln>
            <a:noFill/>
          </a:ln>
        </p:spPr>
      </p:pic>
      <p:pic>
        <p:nvPicPr>
          <p:cNvPr id="36" name="図 35" descr="帽子をかぶっている男の子のイラスト | かわいいフリー素材集 いらすとや"/>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7716361" y="4800600"/>
            <a:ext cx="697865" cy="819150"/>
          </a:xfrm>
          <a:prstGeom prst="rect">
            <a:avLst/>
          </a:prstGeom>
          <a:noFill/>
          <a:ln>
            <a:noFill/>
          </a:ln>
        </p:spPr>
      </p:pic>
      <p:pic>
        <p:nvPicPr>
          <p:cNvPr id="37" name="図 36" descr="勝ち気な子供のイラスト（男の子） | かわいいフリー素材集 いらすとや"/>
          <p:cNvPicPr/>
          <p:nvPr/>
        </p:nvPicPr>
        <p:blipFill rotWithShape="1">
          <a:blip r:embed="rId28" cstate="print">
            <a:extLst>
              <a:ext uri="{28A0092B-C50C-407E-A947-70E740481C1C}">
                <a14:useLocalDpi xmlns:a14="http://schemas.microsoft.com/office/drawing/2010/main" val="0"/>
              </a:ext>
            </a:extLst>
          </a:blip>
          <a:srcRect b="35250"/>
          <a:stretch/>
        </p:blipFill>
        <p:spPr bwMode="auto">
          <a:xfrm>
            <a:off x="9443738" y="4593590"/>
            <a:ext cx="1042035" cy="876300"/>
          </a:xfrm>
          <a:prstGeom prst="rect">
            <a:avLst/>
          </a:prstGeom>
          <a:noFill/>
          <a:ln>
            <a:noFill/>
          </a:ln>
          <a:extLst>
            <a:ext uri="{53640926-AAD7-44D8-BBD7-CCE9431645EC}">
              <a14:shadowObscured xmlns:a14="http://schemas.microsoft.com/office/drawing/2010/main"/>
            </a:ext>
          </a:extLst>
        </p:spPr>
      </p:pic>
      <p:pic>
        <p:nvPicPr>
          <p:cNvPr id="38" name="図 37" descr="髪 | かわいいフリー素材集 いらすとや"/>
          <p:cNvPicPr/>
          <p:nvPr/>
        </p:nvPicPr>
        <p:blipFill>
          <a:blip r:embed="rId29">
            <a:extLst>
              <a:ext uri="{28A0092B-C50C-407E-A947-70E740481C1C}">
                <a14:useLocalDpi xmlns:a14="http://schemas.microsoft.com/office/drawing/2010/main" val="0"/>
              </a:ext>
            </a:extLst>
          </a:blip>
          <a:srcRect/>
          <a:stretch>
            <a:fillRect/>
          </a:stretch>
        </p:blipFill>
        <p:spPr bwMode="auto">
          <a:xfrm>
            <a:off x="478395" y="4111831"/>
            <a:ext cx="721163" cy="793218"/>
          </a:xfrm>
          <a:prstGeom prst="rect">
            <a:avLst/>
          </a:prstGeom>
          <a:noFill/>
          <a:ln>
            <a:noFill/>
          </a:ln>
        </p:spPr>
      </p:pic>
      <p:pic>
        <p:nvPicPr>
          <p:cNvPr id="39" name="図 38" descr="おしゃべりな男性のイラスト | かわいいフリー素材集 いらすとや"/>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8400611" y="2570123"/>
            <a:ext cx="913647" cy="956945"/>
          </a:xfrm>
          <a:prstGeom prst="rect">
            <a:avLst/>
          </a:prstGeom>
          <a:noFill/>
          <a:ln>
            <a:noFill/>
          </a:ln>
        </p:spPr>
      </p:pic>
      <p:pic>
        <p:nvPicPr>
          <p:cNvPr id="40" name="図 39" descr="一輪車に乗る子供のイラスト（男の子） | かわいいフリー素材集 いらすとや"/>
          <p:cNvPicPr/>
          <p:nvPr/>
        </p:nvPicPr>
        <p:blipFill rotWithShape="1">
          <a:blip r:embed="rId31" cstate="print">
            <a:extLst>
              <a:ext uri="{28A0092B-C50C-407E-A947-70E740481C1C}">
                <a14:useLocalDpi xmlns:a14="http://schemas.microsoft.com/office/drawing/2010/main" val="0"/>
              </a:ext>
            </a:extLst>
          </a:blip>
          <a:srcRect b="47039"/>
          <a:stretch/>
        </p:blipFill>
        <p:spPr bwMode="auto">
          <a:xfrm>
            <a:off x="1573810" y="5572225"/>
            <a:ext cx="1456690" cy="914400"/>
          </a:xfrm>
          <a:prstGeom prst="rect">
            <a:avLst/>
          </a:prstGeom>
          <a:noFill/>
          <a:ln>
            <a:noFill/>
          </a:ln>
          <a:extLst>
            <a:ext uri="{53640926-AAD7-44D8-BBD7-CCE9431645EC}">
              <a14:shadowObscured xmlns:a14="http://schemas.microsoft.com/office/drawing/2010/main"/>
            </a:ext>
          </a:extLst>
        </p:spPr>
      </p:pic>
      <p:pic>
        <p:nvPicPr>
          <p:cNvPr id="41" name="図 40" descr="手を挙げる男の子のイラスト | かわいいフリー素材集 いらすとや"/>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10965591" y="5492958"/>
            <a:ext cx="771525" cy="953770"/>
          </a:xfrm>
          <a:prstGeom prst="rect">
            <a:avLst/>
          </a:prstGeom>
          <a:noFill/>
          <a:ln>
            <a:noFill/>
          </a:ln>
        </p:spPr>
      </p:pic>
      <p:pic>
        <p:nvPicPr>
          <p:cNvPr id="42" name="図 41" descr="バイバイの検索結果 | かわいいフリー素材集 いらすとや"/>
          <p:cNvPicPr/>
          <p:nvPr/>
        </p:nvPicPr>
        <p:blipFill>
          <a:blip r:embed="rId33">
            <a:extLst>
              <a:ext uri="{28A0092B-C50C-407E-A947-70E740481C1C}">
                <a14:useLocalDpi xmlns:a14="http://schemas.microsoft.com/office/drawing/2010/main" val="0"/>
              </a:ext>
            </a:extLst>
          </a:blip>
          <a:srcRect/>
          <a:stretch>
            <a:fillRect/>
          </a:stretch>
        </p:blipFill>
        <p:spPr bwMode="auto">
          <a:xfrm>
            <a:off x="6628334" y="3976052"/>
            <a:ext cx="797496" cy="804321"/>
          </a:xfrm>
          <a:prstGeom prst="rect">
            <a:avLst/>
          </a:prstGeom>
          <a:noFill/>
          <a:ln>
            <a:noFill/>
          </a:ln>
        </p:spPr>
      </p:pic>
      <p:pic>
        <p:nvPicPr>
          <p:cNvPr id="43" name="図 42" descr="坊主頭の男の子のイラスト | かわいいフリー素材集 いらすとや"/>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3275772" y="5150631"/>
            <a:ext cx="827094" cy="1020725"/>
          </a:xfrm>
          <a:prstGeom prst="rect">
            <a:avLst/>
          </a:prstGeom>
          <a:noFill/>
          <a:ln>
            <a:noFill/>
          </a:ln>
        </p:spPr>
      </p:pic>
      <p:pic>
        <p:nvPicPr>
          <p:cNvPr id="44" name="図 43" descr="いろいろな立っている西洋人のイラスト（男性） | かわいいフリー素材集 いらすとや"/>
          <p:cNvPicPr/>
          <p:nvPr/>
        </p:nvPicPr>
        <p:blipFill rotWithShape="1">
          <a:blip r:embed="rId35" cstate="print">
            <a:extLst>
              <a:ext uri="{28A0092B-C50C-407E-A947-70E740481C1C}">
                <a14:useLocalDpi xmlns:a14="http://schemas.microsoft.com/office/drawing/2010/main" val="0"/>
              </a:ext>
            </a:extLst>
          </a:blip>
          <a:srcRect b="32037"/>
          <a:stretch/>
        </p:blipFill>
        <p:spPr bwMode="auto">
          <a:xfrm>
            <a:off x="5017968" y="4090352"/>
            <a:ext cx="768341" cy="956433"/>
          </a:xfrm>
          <a:prstGeom prst="rect">
            <a:avLst/>
          </a:prstGeom>
          <a:noFill/>
          <a:ln>
            <a:noFill/>
          </a:ln>
          <a:extLst>
            <a:ext uri="{53640926-AAD7-44D8-BBD7-CCE9431645EC}">
              <a14:shadowObscured xmlns:a14="http://schemas.microsoft.com/office/drawing/2010/main"/>
            </a:ext>
          </a:extLst>
        </p:spPr>
      </p:pic>
      <p:pic>
        <p:nvPicPr>
          <p:cNvPr id="45" name="図 44" descr="男の子のイラスト「笑った顔・怒った顔・泣いた顔・笑顔」 | かわいいフリー素材集 いらすとや"/>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4617622" y="5369232"/>
            <a:ext cx="819351" cy="1077496"/>
          </a:xfrm>
          <a:prstGeom prst="rect">
            <a:avLst/>
          </a:prstGeom>
          <a:noFill/>
          <a:ln>
            <a:noFill/>
          </a:ln>
        </p:spPr>
      </p:pic>
      <p:pic>
        <p:nvPicPr>
          <p:cNvPr id="46" name="図 45" descr="黒い髪の男の子のイラスト | かわいいフリー素材集 いらすとや"/>
          <p:cNvPicPr/>
          <p:nvPr/>
        </p:nvPicPr>
        <p:blipFill>
          <a:blip r:embed="rId37" cstate="print">
            <a:extLst>
              <a:ext uri="{28A0092B-C50C-407E-A947-70E740481C1C}">
                <a14:useLocalDpi xmlns:a14="http://schemas.microsoft.com/office/drawing/2010/main" val="0"/>
              </a:ext>
            </a:extLst>
          </a:blip>
          <a:srcRect/>
          <a:stretch>
            <a:fillRect/>
          </a:stretch>
        </p:blipFill>
        <p:spPr bwMode="auto">
          <a:xfrm>
            <a:off x="8895402" y="5660994"/>
            <a:ext cx="619097" cy="914434"/>
          </a:xfrm>
          <a:prstGeom prst="rect">
            <a:avLst/>
          </a:prstGeom>
          <a:noFill/>
          <a:ln>
            <a:noFill/>
          </a:ln>
        </p:spPr>
      </p:pic>
      <p:pic>
        <p:nvPicPr>
          <p:cNvPr id="47" name="図 46" descr="紅白帽を縦にかぶった男の子のイラスト | かわいいフリー素材集 いらすとや"/>
          <p:cNvPicPr/>
          <p:nvPr/>
        </p:nvPicPr>
        <p:blipFill>
          <a:blip r:embed="rId38" cstate="print">
            <a:extLst>
              <a:ext uri="{28A0092B-C50C-407E-A947-70E740481C1C}">
                <a14:useLocalDpi xmlns:a14="http://schemas.microsoft.com/office/drawing/2010/main" val="0"/>
              </a:ext>
            </a:extLst>
          </a:blip>
          <a:srcRect/>
          <a:stretch>
            <a:fillRect/>
          </a:stretch>
        </p:blipFill>
        <p:spPr bwMode="auto">
          <a:xfrm>
            <a:off x="448375" y="5239969"/>
            <a:ext cx="976630" cy="1190625"/>
          </a:xfrm>
          <a:prstGeom prst="rect">
            <a:avLst/>
          </a:prstGeom>
          <a:noFill/>
          <a:ln>
            <a:noFill/>
          </a:ln>
        </p:spPr>
      </p:pic>
      <p:pic>
        <p:nvPicPr>
          <p:cNvPr id="48" name="図 47" descr="眼鏡をかけた男性のイラスト（丸メガネ） | かわいいフリー素材集 いらすとや"/>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5963210" y="4766945"/>
            <a:ext cx="825500" cy="990600"/>
          </a:xfrm>
          <a:prstGeom prst="rect">
            <a:avLst/>
          </a:prstGeom>
          <a:noFill/>
          <a:ln>
            <a:noFill/>
          </a:ln>
        </p:spPr>
      </p:pic>
      <p:pic>
        <p:nvPicPr>
          <p:cNvPr id="49" name="図 48" descr="いひひ」と笑っている男の子のイラスト | かわいいフリー素材集 いらすとや"/>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6942987" y="5504815"/>
            <a:ext cx="848360" cy="989965"/>
          </a:xfrm>
          <a:prstGeom prst="rect">
            <a:avLst/>
          </a:prstGeom>
          <a:noFill/>
          <a:ln>
            <a:noFill/>
          </a:ln>
        </p:spPr>
      </p:pic>
      <p:sp>
        <p:nvSpPr>
          <p:cNvPr id="12" name="角丸四角形 11"/>
          <p:cNvSpPr/>
          <p:nvPr/>
        </p:nvSpPr>
        <p:spPr>
          <a:xfrm>
            <a:off x="2822096" y="178093"/>
            <a:ext cx="6197243" cy="1246245"/>
          </a:xfrm>
          <a:prstGeom prst="roundRect">
            <a:avLst/>
          </a:prstGeom>
          <a:solidFill>
            <a:srgbClr val="FFFFFF"/>
          </a:solidFill>
          <a:ln>
            <a:solidFill>
              <a:schemeClr val="bg1"/>
            </a:solidFill>
          </a:ln>
          <a:effectLst>
            <a:glow rad="127000">
              <a:schemeClr val="bg1">
                <a:alpha val="7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a:solidFill>
                  <a:schemeClr val="tx1"/>
                </a:solidFill>
              </a:rPr>
              <a:t>話し合い見える化シート</a:t>
            </a:r>
            <a:r>
              <a:rPr lang="ja-JP" altLang="en-US" sz="4000" dirty="0">
                <a:solidFill>
                  <a:schemeClr val="tx1"/>
                </a:solidFill>
              </a:rPr>
              <a:t>　</a:t>
            </a:r>
            <a:endParaRPr lang="en-US" altLang="ja-JP" sz="4000" dirty="0">
              <a:solidFill>
                <a:schemeClr val="tx1"/>
              </a:solidFill>
            </a:endParaRPr>
          </a:p>
        </p:txBody>
      </p:sp>
    </p:spTree>
    <p:extLst>
      <p:ext uri="{BB962C8B-B14F-4D97-AF65-F5344CB8AC3E}">
        <p14:creationId xmlns:p14="http://schemas.microsoft.com/office/powerpoint/2010/main" val="1435587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117354-336B-2A23-68B0-508F6340B4F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BA776D9-EC98-31A6-EC89-A023E1F53EC9}"/>
              </a:ext>
            </a:extLst>
          </p:cNvPr>
          <p:cNvSpPr>
            <a:spLocks noGrp="1"/>
          </p:cNvSpPr>
          <p:nvPr>
            <p:ph type="title"/>
          </p:nvPr>
        </p:nvSpPr>
        <p:spPr>
          <a:xfrm>
            <a:off x="200298" y="334734"/>
            <a:ext cx="11386768" cy="5796100"/>
          </a:xfrm>
        </p:spPr>
        <p:txBody>
          <a:bodyPr anchor="t">
            <a:normAutofit/>
          </a:bodyPr>
          <a:lstStyle/>
          <a:p>
            <a:pPr>
              <a:lnSpc>
                <a:spcPct val="100000"/>
              </a:lnSpc>
            </a:pPr>
            <a:r>
              <a:rPr kumimoji="1" lang="ja-JP" altLang="en-US" dirty="0"/>
              <a:t>　話し合い見える化シート　本編</a:t>
            </a:r>
            <a:br>
              <a:rPr kumimoji="1" lang="en-US" altLang="ja-JP" dirty="0"/>
            </a:br>
            <a:br>
              <a:rPr kumimoji="1" lang="en-US" altLang="ja-JP" sz="800" dirty="0"/>
            </a:br>
            <a:br>
              <a:rPr kumimoji="1" lang="en-US" altLang="ja-JP" sz="800" dirty="0"/>
            </a:br>
            <a:r>
              <a:rPr kumimoji="1" lang="en-US" altLang="ja-JP" sz="2800" dirty="0"/>
              <a:t>【</a:t>
            </a:r>
            <a:r>
              <a:rPr kumimoji="1" lang="ja-JP" altLang="en-US" sz="2800" dirty="0"/>
              <a:t>スライド</a:t>
            </a:r>
            <a:r>
              <a:rPr kumimoji="1" lang="en-US" altLang="ja-JP" sz="2800" dirty="0"/>
              <a:t>11</a:t>
            </a:r>
            <a:r>
              <a:rPr kumimoji="1" lang="ja-JP" altLang="en-US" sz="2800" dirty="0"/>
              <a:t>～</a:t>
            </a:r>
            <a:r>
              <a:rPr kumimoji="1" lang="en-US" altLang="ja-JP" sz="2800" dirty="0"/>
              <a:t>19】</a:t>
            </a:r>
            <a:br>
              <a:rPr kumimoji="1" lang="en-US" altLang="ja-JP" sz="2800" dirty="0"/>
            </a:br>
            <a:br>
              <a:rPr kumimoji="1" lang="en-US" altLang="ja-JP" sz="2800" dirty="0"/>
            </a:br>
            <a:r>
              <a:rPr kumimoji="1" lang="ja-JP" altLang="en-US" sz="2400" dirty="0"/>
              <a:t>スライド</a:t>
            </a:r>
            <a:r>
              <a:rPr kumimoji="1" lang="en-US" altLang="ja-JP" sz="2400" dirty="0"/>
              <a:t>11</a:t>
            </a:r>
            <a:r>
              <a:rPr kumimoji="1" lang="ja-JP" altLang="en-US" sz="2400" dirty="0"/>
              <a:t>→個人記録ページ</a:t>
            </a:r>
            <a:br>
              <a:rPr kumimoji="1" lang="en-US" altLang="ja-JP" sz="2400" dirty="0"/>
            </a:br>
            <a:br>
              <a:rPr kumimoji="1" lang="en-US" altLang="ja-JP" sz="2400" dirty="0"/>
            </a:br>
            <a:r>
              <a:rPr kumimoji="1" lang="ja-JP" altLang="en-US" sz="2400" dirty="0"/>
              <a:t>スライド</a:t>
            </a:r>
            <a:r>
              <a:rPr kumimoji="1" lang="en-US" altLang="ja-JP" sz="2400" dirty="0"/>
              <a:t>12</a:t>
            </a:r>
            <a:r>
              <a:rPr kumimoji="1" lang="ja-JP" altLang="en-US" sz="2400" dirty="0"/>
              <a:t>→グルーピングのページ</a:t>
            </a:r>
            <a:br>
              <a:rPr kumimoji="1" lang="en-US" altLang="ja-JP" sz="2400" dirty="0"/>
            </a:br>
            <a:br>
              <a:rPr kumimoji="1" lang="en-US" altLang="ja-JP" sz="2400" dirty="0"/>
            </a:br>
            <a:r>
              <a:rPr kumimoji="1" lang="ja-JP" altLang="en-US" sz="2400" dirty="0"/>
              <a:t>スライド</a:t>
            </a:r>
            <a:r>
              <a:rPr kumimoji="1" lang="en-US" altLang="ja-JP" sz="2400" dirty="0"/>
              <a:t>13</a:t>
            </a:r>
            <a:r>
              <a:rPr kumimoji="1" lang="ja-JP" altLang="en-US" sz="2400" dirty="0"/>
              <a:t>→話し合い見える化シートのページ</a:t>
            </a:r>
            <a:br>
              <a:rPr kumimoji="1" lang="en-US" altLang="ja-JP" sz="2400" dirty="0"/>
            </a:br>
            <a:br>
              <a:rPr kumimoji="1" lang="en-US" altLang="ja-JP" sz="2400" dirty="0"/>
            </a:br>
            <a:r>
              <a:rPr kumimoji="1" lang="ja-JP" altLang="en-US" sz="2400" dirty="0"/>
              <a:t>スライド</a:t>
            </a:r>
            <a:r>
              <a:rPr kumimoji="1" lang="en-US" altLang="ja-JP" sz="2400" dirty="0"/>
              <a:t>14</a:t>
            </a:r>
            <a:r>
              <a:rPr kumimoji="1" lang="ja-JP" altLang="en-US" sz="2400" dirty="0"/>
              <a:t>→幼児の姿のページ</a:t>
            </a:r>
            <a:br>
              <a:rPr kumimoji="1" lang="en-US" altLang="ja-JP" sz="2400" dirty="0"/>
            </a:br>
            <a:br>
              <a:rPr kumimoji="1" lang="en-US" altLang="ja-JP" sz="2400" dirty="0"/>
            </a:br>
            <a:r>
              <a:rPr kumimoji="1" lang="ja-JP" altLang="en-US" sz="2400" dirty="0"/>
              <a:t>スライド</a:t>
            </a:r>
            <a:r>
              <a:rPr kumimoji="1" lang="en-US" altLang="ja-JP" sz="2400" dirty="0"/>
              <a:t>15</a:t>
            </a:r>
            <a:r>
              <a:rPr kumimoji="1" lang="ja-JP" altLang="en-US" sz="2400" dirty="0"/>
              <a:t>～</a:t>
            </a:r>
            <a:r>
              <a:rPr kumimoji="1" lang="en-US" altLang="ja-JP" sz="2400" dirty="0"/>
              <a:t>19</a:t>
            </a:r>
            <a:r>
              <a:rPr kumimoji="1" lang="ja-JP" altLang="en-US" sz="2400" dirty="0"/>
              <a:t>→参考資料のページ</a:t>
            </a:r>
          </a:p>
        </p:txBody>
      </p:sp>
      <p:sp>
        <p:nvSpPr>
          <p:cNvPr id="3" name="正方形/長方形 2">
            <a:extLst>
              <a:ext uri="{FF2B5EF4-FFF2-40B4-BE49-F238E27FC236}">
                <a16:creationId xmlns:a16="http://schemas.microsoft.com/office/drawing/2014/main" id="{DDE81262-A853-D62B-FE0C-A6160F809756}"/>
              </a:ext>
            </a:extLst>
          </p:cNvPr>
          <p:cNvSpPr/>
          <p:nvPr/>
        </p:nvSpPr>
        <p:spPr>
          <a:xfrm>
            <a:off x="622352" y="334734"/>
            <a:ext cx="8239125" cy="723900"/>
          </a:xfrm>
          <a:prstGeom prst="rect">
            <a:avLst/>
          </a:prstGeom>
          <a:noFill/>
          <a:ln w="101600" cmpd="thickThi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270502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2C5FF"/>
        </a:solidFill>
        <a:effectLst/>
      </p:bgPr>
    </p:bg>
    <p:spTree>
      <p:nvGrpSpPr>
        <p:cNvPr id="1" name=""/>
        <p:cNvGrpSpPr/>
        <p:nvPr/>
      </p:nvGrpSpPr>
      <p:grpSpPr>
        <a:xfrm>
          <a:off x="0" y="0"/>
          <a:ext cx="0" cy="0"/>
          <a:chOff x="0" y="0"/>
          <a:chExt cx="0" cy="0"/>
        </a:xfrm>
      </p:grpSpPr>
      <p:graphicFrame>
        <p:nvGraphicFramePr>
          <p:cNvPr id="3" name="表 2"/>
          <p:cNvGraphicFramePr>
            <a:graphicFrameLocks noGrp="1"/>
          </p:cNvGraphicFramePr>
          <p:nvPr>
            <p:extLst>
              <p:ext uri="{D42A27DB-BD31-4B8C-83A1-F6EECF244321}">
                <p14:modId xmlns:p14="http://schemas.microsoft.com/office/powerpoint/2010/main" val="2881194195"/>
              </p:ext>
            </p:extLst>
          </p:nvPr>
        </p:nvGraphicFramePr>
        <p:xfrm>
          <a:off x="1087394" y="2148487"/>
          <a:ext cx="9803028" cy="4069490"/>
        </p:xfrm>
        <a:graphic>
          <a:graphicData uri="http://schemas.openxmlformats.org/drawingml/2006/table">
            <a:tbl>
              <a:tblPr firstRow="1" bandRow="1">
                <a:tableStyleId>{5C22544A-7EE6-4342-B048-85BDC9FD1C3A}</a:tableStyleId>
              </a:tblPr>
              <a:tblGrid>
                <a:gridCol w="1633838">
                  <a:extLst>
                    <a:ext uri="{9D8B030D-6E8A-4147-A177-3AD203B41FA5}">
                      <a16:colId xmlns:a16="http://schemas.microsoft.com/office/drawing/2014/main" val="3056608128"/>
                    </a:ext>
                  </a:extLst>
                </a:gridCol>
                <a:gridCol w="1633838">
                  <a:extLst>
                    <a:ext uri="{9D8B030D-6E8A-4147-A177-3AD203B41FA5}">
                      <a16:colId xmlns:a16="http://schemas.microsoft.com/office/drawing/2014/main" val="240352031"/>
                    </a:ext>
                  </a:extLst>
                </a:gridCol>
                <a:gridCol w="1633838">
                  <a:extLst>
                    <a:ext uri="{9D8B030D-6E8A-4147-A177-3AD203B41FA5}">
                      <a16:colId xmlns:a16="http://schemas.microsoft.com/office/drawing/2014/main" val="506610370"/>
                    </a:ext>
                  </a:extLst>
                </a:gridCol>
                <a:gridCol w="1633838">
                  <a:extLst>
                    <a:ext uri="{9D8B030D-6E8A-4147-A177-3AD203B41FA5}">
                      <a16:colId xmlns:a16="http://schemas.microsoft.com/office/drawing/2014/main" val="1639427647"/>
                    </a:ext>
                  </a:extLst>
                </a:gridCol>
                <a:gridCol w="1633838">
                  <a:extLst>
                    <a:ext uri="{9D8B030D-6E8A-4147-A177-3AD203B41FA5}">
                      <a16:colId xmlns:a16="http://schemas.microsoft.com/office/drawing/2014/main" val="2876724443"/>
                    </a:ext>
                  </a:extLst>
                </a:gridCol>
                <a:gridCol w="1633838">
                  <a:extLst>
                    <a:ext uri="{9D8B030D-6E8A-4147-A177-3AD203B41FA5}">
                      <a16:colId xmlns:a16="http://schemas.microsoft.com/office/drawing/2014/main" val="3050705488"/>
                    </a:ext>
                  </a:extLst>
                </a:gridCol>
              </a:tblGrid>
              <a:tr h="813898">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extLst>
                  <a:ext uri="{0D108BD9-81ED-4DB2-BD59-A6C34878D82A}">
                    <a16:rowId xmlns:a16="http://schemas.microsoft.com/office/drawing/2014/main" val="1534189697"/>
                  </a:ext>
                </a:extLst>
              </a:tr>
              <a:tr h="813898">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extLst>
                  <a:ext uri="{0D108BD9-81ED-4DB2-BD59-A6C34878D82A}">
                    <a16:rowId xmlns:a16="http://schemas.microsoft.com/office/drawing/2014/main" val="16145177"/>
                  </a:ext>
                </a:extLst>
              </a:tr>
              <a:tr h="813898">
                <a:tc>
                  <a:txBody>
                    <a:bodyPr/>
                    <a:lstStyle/>
                    <a:p>
                      <a:endParaRPr kumimoji="1" lang="ja-JP"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extLst>
                  <a:ext uri="{0D108BD9-81ED-4DB2-BD59-A6C34878D82A}">
                    <a16:rowId xmlns:a16="http://schemas.microsoft.com/office/drawing/2014/main" val="705768797"/>
                  </a:ext>
                </a:extLst>
              </a:tr>
              <a:tr h="813898">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extLst>
                  <a:ext uri="{0D108BD9-81ED-4DB2-BD59-A6C34878D82A}">
                    <a16:rowId xmlns:a16="http://schemas.microsoft.com/office/drawing/2014/main" val="853562109"/>
                  </a:ext>
                </a:extLst>
              </a:tr>
              <a:tr h="813898">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extLst>
                  <a:ext uri="{0D108BD9-81ED-4DB2-BD59-A6C34878D82A}">
                    <a16:rowId xmlns:a16="http://schemas.microsoft.com/office/drawing/2014/main" val="3479067937"/>
                  </a:ext>
                </a:extLst>
              </a:tr>
            </a:tbl>
          </a:graphicData>
        </a:graphic>
      </p:graphicFrame>
      <p:sp>
        <p:nvSpPr>
          <p:cNvPr id="10" name="角丸四角形 9"/>
          <p:cNvSpPr/>
          <p:nvPr/>
        </p:nvSpPr>
        <p:spPr>
          <a:xfrm>
            <a:off x="2406551" y="2688441"/>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kumimoji="1" lang="ja-JP" altLang="en-US" sz="1400" dirty="0">
                <a:solidFill>
                  <a:schemeClr val="tx1"/>
                </a:solidFill>
              </a:rPr>
              <a:t>①</a:t>
            </a:r>
          </a:p>
        </p:txBody>
      </p:sp>
      <p:sp>
        <p:nvSpPr>
          <p:cNvPr id="81" name="角丸四角形 80"/>
          <p:cNvSpPr/>
          <p:nvPr/>
        </p:nvSpPr>
        <p:spPr>
          <a:xfrm>
            <a:off x="4018459" y="2685531"/>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②</a:t>
            </a:r>
            <a:endParaRPr kumimoji="1" lang="ja-JP" altLang="en-US" sz="1400" dirty="0">
              <a:solidFill>
                <a:schemeClr val="tx1"/>
              </a:solidFill>
            </a:endParaRPr>
          </a:p>
        </p:txBody>
      </p:sp>
      <p:sp>
        <p:nvSpPr>
          <p:cNvPr id="82" name="角丸四角形 81"/>
          <p:cNvSpPr/>
          <p:nvPr/>
        </p:nvSpPr>
        <p:spPr>
          <a:xfrm>
            <a:off x="5656942" y="2685531"/>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③</a:t>
            </a:r>
            <a:endParaRPr kumimoji="1" lang="ja-JP" altLang="en-US" sz="1400" dirty="0">
              <a:solidFill>
                <a:schemeClr val="tx1"/>
              </a:solidFill>
            </a:endParaRPr>
          </a:p>
        </p:txBody>
      </p:sp>
      <p:sp>
        <p:nvSpPr>
          <p:cNvPr id="83" name="角丸四角形 82"/>
          <p:cNvSpPr/>
          <p:nvPr/>
        </p:nvSpPr>
        <p:spPr>
          <a:xfrm>
            <a:off x="7289136" y="2685531"/>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④</a:t>
            </a:r>
            <a:endParaRPr kumimoji="1" lang="ja-JP" altLang="en-US" sz="1400" dirty="0">
              <a:solidFill>
                <a:schemeClr val="tx1"/>
              </a:solidFill>
            </a:endParaRPr>
          </a:p>
        </p:txBody>
      </p:sp>
      <p:sp>
        <p:nvSpPr>
          <p:cNvPr id="84" name="角丸四角形 83"/>
          <p:cNvSpPr/>
          <p:nvPr/>
        </p:nvSpPr>
        <p:spPr>
          <a:xfrm>
            <a:off x="8923139" y="2692179"/>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⑤</a:t>
            </a:r>
            <a:endParaRPr kumimoji="1" lang="ja-JP" altLang="en-US" sz="1400" dirty="0">
              <a:solidFill>
                <a:schemeClr val="tx1"/>
              </a:solidFill>
            </a:endParaRPr>
          </a:p>
        </p:txBody>
      </p:sp>
      <p:sp>
        <p:nvSpPr>
          <p:cNvPr id="85" name="角丸四角形 84"/>
          <p:cNvSpPr/>
          <p:nvPr/>
        </p:nvSpPr>
        <p:spPr>
          <a:xfrm>
            <a:off x="10555333" y="2660267"/>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⑥</a:t>
            </a:r>
            <a:endParaRPr kumimoji="1" lang="ja-JP" altLang="en-US" sz="1400" dirty="0">
              <a:solidFill>
                <a:schemeClr val="tx1"/>
              </a:solidFill>
            </a:endParaRPr>
          </a:p>
        </p:txBody>
      </p:sp>
      <p:sp>
        <p:nvSpPr>
          <p:cNvPr id="86" name="角丸四角形 85"/>
          <p:cNvSpPr/>
          <p:nvPr/>
        </p:nvSpPr>
        <p:spPr>
          <a:xfrm>
            <a:off x="2388831" y="3498825"/>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⑦</a:t>
            </a:r>
            <a:endParaRPr kumimoji="1" lang="ja-JP" altLang="en-US" sz="1400" dirty="0">
              <a:solidFill>
                <a:schemeClr val="tx1"/>
              </a:solidFill>
            </a:endParaRPr>
          </a:p>
        </p:txBody>
      </p:sp>
      <p:sp>
        <p:nvSpPr>
          <p:cNvPr id="87" name="角丸四角形 86"/>
          <p:cNvSpPr/>
          <p:nvPr/>
        </p:nvSpPr>
        <p:spPr>
          <a:xfrm>
            <a:off x="4013938" y="3484599"/>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⑧</a:t>
            </a:r>
            <a:endParaRPr kumimoji="1" lang="ja-JP" altLang="en-US" sz="1400" dirty="0">
              <a:solidFill>
                <a:schemeClr val="tx1"/>
              </a:solidFill>
            </a:endParaRPr>
          </a:p>
        </p:txBody>
      </p:sp>
      <p:sp>
        <p:nvSpPr>
          <p:cNvPr id="88" name="角丸四角形 87"/>
          <p:cNvSpPr/>
          <p:nvPr/>
        </p:nvSpPr>
        <p:spPr>
          <a:xfrm>
            <a:off x="5652306" y="3497755"/>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⑨</a:t>
            </a:r>
            <a:endParaRPr kumimoji="1" lang="ja-JP" altLang="en-US" sz="1400" dirty="0">
              <a:solidFill>
                <a:schemeClr val="tx1"/>
              </a:solidFill>
            </a:endParaRPr>
          </a:p>
        </p:txBody>
      </p:sp>
      <p:sp>
        <p:nvSpPr>
          <p:cNvPr id="89" name="角丸四角形 88"/>
          <p:cNvSpPr/>
          <p:nvPr/>
        </p:nvSpPr>
        <p:spPr>
          <a:xfrm>
            <a:off x="7289136" y="3484598"/>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⑩</a:t>
            </a:r>
            <a:endParaRPr kumimoji="1" lang="ja-JP" altLang="en-US" sz="1400" dirty="0">
              <a:solidFill>
                <a:schemeClr val="tx1"/>
              </a:solidFill>
            </a:endParaRPr>
          </a:p>
        </p:txBody>
      </p:sp>
      <p:sp>
        <p:nvSpPr>
          <p:cNvPr id="90" name="角丸四角形 89"/>
          <p:cNvSpPr/>
          <p:nvPr/>
        </p:nvSpPr>
        <p:spPr>
          <a:xfrm>
            <a:off x="8909463" y="3484598"/>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⑪</a:t>
            </a:r>
            <a:endParaRPr kumimoji="1" lang="ja-JP" altLang="en-US" sz="1400" dirty="0">
              <a:solidFill>
                <a:schemeClr val="tx1"/>
              </a:solidFill>
            </a:endParaRPr>
          </a:p>
        </p:txBody>
      </p:sp>
      <p:sp>
        <p:nvSpPr>
          <p:cNvPr id="91" name="角丸四角形 90"/>
          <p:cNvSpPr/>
          <p:nvPr/>
        </p:nvSpPr>
        <p:spPr>
          <a:xfrm>
            <a:off x="10555333" y="3501866"/>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⑫</a:t>
            </a:r>
            <a:endParaRPr kumimoji="1" lang="ja-JP" altLang="en-US" sz="1400" dirty="0">
              <a:solidFill>
                <a:schemeClr val="tx1"/>
              </a:solidFill>
            </a:endParaRPr>
          </a:p>
        </p:txBody>
      </p:sp>
      <p:sp>
        <p:nvSpPr>
          <p:cNvPr id="92" name="角丸四角形 91"/>
          <p:cNvSpPr/>
          <p:nvPr/>
        </p:nvSpPr>
        <p:spPr>
          <a:xfrm>
            <a:off x="2375724" y="4297921"/>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⑬</a:t>
            </a:r>
            <a:endParaRPr kumimoji="1" lang="ja-JP" altLang="en-US" sz="1400" dirty="0">
              <a:solidFill>
                <a:schemeClr val="tx1"/>
              </a:solidFill>
            </a:endParaRPr>
          </a:p>
        </p:txBody>
      </p:sp>
      <p:sp>
        <p:nvSpPr>
          <p:cNvPr id="93" name="角丸四角形 92"/>
          <p:cNvSpPr/>
          <p:nvPr/>
        </p:nvSpPr>
        <p:spPr>
          <a:xfrm>
            <a:off x="4023776" y="4290503"/>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kumimoji="1" lang="ja-JP" altLang="en-US" sz="1400" dirty="0">
                <a:solidFill>
                  <a:schemeClr val="tx1"/>
                </a:solidFill>
              </a:rPr>
              <a:t>⑭</a:t>
            </a:r>
          </a:p>
        </p:txBody>
      </p:sp>
      <p:sp>
        <p:nvSpPr>
          <p:cNvPr id="94" name="角丸四角形 93"/>
          <p:cNvSpPr/>
          <p:nvPr/>
        </p:nvSpPr>
        <p:spPr>
          <a:xfrm>
            <a:off x="5652306" y="4309953"/>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⑮</a:t>
            </a:r>
            <a:endParaRPr kumimoji="1" lang="ja-JP" altLang="en-US" sz="1400" dirty="0">
              <a:solidFill>
                <a:schemeClr val="tx1"/>
              </a:solidFill>
            </a:endParaRPr>
          </a:p>
        </p:txBody>
      </p:sp>
      <p:sp>
        <p:nvSpPr>
          <p:cNvPr id="95" name="角丸四角形 94"/>
          <p:cNvSpPr/>
          <p:nvPr/>
        </p:nvSpPr>
        <p:spPr>
          <a:xfrm>
            <a:off x="7296700" y="4297921"/>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⑯</a:t>
            </a:r>
            <a:endParaRPr kumimoji="1" lang="ja-JP" altLang="en-US" sz="1400" dirty="0">
              <a:solidFill>
                <a:schemeClr val="tx1"/>
              </a:solidFill>
            </a:endParaRPr>
          </a:p>
        </p:txBody>
      </p:sp>
      <p:sp>
        <p:nvSpPr>
          <p:cNvPr id="96" name="角丸四角形 95"/>
          <p:cNvSpPr/>
          <p:nvPr/>
        </p:nvSpPr>
        <p:spPr>
          <a:xfrm>
            <a:off x="8917023" y="4308542"/>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⑰</a:t>
            </a:r>
            <a:endParaRPr kumimoji="1" lang="ja-JP" altLang="en-US" sz="1400" dirty="0">
              <a:solidFill>
                <a:schemeClr val="tx1"/>
              </a:solidFill>
            </a:endParaRPr>
          </a:p>
        </p:txBody>
      </p:sp>
      <p:sp>
        <p:nvSpPr>
          <p:cNvPr id="97" name="角丸四角形 96"/>
          <p:cNvSpPr/>
          <p:nvPr/>
        </p:nvSpPr>
        <p:spPr>
          <a:xfrm>
            <a:off x="10555333" y="4308542"/>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⑱</a:t>
            </a:r>
            <a:endParaRPr kumimoji="1" lang="ja-JP" altLang="en-US" sz="1400" dirty="0">
              <a:solidFill>
                <a:schemeClr val="tx1"/>
              </a:solidFill>
            </a:endParaRPr>
          </a:p>
        </p:txBody>
      </p:sp>
      <p:sp>
        <p:nvSpPr>
          <p:cNvPr id="98" name="角丸四角形 97"/>
          <p:cNvSpPr/>
          <p:nvPr/>
        </p:nvSpPr>
        <p:spPr>
          <a:xfrm>
            <a:off x="2385273" y="5129184"/>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⑲</a:t>
            </a:r>
            <a:endParaRPr kumimoji="1" lang="ja-JP" altLang="en-US" sz="1400" dirty="0">
              <a:solidFill>
                <a:schemeClr val="tx1"/>
              </a:solidFill>
            </a:endParaRPr>
          </a:p>
        </p:txBody>
      </p:sp>
      <p:sp>
        <p:nvSpPr>
          <p:cNvPr id="99" name="角丸四角形 98"/>
          <p:cNvSpPr/>
          <p:nvPr/>
        </p:nvSpPr>
        <p:spPr>
          <a:xfrm>
            <a:off x="4014513" y="5115034"/>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⑳</a:t>
            </a:r>
            <a:endParaRPr kumimoji="1" lang="ja-JP" altLang="en-US" sz="1400" dirty="0">
              <a:solidFill>
                <a:schemeClr val="tx1"/>
              </a:solidFill>
            </a:endParaRPr>
          </a:p>
        </p:txBody>
      </p:sp>
      <p:sp>
        <p:nvSpPr>
          <p:cNvPr id="100" name="角丸四角形 99"/>
          <p:cNvSpPr/>
          <p:nvPr/>
        </p:nvSpPr>
        <p:spPr>
          <a:xfrm>
            <a:off x="5651693" y="5108777"/>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㉑</a:t>
            </a:r>
            <a:endParaRPr kumimoji="1" lang="ja-JP" altLang="en-US" sz="1400" dirty="0">
              <a:solidFill>
                <a:schemeClr val="tx1"/>
              </a:solidFill>
            </a:endParaRPr>
          </a:p>
        </p:txBody>
      </p:sp>
      <p:sp>
        <p:nvSpPr>
          <p:cNvPr id="101" name="角丸四角形 100"/>
          <p:cNvSpPr/>
          <p:nvPr/>
        </p:nvSpPr>
        <p:spPr>
          <a:xfrm>
            <a:off x="7284396" y="5123330"/>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㉒</a:t>
            </a:r>
            <a:endParaRPr kumimoji="1" lang="ja-JP" altLang="en-US" sz="1400" dirty="0">
              <a:solidFill>
                <a:schemeClr val="tx1"/>
              </a:solidFill>
            </a:endParaRPr>
          </a:p>
        </p:txBody>
      </p:sp>
      <p:sp>
        <p:nvSpPr>
          <p:cNvPr id="102" name="角丸四角形 101"/>
          <p:cNvSpPr/>
          <p:nvPr/>
        </p:nvSpPr>
        <p:spPr>
          <a:xfrm>
            <a:off x="8920705" y="5121259"/>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㉓</a:t>
            </a:r>
            <a:endParaRPr kumimoji="1" lang="ja-JP" altLang="en-US" sz="1400" dirty="0">
              <a:solidFill>
                <a:schemeClr val="tx1"/>
              </a:solidFill>
            </a:endParaRPr>
          </a:p>
        </p:txBody>
      </p:sp>
      <p:sp>
        <p:nvSpPr>
          <p:cNvPr id="103" name="角丸四角形 102"/>
          <p:cNvSpPr/>
          <p:nvPr/>
        </p:nvSpPr>
        <p:spPr>
          <a:xfrm>
            <a:off x="10550828" y="5113334"/>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㉔</a:t>
            </a:r>
            <a:endParaRPr kumimoji="1" lang="ja-JP" altLang="en-US" sz="1400" dirty="0">
              <a:solidFill>
                <a:schemeClr val="tx1"/>
              </a:solidFill>
            </a:endParaRPr>
          </a:p>
        </p:txBody>
      </p:sp>
      <p:sp>
        <p:nvSpPr>
          <p:cNvPr id="104" name="角丸四角形 103"/>
          <p:cNvSpPr/>
          <p:nvPr/>
        </p:nvSpPr>
        <p:spPr>
          <a:xfrm>
            <a:off x="2382009" y="5917633"/>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㉕</a:t>
            </a:r>
            <a:endParaRPr kumimoji="1" lang="ja-JP" altLang="en-US" sz="1400" dirty="0">
              <a:solidFill>
                <a:schemeClr val="tx1"/>
              </a:solidFill>
            </a:endParaRPr>
          </a:p>
        </p:txBody>
      </p:sp>
      <p:sp>
        <p:nvSpPr>
          <p:cNvPr id="105" name="角丸四角形 104"/>
          <p:cNvSpPr/>
          <p:nvPr/>
        </p:nvSpPr>
        <p:spPr>
          <a:xfrm>
            <a:off x="4014791" y="5932667"/>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㉖</a:t>
            </a:r>
            <a:endParaRPr kumimoji="1" lang="ja-JP" altLang="en-US" sz="1400" dirty="0">
              <a:solidFill>
                <a:schemeClr val="tx1"/>
              </a:solidFill>
            </a:endParaRPr>
          </a:p>
        </p:txBody>
      </p:sp>
      <p:sp>
        <p:nvSpPr>
          <p:cNvPr id="106" name="角丸四角形 105"/>
          <p:cNvSpPr/>
          <p:nvPr/>
        </p:nvSpPr>
        <p:spPr>
          <a:xfrm>
            <a:off x="5641316" y="5917633"/>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㉗</a:t>
            </a:r>
            <a:endParaRPr kumimoji="1" lang="ja-JP" altLang="en-US" sz="1400" dirty="0">
              <a:solidFill>
                <a:schemeClr val="tx1"/>
              </a:solidFill>
            </a:endParaRPr>
          </a:p>
        </p:txBody>
      </p:sp>
      <p:sp>
        <p:nvSpPr>
          <p:cNvPr id="107" name="角丸四角形 106"/>
          <p:cNvSpPr/>
          <p:nvPr/>
        </p:nvSpPr>
        <p:spPr>
          <a:xfrm>
            <a:off x="7284396" y="5917633"/>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㉘</a:t>
            </a:r>
            <a:endParaRPr kumimoji="1" lang="ja-JP" altLang="en-US" sz="1400" dirty="0">
              <a:solidFill>
                <a:schemeClr val="tx1"/>
              </a:solidFill>
            </a:endParaRPr>
          </a:p>
        </p:txBody>
      </p:sp>
      <p:sp>
        <p:nvSpPr>
          <p:cNvPr id="108" name="角丸四角形 107"/>
          <p:cNvSpPr/>
          <p:nvPr/>
        </p:nvSpPr>
        <p:spPr>
          <a:xfrm>
            <a:off x="8909463" y="5915398"/>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㉙</a:t>
            </a:r>
            <a:endParaRPr kumimoji="1" lang="ja-JP" altLang="en-US" sz="1400" dirty="0">
              <a:solidFill>
                <a:schemeClr val="tx1"/>
              </a:solidFill>
            </a:endParaRPr>
          </a:p>
        </p:txBody>
      </p:sp>
      <p:sp>
        <p:nvSpPr>
          <p:cNvPr id="109" name="角丸四角形 108"/>
          <p:cNvSpPr/>
          <p:nvPr/>
        </p:nvSpPr>
        <p:spPr>
          <a:xfrm>
            <a:off x="10543364" y="5947612"/>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ja-JP" altLang="en-US" sz="1400" dirty="0">
                <a:solidFill>
                  <a:schemeClr val="tx1"/>
                </a:solidFill>
              </a:rPr>
              <a:t>㉚</a:t>
            </a:r>
            <a:endParaRPr kumimoji="1" lang="ja-JP" altLang="en-US" sz="1400" dirty="0">
              <a:solidFill>
                <a:schemeClr val="tx1"/>
              </a:solidFill>
            </a:endParaRPr>
          </a:p>
        </p:txBody>
      </p:sp>
      <p:pic>
        <p:nvPicPr>
          <p:cNvPr id="110" name="図 109"/>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49527" y="296892"/>
            <a:ext cx="3595846" cy="1773659"/>
          </a:xfrm>
          <a:prstGeom prst="rect">
            <a:avLst/>
          </a:prstGeom>
          <a:noFill/>
          <a:ln>
            <a:noFill/>
          </a:ln>
        </p:spPr>
      </p:pic>
      <p:pic>
        <p:nvPicPr>
          <p:cNvPr id="112" name="図 111" descr="子供の合唱のイラスト | かわいいフリー素材集 いらすとや"/>
          <p:cNvPicPr>
            <a:picLocks noChangeAspect="1"/>
          </p:cNvPicPr>
          <p:nvPr/>
        </p:nvPicPr>
        <p:blipFill rotWithShape="1">
          <a:blip r:embed="rId3" cstate="print">
            <a:extLst>
              <a:ext uri="{28A0092B-C50C-407E-A947-70E740481C1C}">
                <a14:useLocalDpi xmlns:a14="http://schemas.microsoft.com/office/drawing/2010/main" val="0"/>
              </a:ext>
            </a:extLst>
          </a:blip>
          <a:srcRect l="74038" t="18451" b="33739"/>
          <a:stretch/>
        </p:blipFill>
        <p:spPr bwMode="auto">
          <a:xfrm>
            <a:off x="3045678" y="2198346"/>
            <a:ext cx="545442" cy="680350"/>
          </a:xfrm>
          <a:prstGeom prst="rect">
            <a:avLst/>
          </a:prstGeom>
          <a:noFill/>
          <a:ln>
            <a:noFill/>
          </a:ln>
          <a:extLst>
            <a:ext uri="{53640926-AAD7-44D8-BBD7-CCE9431645EC}">
              <a14:shadowObscured xmlns:a14="http://schemas.microsoft.com/office/drawing/2010/main"/>
            </a:ext>
          </a:extLst>
        </p:spPr>
      </p:pic>
      <p:pic>
        <p:nvPicPr>
          <p:cNvPr id="114" name="図 113" descr="マッシュルームカットのイラスト（男性） | かわいいフリー素材集 いらすとや"/>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8797" y="2166552"/>
            <a:ext cx="614557" cy="743938"/>
          </a:xfrm>
          <a:prstGeom prst="rect">
            <a:avLst/>
          </a:prstGeom>
          <a:noFill/>
          <a:ln>
            <a:noFill/>
          </a:ln>
        </p:spPr>
      </p:pic>
      <p:pic>
        <p:nvPicPr>
          <p:cNvPr id="115" name="図 114" descr="インド人の男の子のイラスト | かわいいフリー素材集 いらすとや"/>
          <p:cNvPicPr/>
          <p:nvPr/>
        </p:nvPicPr>
        <p:blipFill rotWithShape="1">
          <a:blip r:embed="rId5" cstate="print">
            <a:extLst>
              <a:ext uri="{28A0092B-C50C-407E-A947-70E740481C1C}">
                <a14:useLocalDpi xmlns:a14="http://schemas.microsoft.com/office/drawing/2010/main" val="0"/>
              </a:ext>
            </a:extLst>
          </a:blip>
          <a:srcRect b="31420"/>
          <a:stretch/>
        </p:blipFill>
        <p:spPr bwMode="auto">
          <a:xfrm>
            <a:off x="3056002" y="4612631"/>
            <a:ext cx="545332" cy="733068"/>
          </a:xfrm>
          <a:prstGeom prst="rect">
            <a:avLst/>
          </a:prstGeom>
          <a:noFill/>
          <a:ln>
            <a:noFill/>
          </a:ln>
          <a:extLst>
            <a:ext uri="{53640926-AAD7-44D8-BBD7-CCE9431645EC}">
              <a14:shadowObscured xmlns:a14="http://schemas.microsoft.com/office/drawing/2010/main"/>
            </a:ext>
          </a:extLst>
        </p:spPr>
      </p:pic>
      <p:pic>
        <p:nvPicPr>
          <p:cNvPr id="119" name="図 118" descr="いろいろな角度から見た女の子のイラスト | かわいいフリー素材集 いらすとや"/>
          <p:cNvPicPr/>
          <p:nvPr/>
        </p:nvPicPr>
        <p:blipFill rotWithShape="1">
          <a:blip r:embed="rId6" cstate="print">
            <a:extLst>
              <a:ext uri="{28A0092B-C50C-407E-A947-70E740481C1C}">
                <a14:useLocalDpi xmlns:a14="http://schemas.microsoft.com/office/drawing/2010/main" val="0"/>
              </a:ext>
            </a:extLst>
          </a:blip>
          <a:srcRect b="31433"/>
          <a:stretch/>
        </p:blipFill>
        <p:spPr bwMode="auto">
          <a:xfrm>
            <a:off x="6240344" y="2197021"/>
            <a:ext cx="771190" cy="711414"/>
          </a:xfrm>
          <a:prstGeom prst="rect">
            <a:avLst/>
          </a:prstGeom>
          <a:noFill/>
          <a:ln>
            <a:noFill/>
          </a:ln>
          <a:extLst>
            <a:ext uri="{53640926-AAD7-44D8-BBD7-CCE9431645EC}">
              <a14:shadowObscured xmlns:a14="http://schemas.microsoft.com/office/drawing/2010/main"/>
            </a:ext>
          </a:extLst>
        </p:spPr>
      </p:pic>
      <p:pic>
        <p:nvPicPr>
          <p:cNvPr id="120" name="図 119" descr="歩く女の子のイラスト | かわいいフリー素材集 いらすとや"/>
          <p:cNvPicPr/>
          <p:nvPr/>
        </p:nvPicPr>
        <p:blipFill rotWithShape="1">
          <a:blip r:embed="rId7" cstate="print">
            <a:extLst>
              <a:ext uri="{28A0092B-C50C-407E-A947-70E740481C1C}">
                <a14:useLocalDpi xmlns:a14="http://schemas.microsoft.com/office/drawing/2010/main" val="0"/>
              </a:ext>
            </a:extLst>
          </a:blip>
          <a:srcRect b="30556"/>
          <a:stretch/>
        </p:blipFill>
        <p:spPr bwMode="auto">
          <a:xfrm>
            <a:off x="2924706" y="2988426"/>
            <a:ext cx="830069" cy="752809"/>
          </a:xfrm>
          <a:prstGeom prst="rect">
            <a:avLst/>
          </a:prstGeom>
          <a:noFill/>
          <a:ln>
            <a:noFill/>
          </a:ln>
          <a:extLst>
            <a:ext uri="{53640926-AAD7-44D8-BBD7-CCE9431645EC}">
              <a14:shadowObscured xmlns:a14="http://schemas.microsoft.com/office/drawing/2010/main"/>
            </a:ext>
          </a:extLst>
        </p:spPr>
      </p:pic>
      <p:pic>
        <p:nvPicPr>
          <p:cNvPr id="121" name="図 120" descr="髪 | かわいいフリー素材集 いらすとや"/>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07062" y="3024668"/>
            <a:ext cx="662696" cy="669174"/>
          </a:xfrm>
          <a:prstGeom prst="rect">
            <a:avLst/>
          </a:prstGeom>
          <a:noFill/>
          <a:ln>
            <a:noFill/>
          </a:ln>
        </p:spPr>
      </p:pic>
      <p:pic>
        <p:nvPicPr>
          <p:cNvPr id="122" name="図 121" descr="坊主頭の男の子のイラスト | かわいいフリー素材集 いらすとや"/>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612087" y="2950466"/>
            <a:ext cx="682700" cy="790769"/>
          </a:xfrm>
          <a:prstGeom prst="rect">
            <a:avLst/>
          </a:prstGeom>
          <a:noFill/>
          <a:ln>
            <a:noFill/>
          </a:ln>
        </p:spPr>
      </p:pic>
      <p:pic>
        <p:nvPicPr>
          <p:cNvPr id="123" name="図 122" descr="指で数を数える女の子のイラスト | かわいいフリー素材集 いらすとや"/>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515261" y="3777106"/>
            <a:ext cx="851926" cy="772424"/>
          </a:xfrm>
          <a:prstGeom prst="rect">
            <a:avLst/>
          </a:prstGeom>
          <a:noFill/>
          <a:ln>
            <a:noFill/>
          </a:ln>
        </p:spPr>
      </p:pic>
      <p:pic>
        <p:nvPicPr>
          <p:cNvPr id="124" name="図 123" descr="安心している女の子のイラスト | かわいいフリー素材集 いらすとや"/>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918671" y="3016173"/>
            <a:ext cx="714120" cy="725062"/>
          </a:xfrm>
          <a:prstGeom prst="rect">
            <a:avLst/>
          </a:prstGeom>
          <a:noFill/>
          <a:ln>
            <a:noFill/>
          </a:ln>
        </p:spPr>
      </p:pic>
      <p:pic>
        <p:nvPicPr>
          <p:cNvPr id="126" name="図 125" descr="ハンカチで手を拭いている女の子のイラスト | かわいいフリー素材集 いらすとや"/>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247388" y="3825836"/>
            <a:ext cx="722370" cy="763948"/>
          </a:xfrm>
          <a:prstGeom prst="rect">
            <a:avLst/>
          </a:prstGeom>
          <a:noFill/>
          <a:ln>
            <a:noFill/>
          </a:ln>
        </p:spPr>
      </p:pic>
      <p:pic>
        <p:nvPicPr>
          <p:cNvPr id="127" name="図 126" descr="三つ編みのイラスト | かわいいフリー素材集 いらすとや"/>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946689" y="3787316"/>
            <a:ext cx="763959" cy="758879"/>
          </a:xfrm>
          <a:prstGeom prst="rect">
            <a:avLst/>
          </a:prstGeom>
          <a:noFill/>
          <a:ln>
            <a:noFill/>
          </a:ln>
        </p:spPr>
      </p:pic>
      <p:pic>
        <p:nvPicPr>
          <p:cNvPr id="128" name="図 127" descr="眼鏡をかけた男性のイラスト（丸メガネ） | かわいいフリー素材集 いらすとや"/>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309033" y="2990282"/>
            <a:ext cx="634083" cy="768740"/>
          </a:xfrm>
          <a:prstGeom prst="rect">
            <a:avLst/>
          </a:prstGeom>
          <a:noFill/>
          <a:ln>
            <a:noFill/>
          </a:ln>
        </p:spPr>
      </p:pic>
      <p:pic>
        <p:nvPicPr>
          <p:cNvPr id="129" name="図 128" descr="机を拭く人のイラスト（女の子） | かわいいフリー素材集 いらすとや"/>
          <p:cNvPicPr/>
          <p:nvPr/>
        </p:nvPicPr>
        <p:blipFill rotWithShape="1">
          <a:blip r:embed="rId15" cstate="print">
            <a:extLst>
              <a:ext uri="{28A0092B-C50C-407E-A947-70E740481C1C}">
                <a14:useLocalDpi xmlns:a14="http://schemas.microsoft.com/office/drawing/2010/main" val="0"/>
              </a:ext>
            </a:extLst>
          </a:blip>
          <a:srcRect l="22131" r="20492" b="32787"/>
          <a:stretch/>
        </p:blipFill>
        <p:spPr bwMode="auto">
          <a:xfrm>
            <a:off x="6336357" y="3828166"/>
            <a:ext cx="589542" cy="688677"/>
          </a:xfrm>
          <a:prstGeom prst="rect">
            <a:avLst/>
          </a:prstGeom>
          <a:noFill/>
          <a:ln>
            <a:noFill/>
          </a:ln>
          <a:extLst>
            <a:ext uri="{53640926-AAD7-44D8-BBD7-CCE9431645EC}">
              <a14:shadowObscured xmlns:a14="http://schemas.microsoft.com/office/drawing/2010/main"/>
            </a:ext>
          </a:extLst>
        </p:spPr>
      </p:pic>
      <p:pic>
        <p:nvPicPr>
          <p:cNvPr id="130" name="図 129" descr="勝ち気な子供のイラスト（男の子） | かわいいフリー素材集 いらすとや"/>
          <p:cNvPicPr/>
          <p:nvPr/>
        </p:nvPicPr>
        <p:blipFill rotWithShape="1">
          <a:blip r:embed="rId16" cstate="print">
            <a:extLst>
              <a:ext uri="{28A0092B-C50C-407E-A947-70E740481C1C}">
                <a14:useLocalDpi xmlns:a14="http://schemas.microsoft.com/office/drawing/2010/main" val="0"/>
              </a:ext>
            </a:extLst>
          </a:blip>
          <a:srcRect b="35250"/>
          <a:stretch/>
        </p:blipFill>
        <p:spPr bwMode="auto">
          <a:xfrm>
            <a:off x="7873432" y="3802775"/>
            <a:ext cx="880865" cy="725612"/>
          </a:xfrm>
          <a:prstGeom prst="rect">
            <a:avLst/>
          </a:prstGeom>
          <a:noFill/>
          <a:ln>
            <a:noFill/>
          </a:ln>
          <a:extLst>
            <a:ext uri="{53640926-AAD7-44D8-BBD7-CCE9431645EC}">
              <a14:shadowObscured xmlns:a14="http://schemas.microsoft.com/office/drawing/2010/main"/>
            </a:ext>
          </a:extLst>
        </p:spPr>
      </p:pic>
      <p:pic>
        <p:nvPicPr>
          <p:cNvPr id="131" name="図 130" descr="一輪車に乗る子供のイラスト（男の子） | かわいいフリー素材集 いらすとや"/>
          <p:cNvPicPr/>
          <p:nvPr/>
        </p:nvPicPr>
        <p:blipFill rotWithShape="1">
          <a:blip r:embed="rId17" cstate="print">
            <a:extLst>
              <a:ext uri="{28A0092B-C50C-407E-A947-70E740481C1C}">
                <a14:useLocalDpi xmlns:a14="http://schemas.microsoft.com/office/drawing/2010/main" val="0"/>
              </a:ext>
            </a:extLst>
          </a:blip>
          <a:srcRect b="47039"/>
          <a:stretch/>
        </p:blipFill>
        <p:spPr bwMode="auto">
          <a:xfrm>
            <a:off x="9266129" y="3808631"/>
            <a:ext cx="1166304" cy="714068"/>
          </a:xfrm>
          <a:prstGeom prst="rect">
            <a:avLst/>
          </a:prstGeom>
          <a:noFill/>
          <a:ln>
            <a:noFill/>
          </a:ln>
          <a:extLst>
            <a:ext uri="{53640926-AAD7-44D8-BBD7-CCE9431645EC}">
              <a14:shadowObscured xmlns:a14="http://schemas.microsoft.com/office/drawing/2010/main"/>
            </a:ext>
          </a:extLst>
        </p:spPr>
      </p:pic>
      <p:pic>
        <p:nvPicPr>
          <p:cNvPr id="132" name="図 131" descr="前髪の短い女の子のイラスト | かわいいフリー素材集 いらすとや"/>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1290499" y="4608241"/>
            <a:ext cx="671342" cy="788010"/>
          </a:xfrm>
          <a:prstGeom prst="rect">
            <a:avLst/>
          </a:prstGeom>
          <a:noFill/>
          <a:ln>
            <a:noFill/>
          </a:ln>
        </p:spPr>
      </p:pic>
      <p:pic>
        <p:nvPicPr>
          <p:cNvPr id="135" name="図 134" descr="おしゃべりな男性のイラスト | かわいいフリー素材集 いらすとや"/>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240344" y="4614726"/>
            <a:ext cx="714895" cy="724480"/>
          </a:xfrm>
          <a:prstGeom prst="rect">
            <a:avLst/>
          </a:prstGeom>
          <a:noFill/>
          <a:ln>
            <a:noFill/>
          </a:ln>
        </p:spPr>
      </p:pic>
      <p:pic>
        <p:nvPicPr>
          <p:cNvPr id="136" name="図 135" descr="女の子の顔のアイコン | かわいいフリー素材集 いらすとや"/>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6312974" y="5443685"/>
            <a:ext cx="650241" cy="686580"/>
          </a:xfrm>
          <a:prstGeom prst="rect">
            <a:avLst/>
          </a:prstGeom>
          <a:noFill/>
          <a:ln>
            <a:noFill/>
          </a:ln>
        </p:spPr>
      </p:pic>
      <p:pic>
        <p:nvPicPr>
          <p:cNvPr id="137" name="図 136" descr="いひひ」と笑っている男の子のイラスト | かわいいフリー素材集 いらすとや"/>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7962799" y="4597345"/>
            <a:ext cx="677889" cy="779714"/>
          </a:xfrm>
          <a:prstGeom prst="rect">
            <a:avLst/>
          </a:prstGeom>
          <a:noFill/>
          <a:ln>
            <a:noFill/>
          </a:ln>
        </p:spPr>
      </p:pic>
      <p:pic>
        <p:nvPicPr>
          <p:cNvPr id="138" name="図 137" descr="バイバイの検索結果 | かわいいフリー素材集 いらすとや"/>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9487552" y="4684565"/>
            <a:ext cx="646075" cy="617701"/>
          </a:xfrm>
          <a:prstGeom prst="rect">
            <a:avLst/>
          </a:prstGeom>
          <a:noFill/>
          <a:ln>
            <a:noFill/>
          </a:ln>
        </p:spPr>
      </p:pic>
      <p:pic>
        <p:nvPicPr>
          <p:cNvPr id="139" name="図 138" descr="手を挙げる男の子のイラスト | かわいいフリー素材集 いらすとや"/>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2984757" y="5480234"/>
            <a:ext cx="633412" cy="685142"/>
          </a:xfrm>
          <a:prstGeom prst="rect">
            <a:avLst/>
          </a:prstGeom>
          <a:noFill/>
          <a:ln>
            <a:noFill/>
          </a:ln>
        </p:spPr>
      </p:pic>
      <p:pic>
        <p:nvPicPr>
          <p:cNvPr id="140" name="図 139" descr="おでこの検索結果 | かわいいフリー素材集 いらすとや"/>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4598131" y="5475050"/>
            <a:ext cx="668113" cy="646441"/>
          </a:xfrm>
          <a:prstGeom prst="rect">
            <a:avLst/>
          </a:prstGeom>
          <a:noFill/>
          <a:ln>
            <a:noFill/>
          </a:ln>
        </p:spPr>
      </p:pic>
      <p:pic>
        <p:nvPicPr>
          <p:cNvPr id="141" name="図 140" descr="帽子をかぶっている男の子のイラスト | かわいいフリー素材集 いらすとや"/>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4607780" y="4641905"/>
            <a:ext cx="576824" cy="739819"/>
          </a:xfrm>
          <a:prstGeom prst="rect">
            <a:avLst/>
          </a:prstGeom>
          <a:noFill/>
          <a:ln>
            <a:noFill/>
          </a:ln>
        </p:spPr>
      </p:pic>
      <p:pic>
        <p:nvPicPr>
          <p:cNvPr id="142" name="図 141" descr="いろいろな話し合う人たちのイラスト | かわいいフリー素材集 いらすとや"/>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7980918" y="5441851"/>
            <a:ext cx="619767" cy="739819"/>
          </a:xfrm>
          <a:prstGeom prst="rect">
            <a:avLst/>
          </a:prstGeom>
          <a:noFill/>
          <a:ln>
            <a:noFill/>
          </a:ln>
        </p:spPr>
      </p:pic>
      <p:pic>
        <p:nvPicPr>
          <p:cNvPr id="143" name="図 142" descr="ベスト] いらすとや フリー 素材 イラスト 女の子 - ひまわり畑 イラスト"/>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9617347" y="5429239"/>
            <a:ext cx="594672" cy="736137"/>
          </a:xfrm>
          <a:prstGeom prst="rect">
            <a:avLst/>
          </a:prstGeom>
          <a:noFill/>
          <a:ln>
            <a:noFill/>
          </a:ln>
        </p:spPr>
      </p:pic>
      <p:pic>
        <p:nvPicPr>
          <p:cNvPr id="144" name="図 143"/>
          <p:cNvPicPr/>
          <p:nvPr/>
        </p:nvPicPr>
        <p:blipFill rotWithShape="1">
          <a:blip r:embed="rId28" cstate="print">
            <a:extLst>
              <a:ext uri="{28A0092B-C50C-407E-A947-70E740481C1C}">
                <a14:useLocalDpi xmlns:a14="http://schemas.microsoft.com/office/drawing/2010/main" val="0"/>
              </a:ext>
            </a:extLst>
          </a:blip>
          <a:srcRect l="4676" t="5954" r="49998" b="6861"/>
          <a:stretch/>
        </p:blipFill>
        <p:spPr bwMode="auto">
          <a:xfrm>
            <a:off x="1688572" y="937111"/>
            <a:ext cx="580138" cy="874475"/>
          </a:xfrm>
          <a:prstGeom prst="rect">
            <a:avLst/>
          </a:prstGeom>
          <a:noFill/>
          <a:ln>
            <a:noFill/>
          </a:ln>
          <a:extLst>
            <a:ext uri="{53640926-AAD7-44D8-BBD7-CCE9431645EC}">
              <a14:shadowObscured xmlns:a14="http://schemas.microsoft.com/office/drawing/2010/main"/>
            </a:ext>
          </a:extLst>
        </p:spPr>
      </p:pic>
      <p:pic>
        <p:nvPicPr>
          <p:cNvPr id="145" name="図 144"/>
          <p:cNvPicPr/>
          <p:nvPr/>
        </p:nvPicPr>
        <p:blipFill rotWithShape="1">
          <a:blip r:embed="rId29" cstate="print">
            <a:extLst>
              <a:ext uri="{28A0092B-C50C-407E-A947-70E740481C1C}">
                <a14:useLocalDpi xmlns:a14="http://schemas.microsoft.com/office/drawing/2010/main" val="0"/>
              </a:ext>
            </a:extLst>
          </a:blip>
          <a:srcRect l="55038" t="22976" r="25888" b="40427"/>
          <a:stretch/>
        </p:blipFill>
        <p:spPr bwMode="auto">
          <a:xfrm>
            <a:off x="9572112" y="5334350"/>
            <a:ext cx="722525" cy="1033444"/>
          </a:xfrm>
          <a:prstGeom prst="rect">
            <a:avLst/>
          </a:prstGeom>
          <a:noFill/>
          <a:ln>
            <a:noFill/>
          </a:ln>
          <a:extLst>
            <a:ext uri="{53640926-AAD7-44D8-BBD7-CCE9431645EC}">
              <a14:shadowObscured xmlns:a14="http://schemas.microsoft.com/office/drawing/2010/main"/>
            </a:ext>
          </a:extLst>
        </p:spPr>
      </p:pic>
      <p:pic>
        <p:nvPicPr>
          <p:cNvPr id="146" name="図 145"/>
          <p:cNvPicPr/>
          <p:nvPr/>
        </p:nvPicPr>
        <p:blipFill rotWithShape="1">
          <a:blip r:embed="rId30" cstate="print">
            <a:extLst>
              <a:ext uri="{28A0092B-C50C-407E-A947-70E740481C1C}">
                <a14:useLocalDpi xmlns:a14="http://schemas.microsoft.com/office/drawing/2010/main" val="0"/>
              </a:ext>
            </a:extLst>
          </a:blip>
          <a:srcRect l="76981" t="22992" r="3551" b="42095"/>
          <a:stretch/>
        </p:blipFill>
        <p:spPr bwMode="auto">
          <a:xfrm>
            <a:off x="3076392" y="1036386"/>
            <a:ext cx="664990" cy="974120"/>
          </a:xfrm>
          <a:prstGeom prst="rect">
            <a:avLst/>
          </a:prstGeom>
          <a:noFill/>
          <a:ln>
            <a:noFill/>
          </a:ln>
          <a:extLst>
            <a:ext uri="{53640926-AAD7-44D8-BBD7-CCE9431645EC}">
              <a14:shadowObscured xmlns:a14="http://schemas.microsoft.com/office/drawing/2010/main"/>
            </a:ext>
          </a:extLst>
        </p:spPr>
      </p:pic>
      <p:pic>
        <p:nvPicPr>
          <p:cNvPr id="147" name="図 146"/>
          <p:cNvPicPr/>
          <p:nvPr/>
        </p:nvPicPr>
        <p:blipFill rotWithShape="1">
          <a:blip r:embed="rId31" cstate="print">
            <a:extLst>
              <a:ext uri="{28A0092B-C50C-407E-A947-70E740481C1C}">
                <a14:useLocalDpi xmlns:a14="http://schemas.microsoft.com/office/drawing/2010/main" val="0"/>
              </a:ext>
            </a:extLst>
          </a:blip>
          <a:srcRect l="54678" t="58298" r="24808" b="4681"/>
          <a:stretch/>
        </p:blipFill>
        <p:spPr bwMode="auto">
          <a:xfrm>
            <a:off x="8216342" y="282430"/>
            <a:ext cx="724869" cy="1074998"/>
          </a:xfrm>
          <a:prstGeom prst="rect">
            <a:avLst/>
          </a:prstGeom>
          <a:noFill/>
          <a:ln>
            <a:noFill/>
          </a:ln>
          <a:extLst>
            <a:ext uri="{53640926-AAD7-44D8-BBD7-CCE9431645EC}">
              <a14:shadowObscured xmlns:a14="http://schemas.microsoft.com/office/drawing/2010/main"/>
            </a:ext>
          </a:extLst>
        </p:spPr>
      </p:pic>
      <p:pic>
        <p:nvPicPr>
          <p:cNvPr id="148" name="図 147"/>
          <p:cNvPicPr/>
          <p:nvPr/>
        </p:nvPicPr>
        <p:blipFill rotWithShape="1">
          <a:blip r:embed="rId32" cstate="print">
            <a:extLst>
              <a:ext uri="{28A0092B-C50C-407E-A947-70E740481C1C}">
                <a14:useLocalDpi xmlns:a14="http://schemas.microsoft.com/office/drawing/2010/main" val="0"/>
              </a:ext>
            </a:extLst>
          </a:blip>
          <a:srcRect l="75902" t="58314" r="4274" b="5079"/>
          <a:stretch/>
        </p:blipFill>
        <p:spPr bwMode="auto">
          <a:xfrm>
            <a:off x="9287911" y="925728"/>
            <a:ext cx="715720" cy="1049185"/>
          </a:xfrm>
          <a:prstGeom prst="rect">
            <a:avLst/>
          </a:prstGeom>
          <a:noFill/>
          <a:ln>
            <a:noFill/>
          </a:ln>
          <a:extLst>
            <a:ext uri="{53640926-AAD7-44D8-BBD7-CCE9431645EC}">
              <a14:shadowObscured xmlns:a14="http://schemas.microsoft.com/office/drawing/2010/main"/>
            </a:ext>
          </a:extLst>
        </p:spPr>
      </p:pic>
      <p:pic>
        <p:nvPicPr>
          <p:cNvPr id="150" name="図 149" descr="可愛い窓のイラスト - フリーで使える不思議な家の素材 - チコデザ"/>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10383749" y="358240"/>
            <a:ext cx="1336876" cy="1021169"/>
          </a:xfrm>
          <a:prstGeom prst="rect">
            <a:avLst/>
          </a:prstGeom>
          <a:noFill/>
          <a:ln>
            <a:noFill/>
          </a:ln>
        </p:spPr>
      </p:pic>
      <p:pic>
        <p:nvPicPr>
          <p:cNvPr id="71" name="図 70" descr="開いた窓のイラスト | かわいいフリー素材集 いらすとや"/>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7809607" y="5342417"/>
            <a:ext cx="1073512" cy="921057"/>
          </a:xfrm>
          <a:prstGeom prst="rect">
            <a:avLst/>
          </a:prstGeom>
          <a:noFill/>
          <a:ln>
            <a:noFill/>
          </a:ln>
        </p:spPr>
      </p:pic>
      <p:pic>
        <p:nvPicPr>
          <p:cNvPr id="73" name="図 72"/>
          <p:cNvPicPr/>
          <p:nvPr/>
        </p:nvPicPr>
        <p:blipFill rotWithShape="1">
          <a:blip r:embed="rId29" cstate="print">
            <a:extLst>
              <a:ext uri="{28A0092B-C50C-407E-A947-70E740481C1C}">
                <a14:useLocalDpi xmlns:a14="http://schemas.microsoft.com/office/drawing/2010/main" val="0"/>
              </a:ext>
            </a:extLst>
          </a:blip>
          <a:srcRect l="55038" t="22976" r="25888" b="40427"/>
          <a:stretch/>
        </p:blipFill>
        <p:spPr bwMode="auto">
          <a:xfrm>
            <a:off x="220293" y="1102373"/>
            <a:ext cx="722525" cy="1033444"/>
          </a:xfrm>
          <a:prstGeom prst="rect">
            <a:avLst/>
          </a:prstGeom>
          <a:noFill/>
          <a:ln>
            <a:noFill/>
          </a:ln>
          <a:extLst>
            <a:ext uri="{53640926-AAD7-44D8-BBD7-CCE9431645EC}">
              <a14:shadowObscured xmlns:a14="http://schemas.microsoft.com/office/drawing/2010/main"/>
            </a:ext>
          </a:extLst>
        </p:spPr>
      </p:pic>
      <p:pic>
        <p:nvPicPr>
          <p:cNvPr id="111" name="図 110" descr="男の子のイラスト「笑った顔・怒った顔・泣いた顔・笑顔」 | かわいいフリー素材集 いらすとや"/>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9486739" y="2985586"/>
            <a:ext cx="595488" cy="760718"/>
          </a:xfrm>
          <a:prstGeom prst="rect">
            <a:avLst/>
          </a:prstGeom>
          <a:noFill/>
          <a:ln>
            <a:noFill/>
          </a:ln>
        </p:spPr>
      </p:pic>
      <p:pic>
        <p:nvPicPr>
          <p:cNvPr id="113" name="図 112" descr="いろいろな立っている西洋人のイラスト（男性） | かわいいフリー素材集 いらすとや"/>
          <p:cNvPicPr/>
          <p:nvPr/>
        </p:nvPicPr>
        <p:blipFill rotWithShape="1">
          <a:blip r:embed="rId36" cstate="print">
            <a:extLst>
              <a:ext uri="{28A0092B-C50C-407E-A947-70E740481C1C}">
                <a14:useLocalDpi xmlns:a14="http://schemas.microsoft.com/office/drawing/2010/main" val="0"/>
              </a:ext>
            </a:extLst>
          </a:blip>
          <a:srcRect b="32037"/>
          <a:stretch/>
        </p:blipFill>
        <p:spPr bwMode="auto">
          <a:xfrm>
            <a:off x="7958524" y="2160615"/>
            <a:ext cx="637881" cy="784225"/>
          </a:xfrm>
          <a:prstGeom prst="rect">
            <a:avLst/>
          </a:prstGeom>
          <a:noFill/>
          <a:ln>
            <a:noFill/>
          </a:ln>
          <a:extLst>
            <a:ext uri="{53640926-AAD7-44D8-BBD7-CCE9431645EC}">
              <a14:shadowObscured xmlns:a14="http://schemas.microsoft.com/office/drawing/2010/main"/>
            </a:ext>
          </a:extLst>
        </p:spPr>
      </p:pic>
      <p:pic>
        <p:nvPicPr>
          <p:cNvPr id="2" name="図 1" descr="子供の合唱のイラスト | かわいいフリー素材集 いらすとや">
            <a:extLst>
              <a:ext uri="{FF2B5EF4-FFF2-40B4-BE49-F238E27FC236}">
                <a16:creationId xmlns:a16="http://schemas.microsoft.com/office/drawing/2014/main" id="{92B7963F-B1BD-FA60-E742-617F97A6E635}"/>
              </a:ext>
            </a:extLst>
          </p:cNvPr>
          <p:cNvPicPr>
            <a:picLocks noChangeAspect="1"/>
          </p:cNvPicPr>
          <p:nvPr/>
        </p:nvPicPr>
        <p:blipFill rotWithShape="1">
          <a:blip r:embed="rId37" cstate="print">
            <a:extLst>
              <a:ext uri="{BEBA8EAE-BF5A-486C-A8C5-ECC9F3942E4B}">
                <a14:imgProps xmlns:a14="http://schemas.microsoft.com/office/drawing/2010/main">
                  <a14:imgLayer r:embed="rId38">
                    <a14:imgEffect>
                      <a14:backgroundRemoval t="26705" b="70739" l="26042" r="50000">
                        <a14:foregroundMark x1="27500" y1="45739" x2="29792" y2="51705"/>
                        <a14:foregroundMark x1="26042" y1="50284" x2="26458" y2="50284"/>
                        <a14:foregroundMark x1="48958" y1="55398" x2="50000" y2="50284"/>
                        <a14:foregroundMark x1="36875" y1="57386" x2="36875" y2="59091"/>
                        <a14:foregroundMark x1="37292" y1="59943" x2="38333" y2="59091"/>
                        <a14:foregroundMark x1="32708" y1="61080" x2="32708" y2="59091"/>
                        <a14:foregroundMark x1="33125" y1="61648" x2="35417" y2="66193"/>
                        <a14:foregroundMark x1="32083" y1="59943" x2="33958" y2="63068"/>
                        <a14:foregroundMark x1="33125" y1="62500" x2="33125" y2="61648"/>
                        <a14:foregroundMark x1="42500" y1="61648" x2="42917" y2="61648"/>
                        <a14:foregroundMark x1="36875" y1="62500" x2="36875" y2="62500"/>
                        <a14:foregroundMark x1="35417" y1="59943" x2="32708" y2="67614"/>
                        <a14:foregroundMark x1="35000" y1="65625" x2="35000" y2="65625"/>
                        <a14:foregroundMark x1="36875" y1="64205" x2="36875" y2="64205"/>
                        <a14:foregroundMark x1="35833" y1="64205" x2="38333" y2="64205"/>
                        <a14:foregroundMark x1="38333" y1="63068" x2="38333" y2="63068"/>
                        <a14:foregroundMark x1="40625" y1="63636" x2="40625" y2="63636"/>
                        <a14:foregroundMark x1="40208" y1="61648" x2="43958" y2="61648"/>
                        <a14:foregroundMark x1="35833" y1="63636" x2="43333" y2="67614"/>
                        <a14:foregroundMark x1="40208" y1="65625" x2="48125" y2="66761"/>
                        <a14:foregroundMark x1="41042" y1="65057" x2="43958" y2="67614"/>
                        <a14:foregroundMark x1="29792" y1="63636" x2="31250" y2="70739"/>
                        <a14:foregroundMark x1="48125" y1="47159" x2="48125" y2="47159"/>
                        <a14:foregroundMark x1="42083" y1="30682" x2="46667" y2="44034"/>
                        <a14:foregroundMark x1="42083" y1="26705" x2="33125" y2="28693"/>
                        <a14:foregroundMark x1="42500" y1="28125" x2="35000" y2="31250"/>
                        <a14:foregroundMark x1="41458" y1="30114" x2="42917" y2="28693"/>
                        <a14:foregroundMark x1="42917" y1="30682" x2="45833" y2="33239"/>
                        <a14:foregroundMark x1="43333" y1="33807" x2="40208" y2="27557"/>
                        <a14:foregroundMark x1="45208" y1="36364" x2="44792" y2="34943"/>
                        <a14:foregroundMark x1="46250" y1="34375" x2="47708" y2="34943"/>
                        <a14:foregroundMark x1="32708" y1="29261" x2="33125" y2="31818"/>
                        <a14:foregroundMark x1="33125" y1="31818" x2="33125" y2="31818"/>
                        <a14:foregroundMark x1="30833" y1="31818" x2="30833" y2="31818"/>
                        <a14:foregroundMark x1="28958" y1="30682" x2="28958" y2="36364"/>
                        <a14:foregroundMark x1="27500" y1="38920" x2="27500" y2="45170"/>
                        <a14:foregroundMark x1="45833" y1="36932" x2="46250" y2="44034"/>
                        <a14:foregroundMark x1="47083" y1="38920" x2="48542" y2="45170"/>
                      </a14:backgroundRemoval>
                    </a14:imgEffect>
                  </a14:imgLayer>
                </a14:imgProps>
              </a:ext>
              <a:ext uri="{28A0092B-C50C-407E-A947-70E740481C1C}">
                <a14:useLocalDpi xmlns:a14="http://schemas.microsoft.com/office/drawing/2010/main" val="0"/>
              </a:ext>
            </a:extLst>
          </a:blip>
          <a:srcRect l="25098" t="23634" r="48968" b="25713"/>
          <a:stretch/>
        </p:blipFill>
        <p:spPr bwMode="auto">
          <a:xfrm>
            <a:off x="1378535" y="2180974"/>
            <a:ext cx="516183" cy="743938"/>
          </a:xfrm>
          <a:prstGeom prst="rect">
            <a:avLst/>
          </a:prstGeom>
          <a:noFill/>
          <a:ln>
            <a:noFill/>
          </a:ln>
          <a:extLst>
            <a:ext uri="{53640926-AAD7-44D8-BBD7-CCE9431645EC}">
              <a14:shadowObscured xmlns:a14="http://schemas.microsoft.com/office/drawing/2010/main"/>
            </a:ext>
          </a:extLst>
        </p:spPr>
      </p:pic>
      <p:pic>
        <p:nvPicPr>
          <p:cNvPr id="4" name="図 3" descr="子供の合唱のイラスト | かわいいフリー素材集 いらすとや">
            <a:extLst>
              <a:ext uri="{FF2B5EF4-FFF2-40B4-BE49-F238E27FC236}">
                <a16:creationId xmlns:a16="http://schemas.microsoft.com/office/drawing/2014/main" id="{AA8FCE00-CDE0-BC49-EF5C-C82823B4768B}"/>
              </a:ext>
            </a:extLst>
          </p:cNvPr>
          <p:cNvPicPr>
            <a:picLocks noChangeAspect="1"/>
          </p:cNvPicPr>
          <p:nvPr/>
        </p:nvPicPr>
        <p:blipFill rotWithShape="1">
          <a:blip r:embed="rId39" cstate="print">
            <a:extLst>
              <a:ext uri="{BEBA8EAE-BF5A-486C-A8C5-ECC9F3942E4B}">
                <a14:imgProps xmlns:a14="http://schemas.microsoft.com/office/drawing/2010/main">
                  <a14:imgLayer r:embed="rId40">
                    <a14:imgEffect>
                      <a14:backgroundRemoval t="20294" b="67647" l="1965" r="24951">
                        <a14:foregroundMark x1="2161" y1="37941" x2="2161" y2="47059"/>
                        <a14:foregroundMark x1="23379" y1="40294" x2="24361" y2="42941"/>
                        <a14:foregroundMark x1="23772" y1="37059" x2="23772" y2="49706"/>
                        <a14:foregroundMark x1="24361" y1="47647" x2="25147" y2="45588"/>
                        <a14:foregroundMark x1="24361" y1="37941" x2="21218" y2="32647"/>
                        <a14:foregroundMark x1="21218" y1="31176" x2="22004" y2="36471"/>
                        <a14:foregroundMark x1="21611" y1="25882" x2="22986" y2="36471"/>
                        <a14:foregroundMark x1="18468" y1="28529" x2="19450" y2="33824"/>
                        <a14:foregroundMark x1="17289" y1="23235" x2="21218" y2="32647"/>
                        <a14:foregroundMark x1="13360" y1="22647" x2="13360" y2="31765"/>
                        <a14:foregroundMark x1="12377" y1="22059" x2="11984" y2="29118"/>
                        <a14:foregroundMark x1="15521" y1="22059" x2="16699" y2="25294"/>
                        <a14:foregroundMark x1="9823" y1="22647" x2="8448" y2="28529"/>
                        <a14:foregroundMark x1="8841" y1="25294" x2="5697" y2="31765"/>
                        <a14:foregroundMark x1="9823" y1="21176" x2="23772" y2="25294"/>
                        <a14:foregroundMark x1="9234" y1="25294" x2="6680" y2="37059"/>
                        <a14:foregroundMark x1="5305" y1="24706" x2="5697" y2="36471"/>
                        <a14:foregroundMark x1="8841" y1="54412" x2="6287" y2="60882"/>
                        <a14:foregroundMark x1="10609" y1="53529" x2="10609" y2="62941"/>
                        <a14:foregroundMark x1="13360" y1="54412" x2="13360" y2="60294"/>
                        <a14:foregroundMark x1="15128" y1="54412" x2="15128" y2="64118"/>
                        <a14:foregroundMark x1="16699" y1="53529" x2="16699" y2="67647"/>
                        <a14:foregroundMark x1="3536" y1="29118" x2="2750" y2="39706"/>
                        <a14:foregroundMark x1="12770" y1="22059" x2="19843" y2="23824"/>
                        <a14:foregroundMark x1="22004" y1="26471" x2="22004" y2="25882"/>
                        <a14:foregroundMark x1="15521" y1="20588" x2="22986" y2="25882"/>
                        <a14:foregroundMark x1="10609" y1="21176" x2="19843" y2="21176"/>
                      </a14:backgroundRemoval>
                    </a14:imgEffect>
                  </a14:imgLayer>
                </a14:imgProps>
              </a:ext>
              <a:ext uri="{28A0092B-C50C-407E-A947-70E740481C1C}">
                <a14:useLocalDpi xmlns:a14="http://schemas.microsoft.com/office/drawing/2010/main" val="0"/>
              </a:ext>
            </a:extLst>
          </a:blip>
          <a:srcRect t="18450" r="73647" b="31325"/>
          <a:stretch/>
        </p:blipFill>
        <p:spPr bwMode="auto">
          <a:xfrm>
            <a:off x="9530440" y="2197021"/>
            <a:ext cx="528035" cy="709478"/>
          </a:xfrm>
          <a:prstGeom prst="rect">
            <a:avLst/>
          </a:prstGeom>
          <a:noFill/>
          <a:ln>
            <a:noFill/>
          </a:ln>
          <a:extLst>
            <a:ext uri="{53640926-AAD7-44D8-BBD7-CCE9431645EC}">
              <a14:shadowObscured xmlns:a14="http://schemas.microsoft.com/office/drawing/2010/main"/>
            </a:ext>
          </a:extLst>
        </p:spPr>
      </p:pic>
      <p:pic>
        <p:nvPicPr>
          <p:cNvPr id="5" name="図 4" descr="あやとりをしている女の子のイラスト | かわいいフリー素材集 いらすとや">
            <a:extLst>
              <a:ext uri="{FF2B5EF4-FFF2-40B4-BE49-F238E27FC236}">
                <a16:creationId xmlns:a16="http://schemas.microsoft.com/office/drawing/2014/main" id="{51DEF589-583D-DDCC-499F-D7E8FBF29AE8}"/>
              </a:ext>
            </a:extLst>
          </p:cNvPr>
          <p:cNvPicPr/>
          <p:nvPr/>
        </p:nvPicPr>
        <p:blipFill rotWithShape="1">
          <a:blip r:embed="rId41" cstate="print">
            <a:extLst>
              <a:ext uri="{BEBA8EAE-BF5A-486C-A8C5-ECC9F3942E4B}">
                <a14:imgProps xmlns:a14="http://schemas.microsoft.com/office/drawing/2010/main">
                  <a14:imgLayer r:embed="rId42">
                    <a14:imgEffect>
                      <a14:backgroundRemoval t="3361" b="72269" l="8876" r="89941">
                        <a14:foregroundMark x1="37278" y1="60084" x2="31953" y2="73109"/>
                        <a14:foregroundMark x1="59763" y1="11765" x2="40237" y2="10084"/>
                        <a14:foregroundMark x1="69231" y1="12605" x2="61538" y2="15546"/>
                        <a14:foregroundMark x1="81065" y1="12605" x2="72189" y2="33613"/>
                        <a14:foregroundMark x1="72189" y1="13866" x2="74556" y2="32773"/>
                        <a14:foregroundMark x1="75740" y1="14706" x2="85207" y2="35294"/>
                        <a14:foregroundMark x1="61538" y1="7143" x2="69231" y2="25210"/>
                        <a14:foregroundMark x1="66864" y1="4202" x2="74556" y2="21429"/>
                        <a14:foregroundMark x1="53254" y1="3361" x2="36095" y2="5042"/>
                        <a14:foregroundMark x1="49704" y1="46639" x2="33728" y2="47479"/>
                        <a14:foregroundMark x1="46746" y1="49580" x2="61538" y2="49580"/>
                        <a14:foregroundMark x1="45562" y1="49580" x2="66864" y2="55042"/>
                      </a14:backgroundRemoval>
                    </a14:imgEffect>
                  </a14:imgLayer>
                </a14:imgProps>
              </a:ext>
              <a:ext uri="{28A0092B-C50C-407E-A947-70E740481C1C}">
                <a14:useLocalDpi xmlns:a14="http://schemas.microsoft.com/office/drawing/2010/main" val="0"/>
              </a:ext>
            </a:extLst>
          </a:blip>
          <a:srcRect b="29091"/>
          <a:stretch/>
        </p:blipFill>
        <p:spPr bwMode="auto">
          <a:xfrm>
            <a:off x="1248056" y="5461038"/>
            <a:ext cx="702594" cy="701443"/>
          </a:xfrm>
          <a:prstGeom prst="rect">
            <a:avLst/>
          </a:prstGeom>
          <a:noFill/>
          <a:ln>
            <a:noFill/>
          </a:ln>
          <a:extLst>
            <a:ext uri="{53640926-AAD7-44D8-BBD7-CCE9431645EC}">
              <a14:shadowObscured xmlns:a14="http://schemas.microsoft.com/office/drawing/2010/main"/>
            </a:ext>
          </a:extLst>
        </p:spPr>
      </p:pic>
      <p:sp>
        <p:nvSpPr>
          <p:cNvPr id="6" name="角丸四角形 11">
            <a:extLst>
              <a:ext uri="{FF2B5EF4-FFF2-40B4-BE49-F238E27FC236}">
                <a16:creationId xmlns:a16="http://schemas.microsoft.com/office/drawing/2014/main" id="{A25EBB4A-26EA-5867-FB42-72DB1D230782}"/>
              </a:ext>
            </a:extLst>
          </p:cNvPr>
          <p:cNvSpPr/>
          <p:nvPr/>
        </p:nvSpPr>
        <p:spPr>
          <a:xfrm>
            <a:off x="353624" y="212542"/>
            <a:ext cx="2545091" cy="480263"/>
          </a:xfrm>
          <a:prstGeom prst="roundRect">
            <a:avLst/>
          </a:prstGeom>
          <a:solidFill>
            <a:srgbClr val="FFFFFF"/>
          </a:solidFill>
          <a:ln>
            <a:solidFill>
              <a:schemeClr val="bg1"/>
            </a:solidFill>
          </a:ln>
          <a:effectLst>
            <a:glow rad="127000">
              <a:schemeClr val="bg1">
                <a:alpha val="7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solidFill>
              </a:rPr>
              <a:t>個人記録　</a:t>
            </a:r>
            <a:endParaRPr lang="en-US" altLang="ja-JP" sz="2800" dirty="0">
              <a:solidFill>
                <a:schemeClr val="tx1"/>
              </a:solidFill>
            </a:endParaRPr>
          </a:p>
        </p:txBody>
      </p:sp>
    </p:spTree>
    <p:extLst>
      <p:ext uri="{BB962C8B-B14F-4D97-AF65-F5344CB8AC3E}">
        <p14:creationId xmlns:p14="http://schemas.microsoft.com/office/powerpoint/2010/main" val="25150037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1"/>
                    </p:tgtEl>
                  </p:cond>
                </p:stCondLst>
                <p:endSync evt="end" delay="0">
                  <p:rtn val="all"/>
                </p:endSync>
                <p:childTnLst>
                  <p:par>
                    <p:cTn id="3" fill="hold">
                      <p:stCondLst>
                        <p:cond delay="0"/>
                      </p:stCondLst>
                      <p:childTnLst>
                        <p:par>
                          <p:cTn id="4" fill="hold">
                            <p:stCondLst>
                              <p:cond delay="0"/>
                            </p:stCondLst>
                            <p:childTnLst>
                              <p:par>
                                <p:cTn id="5" presetID="16" presetClass="exit" presetSubtype="37" fill="hold" nodeType="clickEffect">
                                  <p:stCondLst>
                                    <p:cond delay="0"/>
                                  </p:stCondLst>
                                  <p:childTnLst>
                                    <p:animEffect transition="out" filter="barn(outVertical)">
                                      <p:cBhvr>
                                        <p:cTn id="6" dur="500"/>
                                        <p:tgtEl>
                                          <p:spTgt spid="71"/>
                                        </p:tgtEl>
                                      </p:cBhvr>
                                    </p:animEffect>
                                    <p:set>
                                      <p:cBhvr>
                                        <p:cTn id="7" dur="1" fill="hold">
                                          <p:stCondLst>
                                            <p:cond delay="499"/>
                                          </p:stCondLst>
                                        </p:cTn>
                                        <p:tgtEl>
                                          <p:spTgt spid="71"/>
                                        </p:tgtEl>
                                        <p:attrNameLst>
                                          <p:attrName>style.visibility</p:attrName>
                                        </p:attrNameLst>
                                      </p:cBhvr>
                                      <p:to>
                                        <p:strVal val="hidden"/>
                                      </p:to>
                                    </p:set>
                                  </p:childTnLst>
                                </p:cTn>
                              </p:par>
                            </p:childTnLst>
                          </p:cTn>
                        </p:par>
                      </p:childTnLst>
                    </p:cTn>
                  </p:par>
                </p:childTnLst>
              </p:cTn>
              <p:nextCondLst>
                <p:cond evt="onClick" delay="0">
                  <p:tgtEl>
                    <p:spTgt spid="71"/>
                  </p:tgtEl>
                </p:cond>
              </p:nextCondLst>
            </p:seq>
            <p:seq concurrent="1" nextAc="seek">
              <p:cTn id="8" restart="whenNotActive" fill="hold" evtFilter="cancelBubble" nodeType="interactiveSeq">
                <p:stCondLst>
                  <p:cond evt="onClick" delay="0">
                    <p:tgtEl>
                      <p:spTgt spid="142"/>
                    </p:tgtEl>
                  </p:cond>
                </p:stCondLst>
                <p:endSync evt="end" delay="0">
                  <p:rtn val="all"/>
                </p:endSync>
                <p:childTnLst>
                  <p:par>
                    <p:cTn id="9" fill="hold">
                      <p:stCondLst>
                        <p:cond delay="0"/>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71"/>
                                        </p:tgtEl>
                                        <p:attrNameLst>
                                          <p:attrName>style.visibility</p:attrName>
                                        </p:attrNameLst>
                                      </p:cBhvr>
                                      <p:to>
                                        <p:strVal val="visible"/>
                                      </p:to>
                                    </p:set>
                                    <p:animEffect transition="in" filter="barn(inVertical)">
                                      <p:cBhvr>
                                        <p:cTn id="13" dur="500"/>
                                        <p:tgtEl>
                                          <p:spTgt spid="71"/>
                                        </p:tgtEl>
                                      </p:cBhvr>
                                    </p:animEffect>
                                  </p:childTnLst>
                                </p:cTn>
                              </p:par>
                            </p:childTnLst>
                          </p:cTn>
                        </p:par>
                      </p:childTnLst>
                    </p:cTn>
                  </p:par>
                </p:childTnLst>
              </p:cTn>
              <p:nextCondLst>
                <p:cond evt="onClick" delay="0">
                  <p:tgtEl>
                    <p:spTgt spid="142"/>
                  </p:tgtEl>
                </p:cond>
              </p:nextCondLst>
            </p:seq>
            <p:seq concurrent="1" nextAc="seek">
              <p:cTn id="14" restart="whenNotActive" fill="hold" evtFilter="cancelBubble" nodeType="interactiveSeq">
                <p:stCondLst>
                  <p:cond evt="onClick" delay="0">
                    <p:tgtEl>
                      <p:spTgt spid="145"/>
                    </p:tgtEl>
                  </p:cond>
                </p:stCondLst>
                <p:endSync evt="end" delay="0">
                  <p:rtn val="all"/>
                </p:endSync>
                <p:childTnLst>
                  <p:par>
                    <p:cTn id="15" fill="hold">
                      <p:stCondLst>
                        <p:cond delay="0"/>
                      </p:stCondLst>
                      <p:childTnLst>
                        <p:par>
                          <p:cTn id="16" fill="hold">
                            <p:stCondLst>
                              <p:cond delay="0"/>
                            </p:stCondLst>
                            <p:childTnLst>
                              <p:par>
                                <p:cTn id="17" presetID="16" presetClass="exit" presetSubtype="21" fill="hold" nodeType="clickEffect">
                                  <p:stCondLst>
                                    <p:cond delay="0"/>
                                  </p:stCondLst>
                                  <p:childTnLst>
                                    <p:animEffect transition="out" filter="barn(inVertical)">
                                      <p:cBhvr>
                                        <p:cTn id="18" dur="500"/>
                                        <p:tgtEl>
                                          <p:spTgt spid="145"/>
                                        </p:tgtEl>
                                      </p:cBhvr>
                                    </p:animEffect>
                                    <p:set>
                                      <p:cBhvr>
                                        <p:cTn id="19" dur="1" fill="hold">
                                          <p:stCondLst>
                                            <p:cond delay="499"/>
                                          </p:stCondLst>
                                        </p:cTn>
                                        <p:tgtEl>
                                          <p:spTgt spid="145"/>
                                        </p:tgtEl>
                                        <p:attrNameLst>
                                          <p:attrName>style.visibility</p:attrName>
                                        </p:attrNameLst>
                                      </p:cBhvr>
                                      <p:to>
                                        <p:strVal val="hidden"/>
                                      </p:to>
                                    </p:set>
                                  </p:childTnLst>
                                </p:cTn>
                              </p:par>
                            </p:childTnLst>
                          </p:cTn>
                        </p:par>
                      </p:childTnLst>
                    </p:cTn>
                  </p:par>
                </p:childTnLst>
              </p:cTn>
              <p:nextCondLst>
                <p:cond evt="onClick" delay="0">
                  <p:tgtEl>
                    <p:spTgt spid="145"/>
                  </p:tgtEl>
                </p:cond>
              </p:nextCondLst>
            </p:seq>
            <p:seq concurrent="1" nextAc="seek">
              <p:cTn id="20" restart="whenNotActive" fill="hold" evtFilter="cancelBubble" nodeType="interactiveSeq">
                <p:stCondLst>
                  <p:cond evt="onClick" delay="0">
                    <p:tgtEl>
                      <p:spTgt spid="143"/>
                    </p:tgtEl>
                  </p:cond>
                </p:stCondLst>
                <p:endSync evt="end" delay="0">
                  <p:rtn val="all"/>
                </p:endSync>
                <p:childTnLst>
                  <p:par>
                    <p:cTn id="21" fill="hold">
                      <p:stCondLst>
                        <p:cond delay="0"/>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45"/>
                                        </p:tgtEl>
                                        <p:attrNameLst>
                                          <p:attrName>style.visibility</p:attrName>
                                        </p:attrNameLst>
                                      </p:cBhvr>
                                      <p:to>
                                        <p:strVal val="visible"/>
                                      </p:to>
                                    </p:set>
                                    <p:animEffect transition="in" filter="barn(inVertical)">
                                      <p:cBhvr>
                                        <p:cTn id="25" dur="500"/>
                                        <p:tgtEl>
                                          <p:spTgt spid="145"/>
                                        </p:tgtEl>
                                      </p:cBhvr>
                                    </p:animEffect>
                                  </p:childTnLst>
                                </p:cTn>
                              </p:par>
                            </p:childTnLst>
                          </p:cTn>
                        </p:par>
                      </p:childTnLst>
                    </p:cTn>
                  </p:par>
                </p:childTnLst>
              </p:cTn>
              <p:nextCondLst>
                <p:cond evt="onClick" delay="0">
                  <p:tgtEl>
                    <p:spTgt spid="14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3CDFF"/>
        </a:solidFill>
        <a:effectLst/>
      </p:bgPr>
    </p:bg>
    <p:spTree>
      <p:nvGrpSpPr>
        <p:cNvPr id="1" name=""/>
        <p:cNvGrpSpPr/>
        <p:nvPr/>
      </p:nvGrpSpPr>
      <p:grpSpPr>
        <a:xfrm>
          <a:off x="0" y="0"/>
          <a:ext cx="0" cy="0"/>
          <a:chOff x="0" y="0"/>
          <a:chExt cx="0" cy="0"/>
        </a:xfrm>
      </p:grpSpPr>
      <p:sp>
        <p:nvSpPr>
          <p:cNvPr id="2" name="角丸四角形 1"/>
          <p:cNvSpPr/>
          <p:nvPr/>
        </p:nvSpPr>
        <p:spPr>
          <a:xfrm>
            <a:off x="1735144" y="814118"/>
            <a:ext cx="4304581" cy="2773647"/>
          </a:xfrm>
          <a:prstGeom prst="roundRect">
            <a:avLst/>
          </a:prstGeom>
          <a:solidFill>
            <a:schemeClr val="bg1"/>
          </a:solid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グループ</a:t>
            </a:r>
            <a:r>
              <a:rPr lang="en-US" altLang="ja-JP" sz="2000" dirty="0">
                <a:solidFill>
                  <a:schemeClr val="tx1"/>
                </a:solidFill>
              </a:rPr>
              <a:t>A</a:t>
            </a:r>
            <a:endParaRPr kumimoji="1" lang="en-US" altLang="ja-JP" sz="2000" dirty="0">
              <a:solidFill>
                <a:schemeClr val="tx1"/>
              </a:solidFill>
            </a:endParaRPr>
          </a:p>
          <a:p>
            <a:pPr algn="ctr"/>
            <a:endParaRPr lang="en-US" altLang="ja-JP" dirty="0">
              <a:solidFill>
                <a:schemeClr val="tx1"/>
              </a:solidFill>
            </a:endParaRPr>
          </a:p>
          <a:p>
            <a:pPr algn="ctr"/>
            <a:endParaRPr kumimoji="1" lang="en-US" altLang="ja-JP" dirty="0">
              <a:solidFill>
                <a:schemeClr val="tx1"/>
              </a:solidFill>
            </a:endParaRPr>
          </a:p>
          <a:p>
            <a:pPr algn="ctr"/>
            <a:endParaRPr lang="en-US" altLang="ja-JP" dirty="0">
              <a:solidFill>
                <a:schemeClr val="tx1"/>
              </a:solidFill>
            </a:endParaRPr>
          </a:p>
          <a:p>
            <a:pPr algn="ctr"/>
            <a:endParaRPr kumimoji="1" lang="en-US" altLang="ja-JP" dirty="0">
              <a:solidFill>
                <a:schemeClr val="tx1"/>
              </a:solidFill>
            </a:endParaRPr>
          </a:p>
          <a:p>
            <a:pPr algn="ctr"/>
            <a:endParaRPr lang="en-US" altLang="ja-JP" dirty="0">
              <a:solidFill>
                <a:schemeClr val="tx1"/>
              </a:solidFill>
            </a:endParaRPr>
          </a:p>
          <a:p>
            <a:pPr algn="ctr"/>
            <a:endParaRPr kumimoji="1" lang="en-US" altLang="ja-JP" dirty="0">
              <a:solidFill>
                <a:schemeClr val="tx1"/>
              </a:solidFill>
            </a:endParaRPr>
          </a:p>
          <a:p>
            <a:pPr algn="ctr"/>
            <a:endParaRPr lang="en-US" altLang="ja-JP" dirty="0">
              <a:solidFill>
                <a:schemeClr val="tx1"/>
              </a:solidFill>
            </a:endParaRPr>
          </a:p>
          <a:p>
            <a:pPr algn="ctr"/>
            <a:endParaRPr kumimoji="1" lang="en-US" altLang="ja-JP" dirty="0">
              <a:solidFill>
                <a:schemeClr val="tx1"/>
              </a:solidFill>
            </a:endParaRPr>
          </a:p>
        </p:txBody>
      </p:sp>
      <p:grpSp>
        <p:nvGrpSpPr>
          <p:cNvPr id="3" name="グループ化 2"/>
          <p:cNvGrpSpPr/>
          <p:nvPr/>
        </p:nvGrpSpPr>
        <p:grpSpPr>
          <a:xfrm>
            <a:off x="3413187" y="1359940"/>
            <a:ext cx="850314" cy="990404"/>
            <a:chOff x="2557626" y="3637053"/>
            <a:chExt cx="850314" cy="990404"/>
          </a:xfrm>
        </p:grpSpPr>
        <p:pic>
          <p:nvPicPr>
            <p:cNvPr id="20" name="図 19" descr="安心している女の子のイラスト | かわいいフリー素材集 いらすとや"/>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7626" y="3637053"/>
              <a:ext cx="850314" cy="892432"/>
            </a:xfrm>
            <a:prstGeom prst="rect">
              <a:avLst/>
            </a:prstGeom>
            <a:noFill/>
            <a:ln>
              <a:noFill/>
            </a:ln>
          </p:spPr>
        </p:pic>
        <p:sp>
          <p:nvSpPr>
            <p:cNvPr id="57" name="正方形/長方形 56"/>
            <p:cNvSpPr/>
            <p:nvPr/>
          </p:nvSpPr>
          <p:spPr>
            <a:xfrm>
              <a:off x="2843831" y="4145347"/>
              <a:ext cx="536070"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⑪</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grpSp>
        <p:nvGrpSpPr>
          <p:cNvPr id="10" name="グループ化 9"/>
          <p:cNvGrpSpPr/>
          <p:nvPr/>
        </p:nvGrpSpPr>
        <p:grpSpPr>
          <a:xfrm>
            <a:off x="2705661" y="2350344"/>
            <a:ext cx="783314" cy="1096082"/>
            <a:chOff x="787813" y="5210175"/>
            <a:chExt cx="783314" cy="1096082"/>
          </a:xfrm>
        </p:grpSpPr>
        <p:pic>
          <p:nvPicPr>
            <p:cNvPr id="45" name="図 44" descr="男の子のイラスト「笑った顔・怒った顔・泣いた顔・笑顔」 | かわいいフリー素材集 いらすとや"/>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7813" y="5210175"/>
              <a:ext cx="783314" cy="994416"/>
            </a:xfrm>
            <a:prstGeom prst="rect">
              <a:avLst/>
            </a:prstGeom>
            <a:noFill/>
            <a:ln>
              <a:noFill/>
            </a:ln>
          </p:spPr>
        </p:pic>
        <p:sp>
          <p:nvSpPr>
            <p:cNvPr id="58" name="正方形/長方形 57"/>
            <p:cNvSpPr/>
            <p:nvPr/>
          </p:nvSpPr>
          <p:spPr>
            <a:xfrm>
              <a:off x="1015796" y="5840915"/>
              <a:ext cx="536070" cy="465342"/>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⑫</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grpSp>
        <p:nvGrpSpPr>
          <p:cNvPr id="14" name="グループ化 13"/>
          <p:cNvGrpSpPr/>
          <p:nvPr/>
        </p:nvGrpSpPr>
        <p:grpSpPr>
          <a:xfrm>
            <a:off x="4734868" y="1394307"/>
            <a:ext cx="672956" cy="885669"/>
            <a:chOff x="6819954" y="4041537"/>
            <a:chExt cx="672956" cy="885669"/>
          </a:xfrm>
        </p:grpSpPr>
        <p:pic>
          <p:nvPicPr>
            <p:cNvPr id="26" name="図 25" descr="机を拭く人のイラスト（女の子） | かわいいフリー素材集 いらすとや"/>
            <p:cNvPicPr/>
            <p:nvPr/>
          </p:nvPicPr>
          <p:blipFill rotWithShape="1">
            <a:blip r:embed="rId4" cstate="print">
              <a:extLst>
                <a:ext uri="{28A0092B-C50C-407E-A947-70E740481C1C}">
                  <a14:useLocalDpi xmlns:a14="http://schemas.microsoft.com/office/drawing/2010/main" val="0"/>
                </a:ext>
              </a:extLst>
            </a:blip>
            <a:srcRect l="22131" r="20492" b="32787"/>
            <a:stretch/>
          </p:blipFill>
          <p:spPr bwMode="auto">
            <a:xfrm>
              <a:off x="6819954" y="4041537"/>
              <a:ext cx="666750" cy="781050"/>
            </a:xfrm>
            <a:prstGeom prst="rect">
              <a:avLst/>
            </a:prstGeom>
            <a:noFill/>
            <a:ln>
              <a:noFill/>
            </a:ln>
            <a:extLst>
              <a:ext uri="{53640926-AAD7-44D8-BBD7-CCE9431645EC}">
                <a14:shadowObscured xmlns:a14="http://schemas.microsoft.com/office/drawing/2010/main"/>
              </a:ext>
            </a:extLst>
          </p:spPr>
        </p:pic>
        <p:sp>
          <p:nvSpPr>
            <p:cNvPr id="62" name="正方形/長方形 61"/>
            <p:cNvSpPr/>
            <p:nvPr/>
          </p:nvSpPr>
          <p:spPr>
            <a:xfrm>
              <a:off x="6956840" y="4445096"/>
              <a:ext cx="536070"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⑯</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grpSp>
        <p:nvGrpSpPr>
          <p:cNvPr id="21" name="グループ化 20"/>
          <p:cNvGrpSpPr/>
          <p:nvPr/>
        </p:nvGrpSpPr>
        <p:grpSpPr>
          <a:xfrm>
            <a:off x="3623799" y="2451148"/>
            <a:ext cx="717291" cy="867274"/>
            <a:chOff x="6532802" y="4676973"/>
            <a:chExt cx="717291" cy="867274"/>
          </a:xfrm>
        </p:grpSpPr>
        <p:pic>
          <p:nvPicPr>
            <p:cNvPr id="36" name="図 35" descr="帽子をかぶっている男の子のイラスト | かわいいフリー素材集 いらすとや"/>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32802" y="4676973"/>
              <a:ext cx="697865" cy="819150"/>
            </a:xfrm>
            <a:prstGeom prst="rect">
              <a:avLst/>
            </a:prstGeom>
            <a:noFill/>
            <a:ln>
              <a:noFill/>
            </a:ln>
          </p:spPr>
        </p:pic>
        <p:sp>
          <p:nvSpPr>
            <p:cNvPr id="67" name="正方形/長方形 66"/>
            <p:cNvSpPr/>
            <p:nvPr/>
          </p:nvSpPr>
          <p:spPr>
            <a:xfrm>
              <a:off x="6714023" y="5062137"/>
              <a:ext cx="536070"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㉑</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grpSp>
        <p:nvGrpSpPr>
          <p:cNvPr id="27" name="グループ化 26"/>
          <p:cNvGrpSpPr/>
          <p:nvPr/>
        </p:nvGrpSpPr>
        <p:grpSpPr>
          <a:xfrm>
            <a:off x="4785252" y="2466279"/>
            <a:ext cx="1051320" cy="962721"/>
            <a:chOff x="6649863" y="3332264"/>
            <a:chExt cx="1051320" cy="962721"/>
          </a:xfrm>
        </p:grpSpPr>
        <p:pic>
          <p:nvPicPr>
            <p:cNvPr id="42" name="図 41" descr="バイバイの検索結果 | かわいいフリー素材集 いらすとや"/>
            <p:cNvPicPr/>
            <p:nvPr/>
          </p:nvPicPr>
          <p:blipFill>
            <a:blip r:embed="rId6">
              <a:extLst>
                <a:ext uri="{28A0092B-C50C-407E-A947-70E740481C1C}">
                  <a14:useLocalDpi xmlns:a14="http://schemas.microsoft.com/office/drawing/2010/main" val="0"/>
                </a:ext>
              </a:extLst>
            </a:blip>
            <a:srcRect/>
            <a:stretch>
              <a:fillRect/>
            </a:stretch>
          </p:blipFill>
          <p:spPr bwMode="auto">
            <a:xfrm>
              <a:off x="6649863" y="3332264"/>
              <a:ext cx="797496" cy="804321"/>
            </a:xfrm>
            <a:prstGeom prst="rect">
              <a:avLst/>
            </a:prstGeom>
            <a:noFill/>
            <a:ln>
              <a:noFill/>
            </a:ln>
          </p:spPr>
        </p:pic>
        <p:sp>
          <p:nvSpPr>
            <p:cNvPr id="70" name="正方形/長方形 69"/>
            <p:cNvSpPr/>
            <p:nvPr/>
          </p:nvSpPr>
          <p:spPr>
            <a:xfrm>
              <a:off x="6976211" y="3812875"/>
              <a:ext cx="724972"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㉔   </a:t>
              </a:r>
              <a:endParaRPr lang="en-US" altLang="ja-JP" sz="1400" b="1"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grpSp>
      <p:grpSp>
        <p:nvGrpSpPr>
          <p:cNvPr id="29" name="グループ化 28"/>
          <p:cNvGrpSpPr/>
          <p:nvPr/>
        </p:nvGrpSpPr>
        <p:grpSpPr>
          <a:xfrm>
            <a:off x="2356937" y="1429168"/>
            <a:ext cx="697316" cy="977566"/>
            <a:chOff x="6908551" y="4992067"/>
            <a:chExt cx="697316" cy="977566"/>
          </a:xfrm>
        </p:grpSpPr>
        <p:pic>
          <p:nvPicPr>
            <p:cNvPr id="18" name="図 17" descr="おでこの検索結果 | かわいいフリー素材集 いらすとや"/>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08551" y="4992067"/>
              <a:ext cx="697316" cy="735403"/>
            </a:xfrm>
            <a:prstGeom prst="rect">
              <a:avLst/>
            </a:prstGeom>
            <a:noFill/>
            <a:ln>
              <a:noFill/>
            </a:ln>
          </p:spPr>
        </p:pic>
        <p:sp>
          <p:nvSpPr>
            <p:cNvPr id="73" name="正方形/長方形 72"/>
            <p:cNvSpPr/>
            <p:nvPr/>
          </p:nvSpPr>
          <p:spPr>
            <a:xfrm>
              <a:off x="7069797" y="5487523"/>
              <a:ext cx="536070"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㉗</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sp>
        <p:nvSpPr>
          <p:cNvPr id="75" name="角丸四角形 74"/>
          <p:cNvSpPr/>
          <p:nvPr/>
        </p:nvSpPr>
        <p:spPr>
          <a:xfrm>
            <a:off x="1690776" y="3802302"/>
            <a:ext cx="4304581" cy="2773647"/>
          </a:xfrm>
          <a:prstGeom prst="roundRect">
            <a:avLst/>
          </a:prstGeom>
          <a:solidFill>
            <a:schemeClr val="bg1"/>
          </a:solid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グループ</a:t>
            </a:r>
            <a:r>
              <a:rPr lang="en-US" altLang="ja-JP" sz="2000" dirty="0">
                <a:solidFill>
                  <a:schemeClr val="tx1"/>
                </a:solidFill>
              </a:rPr>
              <a:t>C</a:t>
            </a:r>
            <a:endParaRPr kumimoji="1" lang="en-US" altLang="ja-JP" sz="2000" dirty="0">
              <a:solidFill>
                <a:schemeClr val="tx1"/>
              </a:solidFill>
            </a:endParaRPr>
          </a:p>
          <a:p>
            <a:pPr algn="ctr"/>
            <a:endParaRPr lang="en-US" altLang="ja-JP" dirty="0">
              <a:solidFill>
                <a:schemeClr val="tx1"/>
              </a:solidFill>
            </a:endParaRPr>
          </a:p>
          <a:p>
            <a:pPr algn="ctr"/>
            <a:endParaRPr kumimoji="1" lang="en-US" altLang="ja-JP" dirty="0">
              <a:solidFill>
                <a:schemeClr val="tx1"/>
              </a:solidFill>
            </a:endParaRPr>
          </a:p>
          <a:p>
            <a:pPr algn="ctr"/>
            <a:endParaRPr lang="en-US" altLang="ja-JP" dirty="0">
              <a:solidFill>
                <a:schemeClr val="tx1"/>
              </a:solidFill>
            </a:endParaRPr>
          </a:p>
          <a:p>
            <a:pPr algn="ctr"/>
            <a:endParaRPr kumimoji="1" lang="en-US" altLang="ja-JP" dirty="0">
              <a:solidFill>
                <a:schemeClr val="tx1"/>
              </a:solidFill>
            </a:endParaRPr>
          </a:p>
          <a:p>
            <a:pPr algn="ctr"/>
            <a:endParaRPr lang="en-US" altLang="ja-JP" dirty="0">
              <a:solidFill>
                <a:schemeClr val="tx1"/>
              </a:solidFill>
            </a:endParaRPr>
          </a:p>
          <a:p>
            <a:pPr algn="ctr"/>
            <a:endParaRPr kumimoji="1" lang="en-US" altLang="ja-JP" dirty="0">
              <a:solidFill>
                <a:schemeClr val="tx1"/>
              </a:solidFill>
            </a:endParaRPr>
          </a:p>
          <a:p>
            <a:pPr algn="ctr"/>
            <a:endParaRPr lang="en-US" altLang="ja-JP" dirty="0">
              <a:solidFill>
                <a:schemeClr val="tx1"/>
              </a:solidFill>
            </a:endParaRPr>
          </a:p>
          <a:p>
            <a:pPr algn="ctr"/>
            <a:endParaRPr kumimoji="1" lang="en-US" altLang="ja-JP" dirty="0">
              <a:solidFill>
                <a:schemeClr val="tx1"/>
              </a:solidFill>
            </a:endParaRPr>
          </a:p>
        </p:txBody>
      </p:sp>
      <p:grpSp>
        <p:nvGrpSpPr>
          <p:cNvPr id="4" name="グループ化 3"/>
          <p:cNvGrpSpPr/>
          <p:nvPr/>
        </p:nvGrpSpPr>
        <p:grpSpPr>
          <a:xfrm>
            <a:off x="2251914" y="5512277"/>
            <a:ext cx="637377" cy="822286"/>
            <a:chOff x="0" y="0"/>
            <a:chExt cx="690830" cy="955506"/>
          </a:xfrm>
        </p:grpSpPr>
        <p:pic>
          <p:nvPicPr>
            <p:cNvPr id="5" name="図 4" descr="子供の合唱のイラスト | かわいいフリー素材集 いらすとや"/>
            <p:cNvPicPr>
              <a:picLocks noChangeAspect="1"/>
            </p:cNvPicPr>
            <p:nvPr/>
          </p:nvPicPr>
          <p:blipFill rotWithShape="1">
            <a:blip r:embed="rId8" cstate="print">
              <a:extLst>
                <a:ext uri="{28A0092B-C50C-407E-A947-70E740481C1C}">
                  <a14:useLocalDpi xmlns:a14="http://schemas.microsoft.com/office/drawing/2010/main" val="0"/>
                </a:ext>
              </a:extLst>
            </a:blip>
            <a:srcRect l="74038" t="18451" b="33739"/>
            <a:stretch/>
          </p:blipFill>
          <p:spPr bwMode="auto">
            <a:xfrm>
              <a:off x="0" y="0"/>
              <a:ext cx="591185" cy="790575"/>
            </a:xfrm>
            <a:prstGeom prst="rect">
              <a:avLst/>
            </a:prstGeom>
            <a:noFill/>
            <a:ln>
              <a:noFill/>
            </a:ln>
            <a:extLst>
              <a:ext uri="{53640926-AAD7-44D8-BBD7-CCE9431645EC}">
                <a14:shadowObscured xmlns:a14="http://schemas.microsoft.com/office/drawing/2010/main"/>
              </a:ext>
            </a:extLst>
          </p:spPr>
        </p:pic>
        <p:sp>
          <p:nvSpPr>
            <p:cNvPr id="6" name="正方形/長方形 5"/>
            <p:cNvSpPr/>
            <p:nvPr/>
          </p:nvSpPr>
          <p:spPr>
            <a:xfrm>
              <a:off x="109803" y="395288"/>
              <a:ext cx="581027" cy="560218"/>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sz="14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②</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grpSp>
        <p:nvGrpSpPr>
          <p:cNvPr id="30" name="グループ化 29"/>
          <p:cNvGrpSpPr/>
          <p:nvPr/>
        </p:nvGrpSpPr>
        <p:grpSpPr>
          <a:xfrm>
            <a:off x="3338752" y="5315360"/>
            <a:ext cx="996030" cy="1169479"/>
            <a:chOff x="7165545" y="2866404"/>
            <a:chExt cx="996030" cy="1169479"/>
          </a:xfrm>
        </p:grpSpPr>
        <p:pic>
          <p:nvPicPr>
            <p:cNvPr id="31" name="図 30" descr="ハンカチで手を拭いている女の子のイラスト | かわいいフリー素材集 いらすとや"/>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165545" y="2866404"/>
              <a:ext cx="860758" cy="975445"/>
            </a:xfrm>
            <a:prstGeom prst="rect">
              <a:avLst/>
            </a:prstGeom>
            <a:noFill/>
            <a:ln>
              <a:noFill/>
            </a:ln>
          </p:spPr>
        </p:pic>
        <p:sp>
          <p:nvSpPr>
            <p:cNvPr id="59" name="正方形/長方形 58"/>
            <p:cNvSpPr/>
            <p:nvPr/>
          </p:nvSpPr>
          <p:spPr>
            <a:xfrm>
              <a:off x="7399081" y="3553773"/>
              <a:ext cx="762494"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⑬   </a:t>
              </a:r>
              <a:endParaRPr lang="en-US" altLang="ja-JP" sz="1400" b="1"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grpSp>
        <p:nvGrpSpPr>
          <p:cNvPr id="32" name="グループ化 31"/>
          <p:cNvGrpSpPr/>
          <p:nvPr/>
        </p:nvGrpSpPr>
        <p:grpSpPr>
          <a:xfrm>
            <a:off x="3914823" y="4342164"/>
            <a:ext cx="692850" cy="973196"/>
            <a:chOff x="8107997" y="3523428"/>
            <a:chExt cx="692850" cy="973196"/>
          </a:xfrm>
        </p:grpSpPr>
        <p:pic>
          <p:nvPicPr>
            <p:cNvPr id="17" name="図 16" descr="前髪の短い女の子のイラスト | かわいいフリー素材集 いらすとや"/>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07997" y="3523428"/>
              <a:ext cx="671342" cy="788010"/>
            </a:xfrm>
            <a:prstGeom prst="rect">
              <a:avLst/>
            </a:prstGeom>
            <a:noFill/>
            <a:ln>
              <a:noFill/>
            </a:ln>
          </p:spPr>
        </p:pic>
        <p:sp>
          <p:nvSpPr>
            <p:cNvPr id="65" name="正方形/長方形 64"/>
            <p:cNvSpPr/>
            <p:nvPr/>
          </p:nvSpPr>
          <p:spPr>
            <a:xfrm>
              <a:off x="8264777" y="4014514"/>
              <a:ext cx="536070"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⑲</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grpSp>
        <p:nvGrpSpPr>
          <p:cNvPr id="34" name="グループ化 33"/>
          <p:cNvGrpSpPr/>
          <p:nvPr/>
        </p:nvGrpSpPr>
        <p:grpSpPr>
          <a:xfrm>
            <a:off x="4790543" y="5347667"/>
            <a:ext cx="866775" cy="1090182"/>
            <a:chOff x="6988369" y="3165387"/>
            <a:chExt cx="866775" cy="1090182"/>
          </a:xfrm>
        </p:grpSpPr>
        <p:pic>
          <p:nvPicPr>
            <p:cNvPr id="24" name="図 23" descr="三つ編みのイラスト | かわいいフリー素材集 いらすとや"/>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988369" y="3165387"/>
              <a:ext cx="866775" cy="954405"/>
            </a:xfrm>
            <a:prstGeom prst="rect">
              <a:avLst/>
            </a:prstGeom>
            <a:noFill/>
            <a:ln>
              <a:noFill/>
            </a:ln>
          </p:spPr>
        </p:pic>
        <p:sp>
          <p:nvSpPr>
            <p:cNvPr id="60" name="正方形/長方形 59"/>
            <p:cNvSpPr/>
            <p:nvPr/>
          </p:nvSpPr>
          <p:spPr>
            <a:xfrm>
              <a:off x="7238009" y="3773459"/>
              <a:ext cx="536070"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⑭</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sp>
        <p:nvSpPr>
          <p:cNvPr id="76" name="角丸四角形 75"/>
          <p:cNvSpPr/>
          <p:nvPr/>
        </p:nvSpPr>
        <p:spPr>
          <a:xfrm>
            <a:off x="6231754" y="814118"/>
            <a:ext cx="4304581" cy="2773647"/>
          </a:xfrm>
          <a:prstGeom prst="roundRect">
            <a:avLst/>
          </a:prstGeom>
          <a:solidFill>
            <a:schemeClr val="bg1"/>
          </a:solid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rPr>
              <a:t>グループ</a:t>
            </a:r>
            <a:r>
              <a:rPr kumimoji="1" lang="en-US" altLang="ja-JP" sz="2000" dirty="0">
                <a:solidFill>
                  <a:schemeClr val="tx1"/>
                </a:solidFill>
              </a:rPr>
              <a:t>B</a:t>
            </a:r>
          </a:p>
          <a:p>
            <a:pPr algn="ctr"/>
            <a:endParaRPr lang="en-US" altLang="ja-JP" dirty="0">
              <a:solidFill>
                <a:schemeClr val="tx1"/>
              </a:solidFill>
            </a:endParaRPr>
          </a:p>
          <a:p>
            <a:pPr algn="ctr"/>
            <a:endParaRPr kumimoji="1" lang="en-US" altLang="ja-JP" dirty="0">
              <a:solidFill>
                <a:schemeClr val="tx1"/>
              </a:solidFill>
            </a:endParaRPr>
          </a:p>
          <a:p>
            <a:pPr algn="ctr"/>
            <a:endParaRPr lang="en-US" altLang="ja-JP" dirty="0">
              <a:solidFill>
                <a:schemeClr val="tx1"/>
              </a:solidFill>
            </a:endParaRPr>
          </a:p>
          <a:p>
            <a:pPr algn="ctr"/>
            <a:endParaRPr kumimoji="1" lang="en-US" altLang="ja-JP" dirty="0">
              <a:solidFill>
                <a:schemeClr val="tx1"/>
              </a:solidFill>
            </a:endParaRPr>
          </a:p>
          <a:p>
            <a:pPr algn="ctr"/>
            <a:endParaRPr lang="en-US" altLang="ja-JP" dirty="0">
              <a:solidFill>
                <a:schemeClr val="tx1"/>
              </a:solidFill>
            </a:endParaRPr>
          </a:p>
          <a:p>
            <a:pPr algn="ctr"/>
            <a:endParaRPr kumimoji="1" lang="en-US" altLang="ja-JP" dirty="0">
              <a:solidFill>
                <a:schemeClr val="tx1"/>
              </a:solidFill>
            </a:endParaRPr>
          </a:p>
          <a:p>
            <a:pPr algn="ctr"/>
            <a:endParaRPr lang="en-US" altLang="ja-JP" dirty="0">
              <a:solidFill>
                <a:schemeClr val="tx1"/>
              </a:solidFill>
            </a:endParaRPr>
          </a:p>
          <a:p>
            <a:pPr algn="ctr"/>
            <a:endParaRPr kumimoji="1" lang="en-US" altLang="ja-JP" dirty="0">
              <a:solidFill>
                <a:schemeClr val="tx1"/>
              </a:solidFill>
            </a:endParaRPr>
          </a:p>
        </p:txBody>
      </p:sp>
      <p:grpSp>
        <p:nvGrpSpPr>
          <p:cNvPr id="47" name="グループ化 46"/>
          <p:cNvGrpSpPr/>
          <p:nvPr/>
        </p:nvGrpSpPr>
        <p:grpSpPr>
          <a:xfrm>
            <a:off x="6719153" y="1409063"/>
            <a:ext cx="771190" cy="876569"/>
            <a:chOff x="6641699" y="3417184"/>
            <a:chExt cx="771190" cy="876569"/>
          </a:xfrm>
        </p:grpSpPr>
        <p:pic>
          <p:nvPicPr>
            <p:cNvPr id="15" name="図 14" descr="いろいろな角度から見た女の子のイラスト | かわいいフリー素材集 いらすとや"/>
            <p:cNvPicPr/>
            <p:nvPr/>
          </p:nvPicPr>
          <p:blipFill rotWithShape="1">
            <a:blip r:embed="rId12" cstate="print">
              <a:extLst>
                <a:ext uri="{28A0092B-C50C-407E-A947-70E740481C1C}">
                  <a14:useLocalDpi xmlns:a14="http://schemas.microsoft.com/office/drawing/2010/main" val="0"/>
                </a:ext>
              </a:extLst>
            </a:blip>
            <a:srcRect b="31433"/>
            <a:stretch/>
          </p:blipFill>
          <p:spPr bwMode="auto">
            <a:xfrm>
              <a:off x="6641699" y="3417184"/>
              <a:ext cx="771190" cy="711414"/>
            </a:xfrm>
            <a:prstGeom prst="rect">
              <a:avLst/>
            </a:prstGeom>
            <a:noFill/>
            <a:ln>
              <a:noFill/>
            </a:ln>
            <a:extLst>
              <a:ext uri="{53640926-AAD7-44D8-BBD7-CCE9431645EC}">
                <a14:shadowObscured xmlns:a14="http://schemas.microsoft.com/office/drawing/2010/main"/>
              </a:ext>
            </a:extLst>
          </p:spPr>
        </p:pic>
        <p:sp>
          <p:nvSpPr>
            <p:cNvPr id="51" name="正方形/長方形 50"/>
            <p:cNvSpPr/>
            <p:nvPr/>
          </p:nvSpPr>
          <p:spPr>
            <a:xfrm>
              <a:off x="6840984" y="3811643"/>
              <a:ext cx="536070"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④</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grpSp>
        <p:nvGrpSpPr>
          <p:cNvPr id="69" name="グループ化 68"/>
          <p:cNvGrpSpPr/>
          <p:nvPr/>
        </p:nvGrpSpPr>
        <p:grpSpPr>
          <a:xfrm>
            <a:off x="7715229" y="1401396"/>
            <a:ext cx="851926" cy="928417"/>
            <a:chOff x="7616851" y="3503645"/>
            <a:chExt cx="851926" cy="928417"/>
          </a:xfrm>
        </p:grpSpPr>
        <p:pic>
          <p:nvPicPr>
            <p:cNvPr id="23" name="図 22" descr="指で数を数える女の子のイラスト | かわいいフリー素材集 いらすとや"/>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616851" y="3503645"/>
              <a:ext cx="851926" cy="827576"/>
            </a:xfrm>
            <a:prstGeom prst="rect">
              <a:avLst/>
            </a:prstGeom>
            <a:noFill/>
            <a:ln>
              <a:noFill/>
            </a:ln>
          </p:spPr>
        </p:pic>
        <p:sp>
          <p:nvSpPr>
            <p:cNvPr id="61" name="正方形/長方形 60"/>
            <p:cNvSpPr/>
            <p:nvPr/>
          </p:nvSpPr>
          <p:spPr>
            <a:xfrm>
              <a:off x="7865443" y="3949952"/>
              <a:ext cx="536070"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⑮</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grpSp>
        <p:nvGrpSpPr>
          <p:cNvPr id="77" name="グループ化 76"/>
          <p:cNvGrpSpPr/>
          <p:nvPr/>
        </p:nvGrpSpPr>
        <p:grpSpPr>
          <a:xfrm>
            <a:off x="8889999" y="1394307"/>
            <a:ext cx="744594" cy="1016410"/>
            <a:chOff x="7886516" y="4560937"/>
            <a:chExt cx="744594" cy="1016410"/>
          </a:xfrm>
        </p:grpSpPr>
        <p:pic>
          <p:nvPicPr>
            <p:cNvPr id="25" name="図 24" descr="女の子の顔のアイコン | かわいいフリー素材集 いらすとや"/>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886516" y="4560937"/>
              <a:ext cx="744594" cy="774954"/>
            </a:xfrm>
            <a:prstGeom prst="rect">
              <a:avLst/>
            </a:prstGeom>
            <a:noFill/>
            <a:ln>
              <a:noFill/>
            </a:ln>
          </p:spPr>
        </p:pic>
        <p:sp>
          <p:nvSpPr>
            <p:cNvPr id="74" name="正方形/長方形 73"/>
            <p:cNvSpPr/>
            <p:nvPr/>
          </p:nvSpPr>
          <p:spPr>
            <a:xfrm>
              <a:off x="8081351" y="5095237"/>
              <a:ext cx="536070"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㉘</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grpSp>
        <p:nvGrpSpPr>
          <p:cNvPr id="80" name="グループ化 79"/>
          <p:cNvGrpSpPr/>
          <p:nvPr/>
        </p:nvGrpSpPr>
        <p:grpSpPr>
          <a:xfrm>
            <a:off x="6700027" y="2612670"/>
            <a:ext cx="721163" cy="1052996"/>
            <a:chOff x="7167394" y="3895418"/>
            <a:chExt cx="721163" cy="1052996"/>
          </a:xfrm>
        </p:grpSpPr>
        <p:pic>
          <p:nvPicPr>
            <p:cNvPr id="38" name="図 37" descr="髪 | かわいいフリー素材集 いらすとや"/>
            <p:cNvPicPr/>
            <p:nvPr/>
          </p:nvPicPr>
          <p:blipFill>
            <a:blip r:embed="rId15">
              <a:extLst>
                <a:ext uri="{28A0092B-C50C-407E-A947-70E740481C1C}">
                  <a14:useLocalDpi xmlns:a14="http://schemas.microsoft.com/office/drawing/2010/main" val="0"/>
                </a:ext>
              </a:extLst>
            </a:blip>
            <a:srcRect/>
            <a:stretch>
              <a:fillRect/>
            </a:stretch>
          </p:blipFill>
          <p:spPr bwMode="auto">
            <a:xfrm>
              <a:off x="7167394" y="3895418"/>
              <a:ext cx="721163" cy="793218"/>
            </a:xfrm>
            <a:prstGeom prst="rect">
              <a:avLst/>
            </a:prstGeom>
            <a:noFill/>
            <a:ln>
              <a:noFill/>
            </a:ln>
          </p:spPr>
        </p:pic>
        <p:sp>
          <p:nvSpPr>
            <p:cNvPr id="53" name="正方形/長方形 52"/>
            <p:cNvSpPr/>
            <p:nvPr/>
          </p:nvSpPr>
          <p:spPr>
            <a:xfrm>
              <a:off x="7347014" y="4466304"/>
              <a:ext cx="536070"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⑦</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grpSp>
        <p:nvGrpSpPr>
          <p:cNvPr id="81" name="グループ化 80"/>
          <p:cNvGrpSpPr/>
          <p:nvPr/>
        </p:nvGrpSpPr>
        <p:grpSpPr>
          <a:xfrm>
            <a:off x="7468644" y="2547593"/>
            <a:ext cx="879233" cy="1040172"/>
            <a:chOff x="7386225" y="3862898"/>
            <a:chExt cx="879233" cy="1040172"/>
          </a:xfrm>
        </p:grpSpPr>
        <p:pic>
          <p:nvPicPr>
            <p:cNvPr id="48" name="図 47" descr="眼鏡をかけた男性のイラスト（丸メガネ） | かわいいフリー素材集 いらすとや"/>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386225" y="3862898"/>
              <a:ext cx="773064" cy="842106"/>
            </a:xfrm>
            <a:prstGeom prst="rect">
              <a:avLst/>
            </a:prstGeom>
            <a:noFill/>
            <a:ln>
              <a:noFill/>
            </a:ln>
          </p:spPr>
        </p:pic>
        <p:sp>
          <p:nvSpPr>
            <p:cNvPr id="56" name="正方形/長方形 55"/>
            <p:cNvSpPr/>
            <p:nvPr/>
          </p:nvSpPr>
          <p:spPr>
            <a:xfrm>
              <a:off x="7608204" y="4420960"/>
              <a:ext cx="657254"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⑩   </a:t>
              </a:r>
              <a:endParaRPr lang="en-US" altLang="ja-JP" sz="1400" b="1"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grpSp>
      <p:grpSp>
        <p:nvGrpSpPr>
          <p:cNvPr id="82" name="グループ化 81"/>
          <p:cNvGrpSpPr/>
          <p:nvPr/>
        </p:nvGrpSpPr>
        <p:grpSpPr>
          <a:xfrm>
            <a:off x="8303437" y="2512022"/>
            <a:ext cx="1042035" cy="994514"/>
            <a:chOff x="7217065" y="3437548"/>
            <a:chExt cx="1042035" cy="994514"/>
          </a:xfrm>
        </p:grpSpPr>
        <p:pic>
          <p:nvPicPr>
            <p:cNvPr id="37" name="図 36" descr="勝ち気な子供のイラスト（男の子） | かわいいフリー素材集 いらすとや"/>
            <p:cNvPicPr/>
            <p:nvPr/>
          </p:nvPicPr>
          <p:blipFill rotWithShape="1">
            <a:blip r:embed="rId17" cstate="print">
              <a:extLst>
                <a:ext uri="{28A0092B-C50C-407E-A947-70E740481C1C}">
                  <a14:useLocalDpi xmlns:a14="http://schemas.microsoft.com/office/drawing/2010/main" val="0"/>
                </a:ext>
              </a:extLst>
            </a:blip>
            <a:srcRect b="35250"/>
            <a:stretch/>
          </p:blipFill>
          <p:spPr bwMode="auto">
            <a:xfrm>
              <a:off x="7217065" y="3437548"/>
              <a:ext cx="1042035" cy="876300"/>
            </a:xfrm>
            <a:prstGeom prst="rect">
              <a:avLst/>
            </a:prstGeom>
            <a:noFill/>
            <a:ln>
              <a:noFill/>
            </a:ln>
            <a:extLst>
              <a:ext uri="{53640926-AAD7-44D8-BBD7-CCE9431645EC}">
                <a14:shadowObscured xmlns:a14="http://schemas.microsoft.com/office/drawing/2010/main"/>
              </a:ext>
            </a:extLst>
          </p:spPr>
        </p:pic>
        <p:sp>
          <p:nvSpPr>
            <p:cNvPr id="63" name="正方形/長方形 62"/>
            <p:cNvSpPr/>
            <p:nvPr/>
          </p:nvSpPr>
          <p:spPr>
            <a:xfrm>
              <a:off x="7531163" y="3949952"/>
              <a:ext cx="536070"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⑰</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sp>
        <p:nvSpPr>
          <p:cNvPr id="84" name="角丸四角形 83"/>
          <p:cNvSpPr/>
          <p:nvPr/>
        </p:nvSpPr>
        <p:spPr>
          <a:xfrm>
            <a:off x="6244997" y="3805545"/>
            <a:ext cx="4304581" cy="2773647"/>
          </a:xfrm>
          <a:prstGeom prst="roundRect">
            <a:avLst/>
          </a:prstGeom>
          <a:solidFill>
            <a:schemeClr val="bg1"/>
          </a:solid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rPr>
              <a:t>グループ</a:t>
            </a:r>
            <a:r>
              <a:rPr kumimoji="1" lang="en-US" altLang="ja-JP" sz="2000" dirty="0">
                <a:solidFill>
                  <a:schemeClr val="tx1"/>
                </a:solidFill>
              </a:rPr>
              <a:t>D</a:t>
            </a:r>
          </a:p>
          <a:p>
            <a:pPr algn="ctr"/>
            <a:endParaRPr lang="en-US" altLang="ja-JP" dirty="0">
              <a:solidFill>
                <a:schemeClr val="tx1"/>
              </a:solidFill>
            </a:endParaRPr>
          </a:p>
          <a:p>
            <a:pPr algn="ctr"/>
            <a:endParaRPr kumimoji="1" lang="en-US" altLang="ja-JP" dirty="0">
              <a:solidFill>
                <a:schemeClr val="tx1"/>
              </a:solidFill>
            </a:endParaRPr>
          </a:p>
          <a:p>
            <a:pPr algn="ctr"/>
            <a:endParaRPr lang="en-US" altLang="ja-JP" dirty="0">
              <a:solidFill>
                <a:schemeClr val="tx1"/>
              </a:solidFill>
            </a:endParaRPr>
          </a:p>
          <a:p>
            <a:pPr algn="ctr"/>
            <a:endParaRPr kumimoji="1" lang="en-US" altLang="ja-JP" dirty="0">
              <a:solidFill>
                <a:schemeClr val="tx1"/>
              </a:solidFill>
            </a:endParaRPr>
          </a:p>
          <a:p>
            <a:pPr algn="ctr"/>
            <a:endParaRPr lang="en-US" altLang="ja-JP" dirty="0">
              <a:solidFill>
                <a:schemeClr val="tx1"/>
              </a:solidFill>
            </a:endParaRPr>
          </a:p>
          <a:p>
            <a:pPr algn="ctr"/>
            <a:endParaRPr kumimoji="1" lang="en-US" altLang="ja-JP" dirty="0">
              <a:solidFill>
                <a:schemeClr val="tx1"/>
              </a:solidFill>
            </a:endParaRPr>
          </a:p>
          <a:p>
            <a:pPr algn="ctr"/>
            <a:endParaRPr lang="en-US" altLang="ja-JP" dirty="0">
              <a:solidFill>
                <a:schemeClr val="tx1"/>
              </a:solidFill>
            </a:endParaRPr>
          </a:p>
          <a:p>
            <a:pPr algn="ctr"/>
            <a:endParaRPr kumimoji="1" lang="en-US" altLang="ja-JP" dirty="0">
              <a:solidFill>
                <a:schemeClr val="tx1"/>
              </a:solidFill>
            </a:endParaRPr>
          </a:p>
        </p:txBody>
      </p:sp>
      <p:grpSp>
        <p:nvGrpSpPr>
          <p:cNvPr id="85" name="グループ化 84"/>
          <p:cNvGrpSpPr/>
          <p:nvPr/>
        </p:nvGrpSpPr>
        <p:grpSpPr>
          <a:xfrm>
            <a:off x="6422493" y="4289196"/>
            <a:ext cx="927672" cy="1058471"/>
            <a:chOff x="667209" y="2713700"/>
            <a:chExt cx="927672" cy="1058471"/>
          </a:xfrm>
        </p:grpSpPr>
        <p:pic>
          <p:nvPicPr>
            <p:cNvPr id="43" name="図 42" descr="坊主頭の男の子のイラスト | かわいいフリー素材集 いらすとや"/>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67209" y="2713700"/>
              <a:ext cx="827094" cy="1020725"/>
            </a:xfrm>
            <a:prstGeom prst="rect">
              <a:avLst/>
            </a:prstGeom>
            <a:noFill/>
            <a:ln>
              <a:noFill/>
            </a:ln>
          </p:spPr>
        </p:pic>
        <p:sp>
          <p:nvSpPr>
            <p:cNvPr id="55" name="正方形/長方形 54"/>
            <p:cNvSpPr/>
            <p:nvPr/>
          </p:nvSpPr>
          <p:spPr>
            <a:xfrm>
              <a:off x="890115" y="3290061"/>
              <a:ext cx="704766"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⑨   </a:t>
              </a:r>
              <a:endParaRPr lang="en-US" altLang="ja-JP" sz="1400" b="1"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grpSp>
      <p:grpSp>
        <p:nvGrpSpPr>
          <p:cNvPr id="86" name="グループ化 85"/>
          <p:cNvGrpSpPr/>
          <p:nvPr/>
        </p:nvGrpSpPr>
        <p:grpSpPr>
          <a:xfrm>
            <a:off x="7561659" y="4322786"/>
            <a:ext cx="1456690" cy="1087065"/>
            <a:chOff x="10063647" y="2927449"/>
            <a:chExt cx="1456690" cy="1087065"/>
          </a:xfrm>
        </p:grpSpPr>
        <p:pic>
          <p:nvPicPr>
            <p:cNvPr id="40" name="図 39" descr="一輪車に乗る子供のイラスト（男の子） | かわいいフリー素材集 いらすとや"/>
            <p:cNvPicPr/>
            <p:nvPr/>
          </p:nvPicPr>
          <p:blipFill rotWithShape="1">
            <a:blip r:embed="rId19" cstate="print">
              <a:extLst>
                <a:ext uri="{28A0092B-C50C-407E-A947-70E740481C1C}">
                  <a14:useLocalDpi xmlns:a14="http://schemas.microsoft.com/office/drawing/2010/main" val="0"/>
                </a:ext>
              </a:extLst>
            </a:blip>
            <a:srcRect b="47039"/>
            <a:stretch/>
          </p:blipFill>
          <p:spPr bwMode="auto">
            <a:xfrm>
              <a:off x="10063647" y="2927449"/>
              <a:ext cx="1456690" cy="914400"/>
            </a:xfrm>
            <a:prstGeom prst="rect">
              <a:avLst/>
            </a:prstGeom>
            <a:noFill/>
            <a:ln>
              <a:noFill/>
            </a:ln>
            <a:extLst>
              <a:ext uri="{53640926-AAD7-44D8-BBD7-CCE9431645EC}">
                <a14:shadowObscured xmlns:a14="http://schemas.microsoft.com/office/drawing/2010/main"/>
              </a:ext>
            </a:extLst>
          </p:spPr>
        </p:pic>
        <p:sp>
          <p:nvSpPr>
            <p:cNvPr id="64" name="正方形/長方形 63"/>
            <p:cNvSpPr/>
            <p:nvPr/>
          </p:nvSpPr>
          <p:spPr>
            <a:xfrm>
              <a:off x="10610206" y="3454337"/>
              <a:ext cx="536070" cy="560177"/>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⑱</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grpSp>
        <p:nvGrpSpPr>
          <p:cNvPr id="87" name="グループ化 86"/>
          <p:cNvGrpSpPr/>
          <p:nvPr/>
        </p:nvGrpSpPr>
        <p:grpSpPr>
          <a:xfrm>
            <a:off x="1977649" y="4245769"/>
            <a:ext cx="636641" cy="930681"/>
            <a:chOff x="10537939" y="4922737"/>
            <a:chExt cx="636641" cy="930681"/>
          </a:xfrm>
        </p:grpSpPr>
        <p:pic>
          <p:nvPicPr>
            <p:cNvPr id="33" name="図 32" descr="インド人の男の子のイラスト | かわいいフリー素材集 いらすとや"/>
            <p:cNvPicPr/>
            <p:nvPr/>
          </p:nvPicPr>
          <p:blipFill rotWithShape="1">
            <a:blip r:embed="rId20" cstate="print">
              <a:extLst>
                <a:ext uri="{28A0092B-C50C-407E-A947-70E740481C1C}">
                  <a14:useLocalDpi xmlns:a14="http://schemas.microsoft.com/office/drawing/2010/main" val="0"/>
                </a:ext>
              </a:extLst>
            </a:blip>
            <a:srcRect b="31420"/>
            <a:stretch/>
          </p:blipFill>
          <p:spPr bwMode="auto">
            <a:xfrm>
              <a:off x="10537939" y="4922737"/>
              <a:ext cx="545332" cy="733068"/>
            </a:xfrm>
            <a:prstGeom prst="rect">
              <a:avLst/>
            </a:prstGeom>
            <a:noFill/>
            <a:ln>
              <a:noFill/>
            </a:ln>
            <a:extLst>
              <a:ext uri="{53640926-AAD7-44D8-BBD7-CCE9431645EC}">
                <a14:shadowObscured xmlns:a14="http://schemas.microsoft.com/office/drawing/2010/main"/>
              </a:ext>
            </a:extLst>
          </p:spPr>
        </p:pic>
        <p:sp>
          <p:nvSpPr>
            <p:cNvPr id="66" name="正方形/長方形 65"/>
            <p:cNvSpPr/>
            <p:nvPr/>
          </p:nvSpPr>
          <p:spPr>
            <a:xfrm>
              <a:off x="10638510" y="5371308"/>
              <a:ext cx="536070"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⑳</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grpSp>
        <p:nvGrpSpPr>
          <p:cNvPr id="93" name="グループ化 92"/>
          <p:cNvGrpSpPr/>
          <p:nvPr/>
        </p:nvGrpSpPr>
        <p:grpSpPr>
          <a:xfrm>
            <a:off x="7626189" y="5415237"/>
            <a:ext cx="774209" cy="1057620"/>
            <a:chOff x="11063733" y="3356507"/>
            <a:chExt cx="774209" cy="1057620"/>
          </a:xfrm>
        </p:grpSpPr>
        <p:pic>
          <p:nvPicPr>
            <p:cNvPr id="41" name="図 40" descr="手を挙げる男の子のイラスト | かわいいフリー素材集 いらすとや"/>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1063733" y="3356507"/>
              <a:ext cx="771525" cy="953770"/>
            </a:xfrm>
            <a:prstGeom prst="rect">
              <a:avLst/>
            </a:prstGeom>
            <a:noFill/>
            <a:ln>
              <a:noFill/>
            </a:ln>
          </p:spPr>
        </p:pic>
        <p:sp>
          <p:nvSpPr>
            <p:cNvPr id="72" name="正方形/長方形 71"/>
            <p:cNvSpPr/>
            <p:nvPr/>
          </p:nvSpPr>
          <p:spPr>
            <a:xfrm>
              <a:off x="11301872" y="3932017"/>
              <a:ext cx="536070"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㉖</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grpSp>
        <p:nvGrpSpPr>
          <p:cNvPr id="94" name="グループ化 93"/>
          <p:cNvGrpSpPr/>
          <p:nvPr/>
        </p:nvGrpSpPr>
        <p:grpSpPr>
          <a:xfrm>
            <a:off x="8616417" y="5381050"/>
            <a:ext cx="768341" cy="1087577"/>
            <a:chOff x="409934" y="3340226"/>
            <a:chExt cx="768341" cy="1087577"/>
          </a:xfrm>
        </p:grpSpPr>
        <p:pic>
          <p:nvPicPr>
            <p:cNvPr id="44" name="図 43" descr="いろいろな立っている西洋人のイラスト（男性） | かわいいフリー素材集 いらすとや"/>
            <p:cNvPicPr/>
            <p:nvPr/>
          </p:nvPicPr>
          <p:blipFill rotWithShape="1">
            <a:blip r:embed="rId22" cstate="print">
              <a:extLst>
                <a:ext uri="{28A0092B-C50C-407E-A947-70E740481C1C}">
                  <a14:useLocalDpi xmlns:a14="http://schemas.microsoft.com/office/drawing/2010/main" val="0"/>
                </a:ext>
              </a:extLst>
            </a:blip>
            <a:srcRect b="32037"/>
            <a:stretch/>
          </p:blipFill>
          <p:spPr bwMode="auto">
            <a:xfrm>
              <a:off x="409934" y="3340226"/>
              <a:ext cx="768341" cy="956433"/>
            </a:xfrm>
            <a:prstGeom prst="rect">
              <a:avLst/>
            </a:prstGeom>
            <a:noFill/>
            <a:ln>
              <a:noFill/>
            </a:ln>
            <a:extLst>
              <a:ext uri="{53640926-AAD7-44D8-BBD7-CCE9431645EC}">
                <a14:shadowObscured xmlns:a14="http://schemas.microsoft.com/office/drawing/2010/main"/>
              </a:ext>
            </a:extLst>
          </p:spPr>
        </p:pic>
        <p:sp>
          <p:nvSpPr>
            <p:cNvPr id="91" name="正方形/長方形 90"/>
            <p:cNvSpPr/>
            <p:nvPr/>
          </p:nvSpPr>
          <p:spPr>
            <a:xfrm>
              <a:off x="617972" y="3952886"/>
              <a:ext cx="537334" cy="4749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sz="1400" kern="100" dirty="0">
                  <a:solidFill>
                    <a:srgbClr val="000000"/>
                  </a:solidFill>
                  <a:effectLst/>
                  <a:ea typeface="HG丸ｺﾞｼｯｸM-PRO" panose="020F0600000000000000" pitchFamily="50" charset="-128"/>
                  <a:cs typeface="Times New Roman" panose="02020603050405020304" pitchFamily="18" charset="0"/>
                </a:rPr>
                <a:t>⑤</a:t>
              </a:r>
              <a:endParaRPr lang="ja-JP" sz="1050" kern="100" dirty="0">
                <a:effectLst/>
                <a:ea typeface="游明朝" panose="02020400000000000000" pitchFamily="18" charset="-128"/>
                <a:cs typeface="Times New Roman" panose="02020603050405020304" pitchFamily="18" charset="0"/>
              </a:endParaRPr>
            </a:p>
          </p:txBody>
        </p:sp>
      </p:grpSp>
      <p:grpSp>
        <p:nvGrpSpPr>
          <p:cNvPr id="95" name="グループ化 94"/>
          <p:cNvGrpSpPr/>
          <p:nvPr/>
        </p:nvGrpSpPr>
        <p:grpSpPr>
          <a:xfrm>
            <a:off x="9392670" y="4276632"/>
            <a:ext cx="913647" cy="1041550"/>
            <a:chOff x="10723457" y="3641319"/>
            <a:chExt cx="913647" cy="1041550"/>
          </a:xfrm>
        </p:grpSpPr>
        <p:pic>
          <p:nvPicPr>
            <p:cNvPr id="39" name="図 38" descr="おしゃべりな男性のイラスト | かわいいフリー素材集 いらすとや"/>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10723457" y="3641319"/>
              <a:ext cx="913647" cy="956945"/>
            </a:xfrm>
            <a:prstGeom prst="rect">
              <a:avLst/>
            </a:prstGeom>
            <a:noFill/>
            <a:ln>
              <a:noFill/>
            </a:ln>
          </p:spPr>
        </p:pic>
        <p:sp>
          <p:nvSpPr>
            <p:cNvPr id="68" name="正方形/長方形 67"/>
            <p:cNvSpPr/>
            <p:nvPr/>
          </p:nvSpPr>
          <p:spPr>
            <a:xfrm>
              <a:off x="11054349" y="4200759"/>
              <a:ext cx="536070"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㉒</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grpSp>
        <p:nvGrpSpPr>
          <p:cNvPr id="46" name="グループ化 45"/>
          <p:cNvGrpSpPr/>
          <p:nvPr/>
        </p:nvGrpSpPr>
        <p:grpSpPr>
          <a:xfrm>
            <a:off x="9527871" y="5485362"/>
            <a:ext cx="781430" cy="1034734"/>
            <a:chOff x="7162993" y="3559550"/>
            <a:chExt cx="781430" cy="1034734"/>
          </a:xfrm>
        </p:grpSpPr>
        <p:pic>
          <p:nvPicPr>
            <p:cNvPr id="35" name="図 34" descr="マッシュルームカットのイラスト（男性） | かわいいフリー素材集 いらすとや"/>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7162993" y="3559550"/>
              <a:ext cx="639821" cy="820674"/>
            </a:xfrm>
            <a:prstGeom prst="rect">
              <a:avLst/>
            </a:prstGeom>
            <a:noFill/>
            <a:ln>
              <a:noFill/>
            </a:ln>
          </p:spPr>
        </p:pic>
        <p:sp>
          <p:nvSpPr>
            <p:cNvPr id="50" name="正方形/長方形 49"/>
            <p:cNvSpPr/>
            <p:nvPr/>
          </p:nvSpPr>
          <p:spPr>
            <a:xfrm>
              <a:off x="7298860" y="4112174"/>
              <a:ext cx="645563"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③  </a:t>
              </a:r>
              <a:endParaRPr lang="ja-JP" sz="1050" b="1"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grpSp>
      <p:grpSp>
        <p:nvGrpSpPr>
          <p:cNvPr id="22" name="グループ化 21"/>
          <p:cNvGrpSpPr/>
          <p:nvPr/>
        </p:nvGrpSpPr>
        <p:grpSpPr>
          <a:xfrm>
            <a:off x="4889575" y="4152845"/>
            <a:ext cx="848360" cy="1075398"/>
            <a:chOff x="6663087" y="3729405"/>
            <a:chExt cx="848360" cy="1075398"/>
          </a:xfrm>
        </p:grpSpPr>
        <p:pic>
          <p:nvPicPr>
            <p:cNvPr id="49" name="図 48" descr="いひひ」と笑っている男の子のイラスト | かわいいフリー素材集 いらすとや"/>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6663087" y="3729405"/>
              <a:ext cx="848360" cy="989965"/>
            </a:xfrm>
            <a:prstGeom prst="rect">
              <a:avLst/>
            </a:prstGeom>
            <a:noFill/>
            <a:ln>
              <a:noFill/>
            </a:ln>
          </p:spPr>
        </p:pic>
        <p:sp>
          <p:nvSpPr>
            <p:cNvPr id="79" name="正方形/長方形 78"/>
            <p:cNvSpPr/>
            <p:nvPr/>
          </p:nvSpPr>
          <p:spPr>
            <a:xfrm>
              <a:off x="6855959" y="4322693"/>
              <a:ext cx="536070"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㉓</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grpSp>
        <p:nvGrpSpPr>
          <p:cNvPr id="12" name="グループ化 11">
            <a:extLst>
              <a:ext uri="{FF2B5EF4-FFF2-40B4-BE49-F238E27FC236}">
                <a16:creationId xmlns:a16="http://schemas.microsoft.com/office/drawing/2014/main" id="{C37A4031-5844-8325-6065-5598B09EB104}"/>
              </a:ext>
            </a:extLst>
          </p:cNvPr>
          <p:cNvGrpSpPr/>
          <p:nvPr/>
        </p:nvGrpSpPr>
        <p:grpSpPr>
          <a:xfrm>
            <a:off x="2842421" y="4285868"/>
            <a:ext cx="640932" cy="973670"/>
            <a:chOff x="2842421" y="4285868"/>
            <a:chExt cx="640932" cy="973670"/>
          </a:xfrm>
        </p:grpSpPr>
        <p:pic>
          <p:nvPicPr>
            <p:cNvPr id="8" name="図 7" descr="子供の合唱のイラスト | かわいいフリー素材集 いらすとや">
              <a:extLst>
                <a:ext uri="{FF2B5EF4-FFF2-40B4-BE49-F238E27FC236}">
                  <a16:creationId xmlns:a16="http://schemas.microsoft.com/office/drawing/2014/main" id="{C6687775-E8CB-609A-C3AD-F24F677C18F8}"/>
                </a:ext>
              </a:extLst>
            </p:cNvPr>
            <p:cNvPicPr>
              <a:picLocks noChangeAspect="1"/>
            </p:cNvPicPr>
            <p:nvPr/>
          </p:nvPicPr>
          <p:blipFill rotWithShape="1">
            <a:blip r:embed="rId26" cstate="print">
              <a:extLst>
                <a:ext uri="{BEBA8EAE-BF5A-486C-A8C5-ECC9F3942E4B}">
                  <a14:imgProps xmlns:a14="http://schemas.microsoft.com/office/drawing/2010/main">
                    <a14:imgLayer r:embed="rId27">
                      <a14:imgEffect>
                        <a14:backgroundRemoval t="26705" b="70739" l="26042" r="50000">
                          <a14:foregroundMark x1="27500" y1="45739" x2="29792" y2="51705"/>
                          <a14:foregroundMark x1="26042" y1="50284" x2="26458" y2="50284"/>
                          <a14:foregroundMark x1="48958" y1="55398" x2="50000" y2="50284"/>
                          <a14:foregroundMark x1="36875" y1="57386" x2="36875" y2="59091"/>
                          <a14:foregroundMark x1="37292" y1="59943" x2="38333" y2="59091"/>
                          <a14:foregroundMark x1="32708" y1="61080" x2="32708" y2="59091"/>
                          <a14:foregroundMark x1="33125" y1="61648" x2="35417" y2="66193"/>
                          <a14:foregroundMark x1="32083" y1="59943" x2="33958" y2="63068"/>
                          <a14:foregroundMark x1="33125" y1="62500" x2="33125" y2="61648"/>
                          <a14:foregroundMark x1="42500" y1="61648" x2="42917" y2="61648"/>
                          <a14:foregroundMark x1="36875" y1="62500" x2="36875" y2="62500"/>
                          <a14:foregroundMark x1="35417" y1="59943" x2="32708" y2="67614"/>
                          <a14:foregroundMark x1="35000" y1="65625" x2="35000" y2="65625"/>
                          <a14:foregroundMark x1="36875" y1="64205" x2="36875" y2="64205"/>
                          <a14:foregroundMark x1="35833" y1="64205" x2="38333" y2="64205"/>
                          <a14:foregroundMark x1="38333" y1="63068" x2="38333" y2="63068"/>
                          <a14:foregroundMark x1="40625" y1="63636" x2="40625" y2="63636"/>
                          <a14:foregroundMark x1="40208" y1="61648" x2="43958" y2="61648"/>
                          <a14:foregroundMark x1="35833" y1="63636" x2="43333" y2="67614"/>
                          <a14:foregroundMark x1="40208" y1="65625" x2="48125" y2="66761"/>
                          <a14:foregroundMark x1="41042" y1="65057" x2="43958" y2="67614"/>
                          <a14:foregroundMark x1="29792" y1="63636" x2="31250" y2="70739"/>
                          <a14:foregroundMark x1="48125" y1="47159" x2="48125" y2="47159"/>
                          <a14:foregroundMark x1="42083" y1="30682" x2="46667" y2="44034"/>
                          <a14:foregroundMark x1="42083" y1="26705" x2="33125" y2="28693"/>
                          <a14:foregroundMark x1="42500" y1="28125" x2="35000" y2="31250"/>
                          <a14:foregroundMark x1="41458" y1="30114" x2="42917" y2="28693"/>
                          <a14:foregroundMark x1="42917" y1="30682" x2="45833" y2="33239"/>
                          <a14:foregroundMark x1="43333" y1="33807" x2="40208" y2="27557"/>
                          <a14:foregroundMark x1="45208" y1="36364" x2="44792" y2="34943"/>
                          <a14:foregroundMark x1="46250" y1="34375" x2="47708" y2="34943"/>
                          <a14:foregroundMark x1="32708" y1="29261" x2="33125" y2="31818"/>
                          <a14:foregroundMark x1="33125" y1="31818" x2="33125" y2="31818"/>
                          <a14:foregroundMark x1="30833" y1="31818" x2="30833" y2="31818"/>
                          <a14:foregroundMark x1="28958" y1="30682" x2="28958" y2="36364"/>
                          <a14:foregroundMark x1="27500" y1="38920" x2="27500" y2="45170"/>
                          <a14:foregroundMark x1="45833" y1="36932" x2="46250" y2="44034"/>
                          <a14:foregroundMark x1="47083" y1="38920" x2="48542" y2="45170"/>
                        </a14:backgroundRemoval>
                      </a14:imgEffect>
                    </a14:imgLayer>
                  </a14:imgProps>
                </a:ext>
                <a:ext uri="{28A0092B-C50C-407E-A947-70E740481C1C}">
                  <a14:useLocalDpi xmlns:a14="http://schemas.microsoft.com/office/drawing/2010/main" val="0"/>
                </a:ext>
              </a:extLst>
            </a:blip>
            <a:srcRect l="25098" t="23634" r="48968" b="25713"/>
            <a:stretch/>
          </p:blipFill>
          <p:spPr bwMode="auto">
            <a:xfrm>
              <a:off x="2842421" y="4285868"/>
              <a:ext cx="590111" cy="850485"/>
            </a:xfrm>
            <a:prstGeom prst="rect">
              <a:avLst/>
            </a:prstGeom>
            <a:noFill/>
            <a:ln>
              <a:noFill/>
            </a:ln>
            <a:extLst>
              <a:ext uri="{53640926-AAD7-44D8-BBD7-CCE9431645EC}">
                <a14:shadowObscured xmlns:a14="http://schemas.microsoft.com/office/drawing/2010/main"/>
              </a:ext>
            </a:extLst>
          </p:spPr>
        </p:pic>
        <p:sp>
          <p:nvSpPr>
            <p:cNvPr id="9" name="正方形/長方形 8">
              <a:extLst>
                <a:ext uri="{FF2B5EF4-FFF2-40B4-BE49-F238E27FC236}">
                  <a16:creationId xmlns:a16="http://schemas.microsoft.com/office/drawing/2014/main" id="{F9574ABC-EEBF-68F0-E278-6D9324B62B21}"/>
                </a:ext>
              </a:extLst>
            </p:cNvPr>
            <p:cNvSpPr/>
            <p:nvPr/>
          </p:nvSpPr>
          <p:spPr>
            <a:xfrm>
              <a:off x="2947283" y="4777428"/>
              <a:ext cx="536070"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①</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grpSp>
        <p:nvGrpSpPr>
          <p:cNvPr id="16" name="グループ化 15">
            <a:extLst>
              <a:ext uri="{FF2B5EF4-FFF2-40B4-BE49-F238E27FC236}">
                <a16:creationId xmlns:a16="http://schemas.microsoft.com/office/drawing/2014/main" id="{4A995CDD-4A87-18F7-2CA6-01BE31E55058}"/>
              </a:ext>
            </a:extLst>
          </p:cNvPr>
          <p:cNvGrpSpPr/>
          <p:nvPr/>
        </p:nvGrpSpPr>
        <p:grpSpPr>
          <a:xfrm>
            <a:off x="6790821" y="5520751"/>
            <a:ext cx="713772" cy="963955"/>
            <a:chOff x="6819093" y="5305724"/>
            <a:chExt cx="713772" cy="963955"/>
          </a:xfrm>
        </p:grpSpPr>
        <p:pic>
          <p:nvPicPr>
            <p:cNvPr id="13" name="図 12" descr="子供の合唱のイラスト | かわいいフリー素材集 いらすとや">
              <a:extLst>
                <a:ext uri="{FF2B5EF4-FFF2-40B4-BE49-F238E27FC236}">
                  <a16:creationId xmlns:a16="http://schemas.microsoft.com/office/drawing/2014/main" id="{AAF4B212-8D8E-8D2E-64E6-1B4104071B0E}"/>
                </a:ext>
              </a:extLst>
            </p:cNvPr>
            <p:cNvPicPr>
              <a:picLocks noChangeAspect="1"/>
            </p:cNvPicPr>
            <p:nvPr/>
          </p:nvPicPr>
          <p:blipFill rotWithShape="1">
            <a:blip r:embed="rId28" cstate="print">
              <a:extLst>
                <a:ext uri="{BEBA8EAE-BF5A-486C-A8C5-ECC9F3942E4B}">
                  <a14:imgProps xmlns:a14="http://schemas.microsoft.com/office/drawing/2010/main">
                    <a14:imgLayer r:embed="rId29">
                      <a14:imgEffect>
                        <a14:backgroundRemoval t="20294" b="67647" l="1965" r="24951">
                          <a14:foregroundMark x1="2161" y1="37941" x2="2161" y2="47059"/>
                          <a14:foregroundMark x1="23379" y1="40294" x2="24361" y2="42941"/>
                          <a14:foregroundMark x1="23772" y1="37059" x2="23772" y2="49706"/>
                          <a14:foregroundMark x1="24361" y1="47647" x2="25147" y2="45588"/>
                          <a14:foregroundMark x1="24361" y1="37941" x2="21218" y2="32647"/>
                          <a14:foregroundMark x1="21218" y1="31176" x2="22004" y2="36471"/>
                          <a14:foregroundMark x1="21611" y1="25882" x2="22986" y2="36471"/>
                          <a14:foregroundMark x1="18468" y1="28529" x2="19450" y2="33824"/>
                          <a14:foregroundMark x1="17289" y1="23235" x2="21218" y2="32647"/>
                          <a14:foregroundMark x1="13360" y1="22647" x2="13360" y2="31765"/>
                          <a14:foregroundMark x1="12377" y1="22059" x2="11984" y2="29118"/>
                          <a14:foregroundMark x1="15521" y1="22059" x2="16699" y2="25294"/>
                          <a14:foregroundMark x1="9823" y1="22647" x2="8448" y2="28529"/>
                          <a14:foregroundMark x1="8841" y1="25294" x2="5697" y2="31765"/>
                          <a14:foregroundMark x1="9823" y1="21176" x2="23772" y2="25294"/>
                          <a14:foregroundMark x1="9234" y1="25294" x2="6680" y2="37059"/>
                          <a14:foregroundMark x1="5305" y1="24706" x2="5697" y2="36471"/>
                          <a14:foregroundMark x1="8841" y1="54412" x2="6287" y2="60882"/>
                          <a14:foregroundMark x1="10609" y1="53529" x2="10609" y2="62941"/>
                          <a14:foregroundMark x1="13360" y1="54412" x2="13360" y2="60294"/>
                          <a14:foregroundMark x1="15128" y1="54412" x2="15128" y2="64118"/>
                          <a14:foregroundMark x1="16699" y1="53529" x2="16699" y2="67647"/>
                          <a14:foregroundMark x1="3536" y1="29118" x2="2750" y2="39706"/>
                          <a14:foregroundMark x1="12770" y1="22059" x2="19843" y2="23824"/>
                          <a14:foregroundMark x1="22004" y1="26471" x2="22004" y2="25882"/>
                          <a14:foregroundMark x1="15521" y1="20588" x2="22986" y2="25882"/>
                          <a14:foregroundMark x1="10609" y1="21176" x2="19843" y2="21176"/>
                        </a14:backgroundRemoval>
                      </a14:imgEffect>
                    </a14:imgLayer>
                  </a14:imgProps>
                </a:ext>
                <a:ext uri="{28A0092B-C50C-407E-A947-70E740481C1C}">
                  <a14:useLocalDpi xmlns:a14="http://schemas.microsoft.com/office/drawing/2010/main" val="0"/>
                </a:ext>
              </a:extLst>
            </a:blip>
            <a:srcRect t="18450" r="73647" b="31325"/>
            <a:stretch/>
          </p:blipFill>
          <p:spPr bwMode="auto">
            <a:xfrm>
              <a:off x="6819093" y="5305724"/>
              <a:ext cx="607162" cy="815794"/>
            </a:xfrm>
            <a:prstGeom prst="rect">
              <a:avLst/>
            </a:prstGeom>
            <a:noFill/>
            <a:ln>
              <a:noFill/>
            </a:ln>
            <a:extLst>
              <a:ext uri="{53640926-AAD7-44D8-BBD7-CCE9431645EC}">
                <a14:shadowObscured xmlns:a14="http://schemas.microsoft.com/office/drawing/2010/main"/>
              </a:ext>
            </a:extLst>
          </p:spPr>
        </p:pic>
        <p:sp>
          <p:nvSpPr>
            <p:cNvPr id="52" name="正方形/長方形 51"/>
            <p:cNvSpPr/>
            <p:nvPr/>
          </p:nvSpPr>
          <p:spPr>
            <a:xfrm>
              <a:off x="6950584" y="5753776"/>
              <a:ext cx="582281" cy="515903"/>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⑥</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grpSp>
        <p:nvGrpSpPr>
          <p:cNvPr id="54" name="グループ化 53">
            <a:extLst>
              <a:ext uri="{FF2B5EF4-FFF2-40B4-BE49-F238E27FC236}">
                <a16:creationId xmlns:a16="http://schemas.microsoft.com/office/drawing/2014/main" id="{9B40F815-B4A2-FD7A-1562-79BED8677103}"/>
              </a:ext>
            </a:extLst>
          </p:cNvPr>
          <p:cNvGrpSpPr/>
          <p:nvPr/>
        </p:nvGrpSpPr>
        <p:grpSpPr>
          <a:xfrm>
            <a:off x="9360158" y="2608375"/>
            <a:ext cx="744594" cy="994560"/>
            <a:chOff x="9143584" y="2345213"/>
            <a:chExt cx="744594" cy="994560"/>
          </a:xfrm>
        </p:grpSpPr>
        <p:pic>
          <p:nvPicPr>
            <p:cNvPr id="19" name="図 18" descr="あやとりをしている女の子のイラスト | かわいいフリー素材集 いらすとや">
              <a:extLst>
                <a:ext uri="{FF2B5EF4-FFF2-40B4-BE49-F238E27FC236}">
                  <a16:creationId xmlns:a16="http://schemas.microsoft.com/office/drawing/2014/main" id="{97950C55-3847-56F7-EFEA-EEF995D65C4A}"/>
                </a:ext>
              </a:extLst>
            </p:cNvPr>
            <p:cNvPicPr/>
            <p:nvPr/>
          </p:nvPicPr>
          <p:blipFill rotWithShape="1">
            <a:blip r:embed="rId30" cstate="print">
              <a:extLst>
                <a:ext uri="{BEBA8EAE-BF5A-486C-A8C5-ECC9F3942E4B}">
                  <a14:imgProps xmlns:a14="http://schemas.microsoft.com/office/drawing/2010/main">
                    <a14:imgLayer r:embed="rId31">
                      <a14:imgEffect>
                        <a14:backgroundRemoval t="3361" b="72269" l="8876" r="89941">
                          <a14:foregroundMark x1="37278" y1="60084" x2="31953" y2="73109"/>
                          <a14:foregroundMark x1="59763" y1="11765" x2="40237" y2="10084"/>
                          <a14:foregroundMark x1="69231" y1="12605" x2="61538" y2="15546"/>
                          <a14:foregroundMark x1="81065" y1="12605" x2="72189" y2="33613"/>
                          <a14:foregroundMark x1="72189" y1="13866" x2="74556" y2="32773"/>
                          <a14:foregroundMark x1="75740" y1="14706" x2="85207" y2="35294"/>
                          <a14:foregroundMark x1="61538" y1="7143" x2="69231" y2="25210"/>
                          <a14:foregroundMark x1="66864" y1="4202" x2="74556" y2="21429"/>
                          <a14:foregroundMark x1="53254" y1="3361" x2="36095" y2="5042"/>
                          <a14:foregroundMark x1="49704" y1="46639" x2="33728" y2="47479"/>
                          <a14:foregroundMark x1="46746" y1="49580" x2="61538" y2="49580"/>
                          <a14:foregroundMark x1="45562" y1="49580" x2="66864" y2="55042"/>
                        </a14:backgroundRemoval>
                      </a14:imgEffect>
                    </a14:imgLayer>
                  </a14:imgProps>
                </a:ext>
                <a:ext uri="{28A0092B-C50C-407E-A947-70E740481C1C}">
                  <a14:useLocalDpi xmlns:a14="http://schemas.microsoft.com/office/drawing/2010/main" val="0"/>
                </a:ext>
              </a:extLst>
            </a:blip>
            <a:srcRect b="29091"/>
            <a:stretch/>
          </p:blipFill>
          <p:spPr bwMode="auto">
            <a:xfrm>
              <a:off x="9143584" y="2345213"/>
              <a:ext cx="744594" cy="765420"/>
            </a:xfrm>
            <a:prstGeom prst="rect">
              <a:avLst/>
            </a:prstGeom>
            <a:noFill/>
            <a:ln>
              <a:noFill/>
            </a:ln>
            <a:extLst>
              <a:ext uri="{53640926-AAD7-44D8-BBD7-CCE9431645EC}">
                <a14:shadowObscured xmlns:a14="http://schemas.microsoft.com/office/drawing/2010/main"/>
              </a:ext>
            </a:extLst>
          </p:spPr>
        </p:pic>
        <p:sp>
          <p:nvSpPr>
            <p:cNvPr id="71" name="正方形/長方形 70"/>
            <p:cNvSpPr/>
            <p:nvPr/>
          </p:nvSpPr>
          <p:spPr>
            <a:xfrm>
              <a:off x="9335452" y="2857663"/>
              <a:ext cx="536070" cy="482110"/>
            </a:xfrm>
            <a:prstGeom prst="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ja-JP" altLang="en-US" sz="14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㉕</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grpSp>
      <p:sp>
        <p:nvSpPr>
          <p:cNvPr id="7" name="角丸四角形 11">
            <a:extLst>
              <a:ext uri="{FF2B5EF4-FFF2-40B4-BE49-F238E27FC236}">
                <a16:creationId xmlns:a16="http://schemas.microsoft.com/office/drawing/2014/main" id="{B83F82CD-A96A-50DD-D5E1-7B23C9C87E51}"/>
              </a:ext>
            </a:extLst>
          </p:cNvPr>
          <p:cNvSpPr/>
          <p:nvPr/>
        </p:nvSpPr>
        <p:spPr>
          <a:xfrm>
            <a:off x="225065" y="199391"/>
            <a:ext cx="2545091" cy="480263"/>
          </a:xfrm>
          <a:prstGeom prst="roundRect">
            <a:avLst/>
          </a:prstGeom>
          <a:solidFill>
            <a:srgbClr val="FFFFFF"/>
          </a:solidFill>
          <a:ln>
            <a:solidFill>
              <a:schemeClr val="bg1"/>
            </a:solidFill>
          </a:ln>
          <a:effectLst>
            <a:glow rad="127000">
              <a:schemeClr val="bg1">
                <a:alpha val="7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solidFill>
              </a:rPr>
              <a:t>グルーピング　</a:t>
            </a:r>
            <a:endParaRPr lang="en-US" altLang="ja-JP" sz="2800" dirty="0">
              <a:solidFill>
                <a:schemeClr val="tx1"/>
              </a:solidFill>
            </a:endParaRPr>
          </a:p>
        </p:txBody>
      </p:sp>
      <p:grpSp>
        <p:nvGrpSpPr>
          <p:cNvPr id="83" name="グループ化 82">
            <a:extLst>
              <a:ext uri="{FF2B5EF4-FFF2-40B4-BE49-F238E27FC236}">
                <a16:creationId xmlns:a16="http://schemas.microsoft.com/office/drawing/2014/main" id="{B34C5163-7AED-3D33-21A9-9F05726CF3B4}"/>
              </a:ext>
            </a:extLst>
          </p:cNvPr>
          <p:cNvGrpSpPr/>
          <p:nvPr/>
        </p:nvGrpSpPr>
        <p:grpSpPr>
          <a:xfrm>
            <a:off x="1796658" y="2355564"/>
            <a:ext cx="1011653" cy="908691"/>
            <a:chOff x="1796658" y="2355564"/>
            <a:chExt cx="1011653" cy="908691"/>
          </a:xfrm>
        </p:grpSpPr>
        <p:pic>
          <p:nvPicPr>
            <p:cNvPr id="11" name="図 10" descr="歩く女の子のイラスト | かわいいフリー素材集 いらすとや">
              <a:extLst>
                <a:ext uri="{FF2B5EF4-FFF2-40B4-BE49-F238E27FC236}">
                  <a16:creationId xmlns:a16="http://schemas.microsoft.com/office/drawing/2014/main" id="{1BBF11F6-79D7-0534-2925-DE8C7F9B1951}"/>
                </a:ext>
              </a:extLst>
            </p:cNvPr>
            <p:cNvPicPr/>
            <p:nvPr/>
          </p:nvPicPr>
          <p:blipFill rotWithShape="1">
            <a:blip r:embed="rId32" cstate="print">
              <a:extLst>
                <a:ext uri="{28A0092B-C50C-407E-A947-70E740481C1C}">
                  <a14:useLocalDpi xmlns:a14="http://schemas.microsoft.com/office/drawing/2010/main" val="0"/>
                </a:ext>
              </a:extLst>
            </a:blip>
            <a:srcRect b="30556"/>
            <a:stretch/>
          </p:blipFill>
          <p:spPr bwMode="auto">
            <a:xfrm>
              <a:off x="1796658" y="2355564"/>
              <a:ext cx="1011653" cy="865130"/>
            </a:xfrm>
            <a:prstGeom prst="rect">
              <a:avLst/>
            </a:prstGeom>
            <a:noFill/>
            <a:ln>
              <a:noFill/>
            </a:ln>
            <a:extLst>
              <a:ext uri="{53640926-AAD7-44D8-BBD7-CCE9431645EC}">
                <a14:shadowObscured xmlns:a14="http://schemas.microsoft.com/office/drawing/2010/main"/>
              </a:ext>
            </a:extLst>
          </p:spPr>
        </p:pic>
        <p:sp>
          <p:nvSpPr>
            <p:cNvPr id="78" name="テキスト ボックス 77">
              <a:extLst>
                <a:ext uri="{FF2B5EF4-FFF2-40B4-BE49-F238E27FC236}">
                  <a16:creationId xmlns:a16="http://schemas.microsoft.com/office/drawing/2014/main" id="{4860113E-6AA6-67F5-CFA7-C4FE8548280C}"/>
                </a:ext>
              </a:extLst>
            </p:cNvPr>
            <p:cNvSpPr txBox="1"/>
            <p:nvPr/>
          </p:nvSpPr>
          <p:spPr>
            <a:xfrm>
              <a:off x="2141624" y="2956478"/>
              <a:ext cx="308003" cy="307777"/>
            </a:xfrm>
            <a:prstGeom prst="rect">
              <a:avLst/>
            </a:prstGeom>
            <a:noFill/>
          </p:spPr>
          <p:txBody>
            <a:bodyPr wrap="square">
              <a:spAutoFit/>
            </a:bodyPr>
            <a:lstStyle/>
            <a:p>
              <a:pPr algn="ctr"/>
              <a:r>
                <a:rPr lang="ja-JP" altLang="en-US" sz="1400" dirty="0">
                  <a:solidFill>
                    <a:schemeClr val="tx1"/>
                  </a:solidFill>
                </a:rPr>
                <a:t>⑧</a:t>
              </a:r>
              <a:endParaRPr kumimoji="1" lang="ja-JP" altLang="en-US" sz="1400" dirty="0">
                <a:solidFill>
                  <a:schemeClr val="tx1"/>
                </a:solidFill>
              </a:endParaRPr>
            </a:p>
          </p:txBody>
        </p:sp>
      </p:grpSp>
    </p:spTree>
    <p:extLst>
      <p:ext uri="{BB962C8B-B14F-4D97-AF65-F5344CB8AC3E}">
        <p14:creationId xmlns:p14="http://schemas.microsoft.com/office/powerpoint/2010/main" val="23693222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正方形/長方形 22">
            <a:extLst>
              <a:ext uri="{FF2B5EF4-FFF2-40B4-BE49-F238E27FC236}">
                <a16:creationId xmlns:a16="http://schemas.microsoft.com/office/drawing/2014/main" id="{966118B4-0BB5-AEE2-05E3-3655B260A93E}"/>
              </a:ext>
            </a:extLst>
          </p:cNvPr>
          <p:cNvSpPr/>
          <p:nvPr/>
        </p:nvSpPr>
        <p:spPr>
          <a:xfrm>
            <a:off x="177928" y="4515070"/>
            <a:ext cx="11852891" cy="1536073"/>
          </a:xfrm>
          <a:prstGeom prst="rect">
            <a:avLst/>
          </a:prstGeom>
          <a:noFill/>
          <a:ln w="50800">
            <a:solidFill>
              <a:srgbClr val="53D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p:nvSpPr>
        <p:spPr>
          <a:xfrm>
            <a:off x="169303" y="1657445"/>
            <a:ext cx="11852891" cy="2838005"/>
          </a:xfrm>
          <a:prstGeom prst="rect">
            <a:avLst/>
          </a:prstGeom>
          <a:noFill/>
          <a:ln w="50800">
            <a:solidFill>
              <a:srgbClr val="9B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169303" y="658036"/>
            <a:ext cx="11852891" cy="976678"/>
          </a:xfrm>
          <a:prstGeom prst="rect">
            <a:avLst/>
          </a:prstGeom>
          <a:noFill/>
          <a:ln w="50800">
            <a:solidFill>
              <a:srgbClr val="D5F4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138021" y="207746"/>
            <a:ext cx="3269411" cy="369332"/>
          </a:xfrm>
          <a:prstGeom prst="rect">
            <a:avLst/>
          </a:prstGeom>
          <a:noFill/>
        </p:spPr>
        <p:txBody>
          <a:bodyPr wrap="square" rtlCol="0">
            <a:spAutoFit/>
          </a:bodyPr>
          <a:lstStyle/>
          <a:p>
            <a:r>
              <a:rPr kumimoji="1" lang="ja-JP" altLang="en-US" dirty="0"/>
              <a:t>話し合い見える化シート</a:t>
            </a:r>
          </a:p>
        </p:txBody>
      </p:sp>
      <p:pic>
        <p:nvPicPr>
          <p:cNvPr id="15" name="図 14" descr="話し合う子供たちのイラスト | かわいいフリー素材集 いらすとや"/>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29031" y="174276"/>
            <a:ext cx="827443" cy="412813"/>
          </a:xfrm>
          <a:prstGeom prst="rect">
            <a:avLst/>
          </a:prstGeom>
          <a:noFill/>
          <a:ln>
            <a:noFill/>
          </a:ln>
        </p:spPr>
      </p:pic>
      <p:sp>
        <p:nvSpPr>
          <p:cNvPr id="17" name="角丸四角形 16"/>
          <p:cNvSpPr/>
          <p:nvPr/>
        </p:nvSpPr>
        <p:spPr>
          <a:xfrm>
            <a:off x="169302" y="6051143"/>
            <a:ext cx="11852892" cy="720590"/>
          </a:xfrm>
          <a:prstGeom prst="roundRect">
            <a:avLst>
              <a:gd name="adj" fmla="val 2705"/>
            </a:avLst>
          </a:prstGeom>
          <a:noFill/>
          <a:ln w="50800" cap="flat" cmpd="sng" algn="ctr">
            <a:solidFill>
              <a:srgbClr val="FF99FF"/>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20" name="角丸四角形 19"/>
          <p:cNvSpPr/>
          <p:nvPr/>
        </p:nvSpPr>
        <p:spPr>
          <a:xfrm>
            <a:off x="1868708" y="6154080"/>
            <a:ext cx="10075652" cy="540589"/>
          </a:xfrm>
          <a:prstGeom prst="roundRect">
            <a:avLst>
              <a:gd name="adj" fmla="val 818"/>
            </a:avLst>
          </a:prstGeom>
          <a:solidFill>
            <a:srgbClr val="FFF7FF"/>
          </a:solidFill>
          <a:ln w="38100" cap="flat" cmpd="sng" algn="ctr">
            <a:solidFill>
              <a:srgbClr val="FF99FF"/>
            </a:solidFill>
            <a:prstDash val="solid"/>
            <a:miter lim="800000"/>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algn="l">
              <a:spcAft>
                <a:spcPts val="0"/>
              </a:spcAft>
            </a:pPr>
            <a:r>
              <a:rPr lang="ja-JP" sz="800" kern="100" dirty="0">
                <a:effectLst/>
                <a:latin typeface="游明朝" panose="02020400000000000000" pitchFamily="18" charset="-128"/>
                <a:ea typeface="HG丸ｺﾞｼｯｸM-PRO" panose="020F0600000000000000" pitchFamily="50" charset="-128"/>
                <a:cs typeface="Times New Roman" panose="02020603050405020304" pitchFamily="18" charset="0"/>
              </a:rPr>
              <a:t>次回につなげる具体的な手だて・改善点</a:t>
            </a:r>
            <a:endParaRPr lang="en-US" altLang="ja-JP" sz="800" kern="100" dirty="0">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800" kern="100" dirty="0">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800" kern="100" dirty="0">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800" kern="100" dirty="0">
              <a:effectLst/>
              <a:latin typeface="游明朝" panose="02020400000000000000" pitchFamily="18" charset="-128"/>
              <a:ea typeface="HG丸ｺﾞｼｯｸM-PRO" panose="020F0600000000000000" pitchFamily="50" charset="-128"/>
              <a:cs typeface="Times New Roman" panose="02020603050405020304" pitchFamily="18" charset="0"/>
            </a:endParaRPr>
          </a:p>
        </p:txBody>
      </p:sp>
      <p:sp>
        <p:nvSpPr>
          <p:cNvPr id="21" name="メモ 20"/>
          <p:cNvSpPr/>
          <p:nvPr/>
        </p:nvSpPr>
        <p:spPr>
          <a:xfrm>
            <a:off x="2424023" y="715994"/>
            <a:ext cx="3286664" cy="836762"/>
          </a:xfrm>
          <a:prstGeom prst="foldedCorner">
            <a:avLst>
              <a:gd name="adj" fmla="val 538"/>
            </a:avLst>
          </a:prstGeom>
          <a:solidFill>
            <a:schemeClr val="bg1"/>
          </a:solidFill>
          <a:ln w="12700" cap="flat" cmpd="sng" algn="ctr">
            <a:solidFill>
              <a:schemeClr val="tx1"/>
            </a:solidFill>
            <a:prstDash val="solid"/>
            <a:miter lim="800000"/>
          </a:ln>
          <a:effectLst/>
        </p:spPr>
        <p:txBody>
          <a:bodyPr rot="0" spcFirstLastPara="0" vert="horz" wrap="square" lIns="36000" tIns="0" rIns="36000" bIns="0" numCol="1" spcCol="0" rtlCol="0" fromWordArt="0" anchor="ctr" anchorCtr="0" forceAA="0" compatLnSpc="1">
            <a:prstTxWarp prst="textNoShape">
              <a:avLst/>
            </a:prstTxWarp>
            <a:noAutofit/>
          </a:bodyPr>
          <a:lstStyle/>
          <a:p>
            <a:pPr>
              <a:lnSpc>
                <a:spcPts val="1000"/>
              </a:lnSpc>
              <a:spcAft>
                <a:spcPts val="0"/>
              </a:spcAft>
            </a:pPr>
            <a:r>
              <a:rPr lang="ja-JP" altLang="en-US"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話し合い・活動のねらい　幼児の実態からの教師の願い（経験させたいこと）</a:t>
            </a:r>
            <a:r>
              <a:rPr lang="ja-JP" altLang="ja-JP" sz="700" dirty="0"/>
              <a:t>　</a:t>
            </a:r>
          </a:p>
          <a:p>
            <a:pPr fontAlgn="base" hangingPunct="0">
              <a:lnSpc>
                <a:spcPts val="1000"/>
              </a:lnSpc>
            </a:pPr>
            <a:endParaRPr lang="ja-JP" altLang="ja-JP" sz="700" dirty="0"/>
          </a:p>
          <a:p>
            <a:pPr>
              <a:lnSpc>
                <a:spcPts val="1000"/>
              </a:lnSpc>
              <a:spcAft>
                <a:spcPts val="0"/>
              </a:spcAft>
            </a:pPr>
            <a:endParaRPr lang="en-US" altLang="ja-JP" sz="9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nSpc>
                <a:spcPts val="1000"/>
              </a:lnSpc>
              <a:spcAft>
                <a:spcPts val="0"/>
              </a:spcAft>
            </a:pPr>
            <a:endParaRPr lang="en-US" altLang="ja-JP" sz="9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nSpc>
                <a:spcPts val="1000"/>
              </a:lnSpc>
              <a:spcAft>
                <a:spcPts val="0"/>
              </a:spcAft>
            </a:pPr>
            <a:endParaRPr lang="en-US" altLang="ja-JP" sz="9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p:txBody>
      </p:sp>
      <p:sp>
        <p:nvSpPr>
          <p:cNvPr id="31" name="メモ 30"/>
          <p:cNvSpPr/>
          <p:nvPr/>
        </p:nvSpPr>
        <p:spPr>
          <a:xfrm>
            <a:off x="3728570" y="169947"/>
            <a:ext cx="1851136" cy="389124"/>
          </a:xfrm>
          <a:prstGeom prst="foldedCorner">
            <a:avLst/>
          </a:prstGeom>
          <a:gradFill>
            <a:gsLst>
              <a:gs pos="0">
                <a:srgbClr val="FFFF93"/>
              </a:gs>
              <a:gs pos="39000">
                <a:srgbClr val="FFB13F"/>
              </a:gs>
              <a:gs pos="77000">
                <a:srgbClr val="FFB7B7"/>
              </a:gs>
              <a:gs pos="100000">
                <a:srgbClr val="F3CDFF"/>
              </a:gs>
            </a:gsLst>
            <a:lin ang="0" scaled="1"/>
          </a:gradFill>
          <a:ln w="12700" cap="flat" cmpd="sng" algn="ctr">
            <a:solidFill>
              <a:schemeClr val="tx1"/>
            </a:solidFill>
            <a:prstDash val="solid"/>
            <a:miter lim="800000"/>
          </a:ln>
          <a:effectLst/>
        </p:spPr>
        <p:txBody>
          <a:bodyPr rot="0" spcFirstLastPara="0" vert="horz" wrap="square" lIns="36000" tIns="0" rIns="36000" bIns="0" numCol="1" spcCol="0" rtlCol="0" fromWordArt="0" anchor="ctr" anchorCtr="0" forceAA="0" compatLnSpc="1">
            <a:prstTxWarp prst="textNoShape">
              <a:avLst/>
            </a:prstTxWarp>
            <a:noAutofit/>
          </a:bodyPr>
          <a:lstStyle/>
          <a:p>
            <a:pPr>
              <a:spcAft>
                <a:spcPts val="0"/>
              </a:spcAft>
            </a:pPr>
            <a:r>
              <a:rPr lang="ja-JP" altLang="en-US"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ねらい、幼児の実態から導き出した教師が意識するポイント</a:t>
            </a:r>
            <a:endParaRPr lang="en-US" altLang="ja-JP"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p:txBody>
      </p:sp>
      <p:sp>
        <p:nvSpPr>
          <p:cNvPr id="36" name="角丸四角形吹き出し 35">
            <a:hlinkClick r:id="rId3" action="ppaction://hlinksldjump"/>
          </p:cNvPr>
          <p:cNvSpPr/>
          <p:nvPr/>
        </p:nvSpPr>
        <p:spPr>
          <a:xfrm>
            <a:off x="9687245" y="175954"/>
            <a:ext cx="2396525" cy="345416"/>
          </a:xfrm>
          <a:prstGeom prst="wedgeRoundRectCallout">
            <a:avLst>
              <a:gd name="adj1" fmla="val -4414"/>
              <a:gd name="adj2" fmla="val 24272"/>
              <a:gd name="adj3" fmla="val 16667"/>
            </a:avLst>
          </a:prstGeom>
          <a:solidFill>
            <a:schemeClr val="bg1"/>
          </a:solidFill>
          <a:ln w="22225" cap="flat" cmpd="sng" algn="ctr">
            <a:solidFill>
              <a:srgbClr val="FF0000"/>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p>
            <a:pPr algn="ctr">
              <a:lnSpc>
                <a:spcPts val="1000"/>
              </a:lnSpc>
              <a:spcAft>
                <a:spcPts val="0"/>
              </a:spcAft>
            </a:pPr>
            <a:r>
              <a:rPr lang="ja-JP" sz="9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幼児の実態・興味</a:t>
            </a:r>
            <a:r>
              <a:rPr lang="ja-JP" altLang="en-US" sz="9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や</a:t>
            </a:r>
            <a:r>
              <a:rPr lang="ja-JP" sz="9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関心を捉える要素とは</a:t>
            </a:r>
            <a:r>
              <a:rPr lang="en-US" sz="9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14" name="テキスト ボックス 4"/>
          <p:cNvSpPr txBox="1"/>
          <p:nvPr/>
        </p:nvSpPr>
        <p:spPr>
          <a:xfrm>
            <a:off x="235440" y="641497"/>
            <a:ext cx="2452990" cy="51435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ts val="3500"/>
              </a:lnSpc>
              <a:spcAft>
                <a:spcPts val="0"/>
              </a:spcAft>
            </a:pPr>
            <a:r>
              <a:rPr lang="en-US" sz="2600" b="1" kern="100" dirty="0">
                <a:ln w="10160" cap="flat" cmpd="sng" algn="ctr">
                  <a:solidFill>
                    <a:srgbClr val="4472C4"/>
                  </a:solidFill>
                  <a:prstDash val="solid"/>
                  <a:round/>
                </a:ln>
                <a:solidFill>
                  <a:srgbClr val="00B0F0"/>
                </a:solidFill>
                <a:effectLst>
                  <a:outerShdw blurRad="38100" dist="22860" dir="5400000" algn="tl">
                    <a:srgbClr val="000000">
                      <a:alpha val="30000"/>
                    </a:srgbClr>
                  </a:outerShdw>
                </a:effectLst>
                <a:latin typeface="HG丸ｺﾞｼｯｸM-PRO" panose="020F0600000000000000" pitchFamily="50" charset="-128"/>
                <a:ea typeface="游明朝" panose="02020400000000000000" pitchFamily="18" charset="-128"/>
                <a:cs typeface="Times New Roman" panose="02020603050405020304" pitchFamily="18" charset="0"/>
              </a:rPr>
              <a:t>P</a:t>
            </a:r>
            <a:r>
              <a:rPr lang="en-US" altLang="ja-JP" sz="2600" b="1" kern="100" dirty="0">
                <a:ln w="10160" cap="flat" cmpd="sng" algn="ctr">
                  <a:solidFill>
                    <a:srgbClr val="4472C4"/>
                  </a:solidFill>
                  <a:prstDash val="solid"/>
                  <a:round/>
                </a:ln>
                <a:solidFill>
                  <a:srgbClr val="00B0F0"/>
                </a:solidFill>
                <a:effectLst>
                  <a:outerShdw blurRad="38100" dist="22860" dir="5400000" algn="tl">
                    <a:srgbClr val="000000">
                      <a:alpha val="30000"/>
                    </a:srgbClr>
                  </a:outerShdw>
                </a:effectLst>
                <a:latin typeface="HG丸ｺﾞｼｯｸM-PRO" panose="020F0600000000000000" pitchFamily="50" charset="-128"/>
                <a:ea typeface="游明朝" panose="02020400000000000000" pitchFamily="18" charset="-128"/>
                <a:cs typeface="Times New Roman" panose="02020603050405020304" pitchFamily="18" charset="0"/>
              </a:rPr>
              <a:t>DC</a:t>
            </a:r>
            <a:r>
              <a:rPr lang="ja-JP" sz="1200" kern="100" dirty="0">
                <a:ln>
                  <a:noFill/>
                </a:ln>
                <a:solidFill>
                  <a:srgbClr val="000000"/>
                </a:solidFill>
                <a:effectLst>
                  <a:outerShdw blurRad="38100" dist="19050" dir="2700000" algn="tl">
                    <a:schemeClr val="dk1">
                      <a:alpha val="40000"/>
                    </a:schemeClr>
                  </a:outerShdw>
                </a:effectLst>
                <a:latin typeface="游明朝" panose="02020400000000000000" pitchFamily="18" charset="-128"/>
                <a:ea typeface="HG丸ｺﾞｼｯｸM-PRO" panose="020F0600000000000000" pitchFamily="50" charset="-128"/>
                <a:cs typeface="Times New Roman" panose="02020603050405020304" pitchFamily="18" charset="0"/>
              </a:rPr>
              <a:t>計画・実践</a:t>
            </a:r>
            <a:r>
              <a:rPr lang="ja-JP" altLang="en-US" sz="1200" kern="100" dirty="0">
                <a:solidFill>
                  <a:srgbClr val="000000"/>
                </a:solidFill>
                <a:effectLst>
                  <a:outerShdw blurRad="38100" dist="19050" dir="2700000" algn="tl">
                    <a:schemeClr val="dk1">
                      <a:alpha val="40000"/>
                    </a:schemeClr>
                  </a:outerShdw>
                </a:effectLst>
                <a:latin typeface="游明朝" panose="02020400000000000000" pitchFamily="18" charset="-128"/>
                <a:ea typeface="HG丸ｺﾞｼｯｸM-PRO" panose="020F0600000000000000" pitchFamily="50" charset="-128"/>
                <a:cs typeface="Times New Roman" panose="02020603050405020304" pitchFamily="18" charset="0"/>
              </a:rPr>
              <a:t>・</a:t>
            </a:r>
            <a:r>
              <a:rPr lang="ja-JP" altLang="en-US" sz="1200" kern="100" dirty="0">
                <a:ln>
                  <a:noFill/>
                </a:ln>
                <a:solidFill>
                  <a:srgbClr val="000000"/>
                </a:solidFill>
                <a:effectLst>
                  <a:outerShdw blurRad="38100" dist="19050" dir="2700000" algn="tl">
                    <a:schemeClr val="dk1">
                      <a:alpha val="40000"/>
                    </a:schemeClr>
                  </a:outerShdw>
                </a:effectLst>
                <a:latin typeface="游明朝" panose="02020400000000000000" pitchFamily="18" charset="-128"/>
                <a:ea typeface="HG丸ｺﾞｼｯｸM-PRO" panose="020F0600000000000000" pitchFamily="50" charset="-128"/>
                <a:cs typeface="Times New Roman" panose="02020603050405020304" pitchFamily="18" charset="0"/>
              </a:rPr>
              <a:t>評価</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18" name="テキスト ボックス 5"/>
          <p:cNvSpPr txBox="1"/>
          <p:nvPr/>
        </p:nvSpPr>
        <p:spPr>
          <a:xfrm>
            <a:off x="169300" y="5972759"/>
            <a:ext cx="1552575" cy="48748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ts val="3500"/>
              </a:lnSpc>
              <a:spcAft>
                <a:spcPts val="0"/>
              </a:spcAft>
            </a:pPr>
            <a:r>
              <a:rPr lang="en-US" altLang="ja-JP" sz="2400" b="1" kern="100" dirty="0">
                <a:ln w="10160" cap="flat" cmpd="sng" algn="ctr">
                  <a:solidFill>
                    <a:srgbClr val="FF4F4F"/>
                  </a:solidFill>
                  <a:prstDash val="solid"/>
                  <a:round/>
                </a:ln>
                <a:solidFill>
                  <a:srgbClr val="FF8B8B"/>
                </a:solidFill>
                <a:effectLst>
                  <a:outerShdw blurRad="38100" dist="22860" dir="5400000" algn="tl">
                    <a:srgbClr val="000000">
                      <a:alpha val="30000"/>
                    </a:srgbClr>
                  </a:outerShdw>
                </a:effectLst>
                <a:latin typeface="HG丸ｺﾞｼｯｸM-PRO" panose="020F0600000000000000" pitchFamily="50" charset="-128"/>
                <a:ea typeface="游明朝" panose="02020400000000000000" pitchFamily="18" charset="-128"/>
                <a:cs typeface="Times New Roman" panose="02020603050405020304" pitchFamily="18" charset="0"/>
              </a:rPr>
              <a:t>A</a:t>
            </a:r>
            <a:r>
              <a:rPr lang="ja-JP" altLang="en-US" sz="1100" kern="100" dirty="0">
                <a:effectLst>
                  <a:outerShdw blurRad="38100" dist="19050" dir="2700000" algn="tl">
                    <a:schemeClr val="dk1">
                      <a:alpha val="40000"/>
                    </a:schemeClr>
                  </a:outerShdw>
                </a:effectLst>
                <a:latin typeface="游明朝" panose="02020400000000000000" pitchFamily="18" charset="-128"/>
                <a:ea typeface="HG丸ｺﾞｼｯｸM-PRO" panose="020F0600000000000000" pitchFamily="50" charset="-128"/>
                <a:cs typeface="Times New Roman" panose="02020603050405020304" pitchFamily="18" charset="0"/>
              </a:rPr>
              <a:t>改善</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lnSpc>
                <a:spcPts val="3500"/>
              </a:lnSpc>
              <a:spcAft>
                <a:spcPts val="0"/>
              </a:spcAft>
            </a:pPr>
            <a:r>
              <a:rPr lang="en-US" sz="2600" b="1" kern="100" dirty="0">
                <a:ln w="10160" cap="flat" cmpd="sng" algn="ctr">
                  <a:solidFill>
                    <a:srgbClr val="4472C4"/>
                  </a:solidFill>
                  <a:prstDash val="solid"/>
                  <a:round/>
                </a:ln>
                <a:solidFill>
                  <a:schemeClr val="bg1"/>
                </a:solidFill>
                <a:effectLst>
                  <a:outerShdw blurRad="38100" dist="22860" dir="5400000" algn="tl">
                    <a:srgbClr val="000000">
                      <a:alpha val="30000"/>
                    </a:srgbClr>
                  </a:outerShdw>
                </a:effectLst>
                <a:latin typeface="HG丸ｺﾞｼｯｸM-PRO" panose="020F0600000000000000" pitchFamily="50" charset="-128"/>
                <a:ea typeface="游明朝" panose="02020400000000000000" pitchFamily="18" charset="-128"/>
                <a:cs typeface="Times New Roman" panose="02020603050405020304" pitchFamily="18" charset="0"/>
              </a:rPr>
              <a:t> </a:t>
            </a:r>
            <a:endParaRPr lang="ja-JP" sz="1050"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5" name="メモ 44"/>
          <p:cNvSpPr/>
          <p:nvPr/>
        </p:nvSpPr>
        <p:spPr>
          <a:xfrm>
            <a:off x="763455" y="2975729"/>
            <a:ext cx="1850348" cy="647365"/>
          </a:xfrm>
          <a:prstGeom prst="foldedCorner">
            <a:avLst/>
          </a:prstGeom>
          <a:solidFill>
            <a:srgbClr val="FFFF93"/>
          </a:solidFill>
          <a:ln w="12700" cap="flat" cmpd="sng" algn="ctr">
            <a:solidFill>
              <a:srgbClr val="FFC000"/>
            </a:solidFill>
            <a:prstDash val="solid"/>
            <a:miter lim="800000"/>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a:spcAft>
                <a:spcPts val="0"/>
              </a:spcAft>
            </a:pPr>
            <a:r>
              <a:rPr lang="ja-JP" altLang="en-US"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ねらい、幼児の実態から導き出した教師が意識するポイント</a:t>
            </a:r>
            <a:endParaRPr lang="en-US" altLang="ja-JP"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p:txBody>
      </p:sp>
      <p:sp>
        <p:nvSpPr>
          <p:cNvPr id="47" name="メモ 46"/>
          <p:cNvSpPr/>
          <p:nvPr/>
        </p:nvSpPr>
        <p:spPr>
          <a:xfrm>
            <a:off x="4849149" y="3080090"/>
            <a:ext cx="1810444" cy="504825"/>
          </a:xfrm>
          <a:prstGeom prst="foldedCorner">
            <a:avLst/>
          </a:prstGeom>
          <a:solidFill>
            <a:srgbClr val="FFB13F"/>
          </a:solidFill>
          <a:ln w="12700" cap="flat" cmpd="sng" algn="ctr">
            <a:solidFill>
              <a:srgbClr val="FF9900"/>
            </a:solidFill>
            <a:prstDash val="solid"/>
            <a:miter lim="800000"/>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a:spcAft>
                <a:spcPts val="0"/>
              </a:spcAft>
            </a:pPr>
            <a:endParaRPr lang="en-US" altLang="ja-JP" sz="9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48" name="メモ 47"/>
          <p:cNvSpPr/>
          <p:nvPr/>
        </p:nvSpPr>
        <p:spPr>
          <a:xfrm>
            <a:off x="9767283" y="3105509"/>
            <a:ext cx="1665116" cy="621102"/>
          </a:xfrm>
          <a:prstGeom prst="foldedCorner">
            <a:avLst/>
          </a:prstGeom>
          <a:solidFill>
            <a:srgbClr val="FFB7B7"/>
          </a:solidFill>
          <a:ln w="12700" cap="flat" cmpd="sng" algn="ctr">
            <a:solidFill>
              <a:srgbClr val="FF0000"/>
            </a:solidFill>
            <a:prstDash val="solid"/>
            <a:miter lim="800000"/>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endParaRPr lang="ja-JP" altLang="en-US" sz="800" dirty="0">
              <a:latin typeface="HG丸ｺﾞｼｯｸM-PRO" panose="020F0600000000000000" pitchFamily="50" charset="-128"/>
              <a:ea typeface="HG丸ｺﾞｼｯｸM-PRO" panose="020F0600000000000000" pitchFamily="50" charset="-128"/>
            </a:endParaRPr>
          </a:p>
        </p:txBody>
      </p:sp>
      <p:sp>
        <p:nvSpPr>
          <p:cNvPr id="12" name="線吹き出し 1 (枠付き) 11"/>
          <p:cNvSpPr/>
          <p:nvPr/>
        </p:nvSpPr>
        <p:spPr>
          <a:xfrm>
            <a:off x="1061333" y="3726612"/>
            <a:ext cx="1066047" cy="646896"/>
          </a:xfrm>
          <a:prstGeom prst="borderCallout1">
            <a:avLst>
              <a:gd name="adj1" fmla="val -2769"/>
              <a:gd name="adj2" fmla="val 5612"/>
              <a:gd name="adj3" fmla="val -29128"/>
              <a:gd name="adj4" fmla="val 30252"/>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ポイントから導き出した具体的な援助・環境構成等</a:t>
            </a:r>
          </a:p>
        </p:txBody>
      </p:sp>
      <p:sp>
        <p:nvSpPr>
          <p:cNvPr id="50" name="線吹き出し 1 (枠付き) 49"/>
          <p:cNvSpPr/>
          <p:nvPr/>
        </p:nvSpPr>
        <p:spPr>
          <a:xfrm>
            <a:off x="5746067" y="136329"/>
            <a:ext cx="1256599" cy="490990"/>
          </a:xfrm>
          <a:prstGeom prst="borderCallout1">
            <a:avLst>
              <a:gd name="adj1" fmla="val 18750"/>
              <a:gd name="adj2" fmla="val -8333"/>
              <a:gd name="adj3" fmla="val 37130"/>
              <a:gd name="adj4" fmla="val -1363"/>
            </a:avLst>
          </a:prstGeom>
          <a:gradFill>
            <a:gsLst>
              <a:gs pos="0">
                <a:schemeClr val="bg1"/>
              </a:gs>
              <a:gs pos="99000">
                <a:srgbClr val="D5F4FF"/>
              </a:gs>
            </a:gsLst>
            <a:lin ang="0" scaled="1"/>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r>
              <a:rPr kumimoji="1" lang="ja-JP" altLang="en-US" sz="1000" dirty="0">
                <a:solidFill>
                  <a:schemeClr val="tx1"/>
                </a:solidFill>
                <a:latin typeface="HG丸ｺﾞｼｯｸM-PRO" panose="020F0600000000000000" pitchFamily="50" charset="-128"/>
                <a:ea typeface="HG丸ｺﾞｼｯｸM-PRO" panose="020F0600000000000000" pitchFamily="50" charset="-128"/>
              </a:rPr>
              <a:t>ポイントから導き出した具体的な援助・環境構成等</a:t>
            </a:r>
          </a:p>
        </p:txBody>
      </p:sp>
      <p:sp>
        <p:nvSpPr>
          <p:cNvPr id="51" name="線吹き出し 1 (枠付き) 50"/>
          <p:cNvSpPr/>
          <p:nvPr/>
        </p:nvSpPr>
        <p:spPr>
          <a:xfrm>
            <a:off x="9906977" y="3783790"/>
            <a:ext cx="1142168" cy="722130"/>
          </a:xfrm>
          <a:prstGeom prst="borderCallout1">
            <a:avLst>
              <a:gd name="adj1" fmla="val -2986"/>
              <a:gd name="adj2" fmla="val 5612"/>
              <a:gd name="adj3" fmla="val -17990"/>
              <a:gd name="adj4" fmla="val 23980"/>
            </a:avLst>
          </a:prstGeom>
          <a:solidFill>
            <a:srgbClr val="D5F4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spcAft>
                <a:spcPts val="0"/>
              </a:spcAft>
            </a:pPr>
            <a:endParaRPr lang="en-US" altLang="ja-JP" sz="10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19" name="メモ 18">
            <a:hlinkClick r:id="rId4" action="ppaction://hlinksldjump"/>
          </p:cNvPr>
          <p:cNvSpPr/>
          <p:nvPr/>
        </p:nvSpPr>
        <p:spPr>
          <a:xfrm>
            <a:off x="862490" y="6142520"/>
            <a:ext cx="859385" cy="465452"/>
          </a:xfrm>
          <a:prstGeom prst="foldedCorner">
            <a:avLst/>
          </a:prstGeom>
          <a:solidFill>
            <a:srgbClr val="E2C5FF"/>
          </a:solidFill>
          <a:ln w="12700" cap="flat" cmpd="sng" algn="ctr">
            <a:solidFill>
              <a:srgbClr val="7030A0"/>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ja-JP" altLang="en-US" sz="105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幼児の姿</a:t>
            </a:r>
            <a:endParaRPr lang="en-US" altLang="ja-JP" sz="105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r>
              <a:rPr lang="ja-JP" altLang="en-US" sz="8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（スライド</a:t>
            </a:r>
            <a:r>
              <a:rPr lang="en-US" altLang="ja-JP" sz="800" kern="100" dirty="0">
                <a:solidFill>
                  <a:srgbClr val="0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14</a:t>
            </a:r>
            <a:r>
              <a:rPr lang="ja-JP" altLang="en-US" sz="8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a:t>
            </a:r>
            <a:endParaRPr lang="ja-JP" sz="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34" name="線吹き出し 1 (枠付き) 33"/>
          <p:cNvSpPr/>
          <p:nvPr/>
        </p:nvSpPr>
        <p:spPr>
          <a:xfrm>
            <a:off x="8335956" y="143493"/>
            <a:ext cx="1181267" cy="474782"/>
          </a:xfrm>
          <a:prstGeom prst="borderCallout1">
            <a:avLst>
              <a:gd name="adj1" fmla="val 18750"/>
              <a:gd name="adj2" fmla="val -8333"/>
              <a:gd name="adj3" fmla="val 35106"/>
              <a:gd name="adj4" fmla="val -18658"/>
            </a:avLst>
          </a:prstGeom>
          <a:gradFill>
            <a:gsLst>
              <a:gs pos="100000">
                <a:srgbClr val="FFC9FF"/>
              </a:gs>
              <a:gs pos="4000">
                <a:srgbClr val="B7ECFF"/>
              </a:gs>
            </a:gsLst>
            <a:lin ang="0" scaled="1"/>
          </a:gra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spcAft>
                <a:spcPts val="0"/>
              </a:spcAft>
            </a:pPr>
            <a:r>
              <a:rPr lang="ja-JP" altLang="en-US"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振り返って</a:t>
            </a:r>
            <a:endParaRPr lang="en-US" altLang="ja-JP"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spcAft>
                <a:spcPts val="0"/>
              </a:spcAft>
            </a:pPr>
            <a:r>
              <a:rPr lang="ja-JP" altLang="en-US"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よかったところ・課題（評価）</a:t>
            </a:r>
            <a:endParaRPr lang="en-US" altLang="ja-JP"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p:txBody>
      </p:sp>
      <p:sp>
        <p:nvSpPr>
          <p:cNvPr id="3" name="下矢印 2"/>
          <p:cNvSpPr/>
          <p:nvPr/>
        </p:nvSpPr>
        <p:spPr>
          <a:xfrm rot="16200000">
            <a:off x="5818174" y="-3748521"/>
            <a:ext cx="601311" cy="11881802"/>
          </a:xfrm>
          <a:prstGeom prst="downArrow">
            <a:avLst/>
          </a:prstGeom>
          <a:gradFill flip="none" rotWithShape="1">
            <a:gsLst>
              <a:gs pos="0">
                <a:srgbClr val="FFFF93"/>
              </a:gs>
              <a:gs pos="53000">
                <a:srgbClr val="FF9900"/>
              </a:gs>
              <a:gs pos="96000">
                <a:srgbClr val="FFB7B7"/>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吹き出し 12"/>
          <p:cNvSpPr/>
          <p:nvPr/>
        </p:nvSpPr>
        <p:spPr>
          <a:xfrm>
            <a:off x="741872" y="2460050"/>
            <a:ext cx="1828800" cy="434598"/>
          </a:xfrm>
          <a:prstGeom prst="wedgeRectCallout">
            <a:avLst>
              <a:gd name="adj1" fmla="val -39758"/>
              <a:gd name="adj2" fmla="val -99635"/>
            </a:avLst>
          </a:prstGeom>
          <a:solidFill>
            <a:srgbClr val="FFFF93"/>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kumimoji="1" lang="ja-JP" altLang="en-US" sz="900" dirty="0">
                <a:solidFill>
                  <a:schemeClr val="tx1"/>
                </a:solidFill>
                <a:latin typeface="HG丸ｺﾞｼｯｸM-PRO" panose="020F0600000000000000" pitchFamily="50" charset="-128"/>
                <a:ea typeface="HG丸ｺﾞｼｯｸM-PRO" panose="020F0600000000000000" pitchFamily="50" charset="-128"/>
              </a:rPr>
              <a:t>　活動内容</a:t>
            </a:r>
            <a:endParaRPr kumimoji="1" lang="en-US" altLang="ja-JP" sz="900" dirty="0">
              <a:solidFill>
                <a:schemeClr val="tx1"/>
              </a:solidFill>
              <a:latin typeface="HG丸ｺﾞｼｯｸM-PRO" panose="020F0600000000000000" pitchFamily="50" charset="-128"/>
              <a:ea typeface="HG丸ｺﾞｼｯｸM-PRO" panose="020F0600000000000000" pitchFamily="50" charset="-128"/>
            </a:endParaRPr>
          </a:p>
          <a:p>
            <a:endParaRPr kumimoji="1" lang="en-US" altLang="ja-JP" sz="900" dirty="0">
              <a:solidFill>
                <a:schemeClr val="tx1"/>
              </a:solidFill>
              <a:latin typeface="HG丸ｺﾞｼｯｸM-PRO" panose="020F0600000000000000" pitchFamily="50" charset="-128"/>
              <a:ea typeface="HG丸ｺﾞｼｯｸM-PRO" panose="020F0600000000000000" pitchFamily="50" charset="-128"/>
            </a:endParaRPr>
          </a:p>
          <a:p>
            <a:endParaRPr kumimoji="1" lang="ja-JP" altLang="en-US" sz="900" dirty="0">
              <a:solidFill>
                <a:schemeClr val="tx1"/>
              </a:solidFill>
              <a:latin typeface="HG丸ｺﾞｼｯｸM-PRO" panose="020F0600000000000000" pitchFamily="50" charset="-128"/>
              <a:ea typeface="HG丸ｺﾞｼｯｸM-PRO" panose="020F0600000000000000" pitchFamily="50" charset="-128"/>
            </a:endParaRPr>
          </a:p>
        </p:txBody>
      </p:sp>
      <p:sp>
        <p:nvSpPr>
          <p:cNvPr id="38" name="四角形吹き出し 37"/>
          <p:cNvSpPr/>
          <p:nvPr/>
        </p:nvSpPr>
        <p:spPr>
          <a:xfrm>
            <a:off x="4934310" y="2422655"/>
            <a:ext cx="1682151" cy="518951"/>
          </a:xfrm>
          <a:prstGeom prst="wedgeRectCallout">
            <a:avLst>
              <a:gd name="adj1" fmla="val -3852"/>
              <a:gd name="adj2" fmla="val -81122"/>
            </a:avLst>
          </a:prstGeom>
          <a:solidFill>
            <a:srgbClr val="FFB13F"/>
          </a:soli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r>
              <a:rPr kumimoji="1" lang="ja-JP" altLang="en-US" sz="900" dirty="0">
                <a:solidFill>
                  <a:schemeClr val="tx1"/>
                </a:solidFill>
                <a:latin typeface="HG丸ｺﾞｼｯｸM-PRO" panose="020F0600000000000000" pitchFamily="50" charset="-128"/>
                <a:ea typeface="HG丸ｺﾞｼｯｸM-PRO" panose="020F0600000000000000" pitchFamily="50" charset="-128"/>
              </a:rPr>
              <a:t>活動内容</a:t>
            </a:r>
            <a:endParaRPr kumimoji="1" lang="en-US" altLang="ja-JP" sz="9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900" dirty="0">
              <a:solidFill>
                <a:schemeClr val="tx1"/>
              </a:solidFill>
              <a:latin typeface="HG丸ｺﾞｼｯｸM-PRO" panose="020F0600000000000000" pitchFamily="50" charset="-128"/>
              <a:ea typeface="HG丸ｺﾞｼｯｸM-PRO" panose="020F0600000000000000" pitchFamily="50" charset="-128"/>
            </a:endParaRPr>
          </a:p>
          <a:p>
            <a:endParaRPr kumimoji="1" lang="ja-JP" altLang="en-US" sz="900" dirty="0">
              <a:solidFill>
                <a:schemeClr val="tx1"/>
              </a:solidFill>
              <a:latin typeface="HG丸ｺﾞｼｯｸM-PRO" panose="020F0600000000000000" pitchFamily="50" charset="-128"/>
              <a:ea typeface="HG丸ｺﾞｼｯｸM-PRO" panose="020F0600000000000000" pitchFamily="50" charset="-128"/>
            </a:endParaRPr>
          </a:p>
        </p:txBody>
      </p:sp>
      <p:sp>
        <p:nvSpPr>
          <p:cNvPr id="6" name="テキスト ボックス 5"/>
          <p:cNvSpPr txBox="1"/>
          <p:nvPr/>
        </p:nvSpPr>
        <p:spPr>
          <a:xfrm>
            <a:off x="149176" y="2043910"/>
            <a:ext cx="543739" cy="307777"/>
          </a:xfrm>
          <a:prstGeom prst="rect">
            <a:avLst/>
          </a:prstGeom>
          <a:noFill/>
        </p:spPr>
        <p:txBody>
          <a:bodyPr wrap="none" rtlCol="0">
            <a:spAutoFit/>
          </a:bodyPr>
          <a:lstStyle/>
          <a:p>
            <a:r>
              <a:rPr lang="ja-JP" altLang="en-US" sz="1400" b="1" dirty="0"/>
              <a:t>導入</a:t>
            </a:r>
            <a:endParaRPr kumimoji="1" lang="ja-JP" altLang="en-US" sz="1400" b="1" dirty="0"/>
          </a:p>
        </p:txBody>
      </p:sp>
      <p:sp>
        <p:nvSpPr>
          <p:cNvPr id="7" name="テキスト ボックス 6"/>
          <p:cNvSpPr txBox="1"/>
          <p:nvPr/>
        </p:nvSpPr>
        <p:spPr>
          <a:xfrm>
            <a:off x="4053083" y="2061714"/>
            <a:ext cx="1829134" cy="307777"/>
          </a:xfrm>
          <a:prstGeom prst="rect">
            <a:avLst/>
          </a:prstGeom>
          <a:noFill/>
        </p:spPr>
        <p:txBody>
          <a:bodyPr wrap="square" rtlCol="0">
            <a:spAutoFit/>
          </a:bodyPr>
          <a:lstStyle/>
          <a:p>
            <a:r>
              <a:rPr lang="ja-JP" altLang="en-US" sz="1400" b="1" dirty="0"/>
              <a:t>話し合い・活動</a:t>
            </a:r>
            <a:endParaRPr kumimoji="1" lang="ja-JP" altLang="en-US" sz="1400" b="1" dirty="0"/>
          </a:p>
        </p:txBody>
      </p:sp>
      <p:sp>
        <p:nvSpPr>
          <p:cNvPr id="8" name="テキスト ボックス 7"/>
          <p:cNvSpPr txBox="1"/>
          <p:nvPr/>
        </p:nvSpPr>
        <p:spPr>
          <a:xfrm>
            <a:off x="11405540" y="2050139"/>
            <a:ext cx="543739" cy="307777"/>
          </a:xfrm>
          <a:prstGeom prst="rect">
            <a:avLst/>
          </a:prstGeom>
          <a:noFill/>
        </p:spPr>
        <p:txBody>
          <a:bodyPr wrap="none" rtlCol="0">
            <a:spAutoFit/>
          </a:bodyPr>
          <a:lstStyle/>
          <a:p>
            <a:r>
              <a:rPr lang="ja-JP" altLang="en-US" sz="1400" b="1" dirty="0"/>
              <a:t>終末</a:t>
            </a:r>
            <a:endParaRPr kumimoji="1" lang="ja-JP" altLang="en-US" sz="1400" b="1" dirty="0"/>
          </a:p>
        </p:txBody>
      </p:sp>
      <p:cxnSp>
        <p:nvCxnSpPr>
          <p:cNvPr id="11" name="直線コネクタ 10"/>
          <p:cNvCxnSpPr>
            <a:cxnSpLocks/>
            <a:endCxn id="13" idx="4"/>
          </p:cNvCxnSpPr>
          <p:nvPr/>
        </p:nvCxnSpPr>
        <p:spPr>
          <a:xfrm flipH="1">
            <a:off x="929178" y="1801026"/>
            <a:ext cx="4146861" cy="443311"/>
          </a:xfrm>
          <a:prstGeom prst="line">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線コネクタ 41"/>
          <p:cNvCxnSpPr>
            <a:cxnSpLocks/>
            <a:endCxn id="49" idx="4"/>
          </p:cNvCxnSpPr>
          <p:nvPr/>
        </p:nvCxnSpPr>
        <p:spPr>
          <a:xfrm>
            <a:off x="7746743" y="1704452"/>
            <a:ext cx="3072348" cy="519434"/>
          </a:xfrm>
          <a:prstGeom prst="line">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四角形吹き出し 48"/>
          <p:cNvSpPr/>
          <p:nvPr/>
        </p:nvSpPr>
        <p:spPr>
          <a:xfrm>
            <a:off x="9721970" y="2504099"/>
            <a:ext cx="1871932" cy="480640"/>
          </a:xfrm>
          <a:prstGeom prst="wedgeRectCallout">
            <a:avLst>
              <a:gd name="adj1" fmla="val 8609"/>
              <a:gd name="adj2" fmla="val -108300"/>
            </a:avLst>
          </a:prstGeom>
          <a:solidFill>
            <a:srgbClr val="FFB7B7"/>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r>
              <a:rPr kumimoji="1" lang="ja-JP" altLang="en-US" sz="900" dirty="0">
                <a:solidFill>
                  <a:schemeClr val="tx1"/>
                </a:solidFill>
                <a:latin typeface="HG丸ｺﾞｼｯｸM-PRO" panose="020F0600000000000000" pitchFamily="50" charset="-128"/>
                <a:ea typeface="HG丸ｺﾞｼｯｸM-PRO" panose="020F0600000000000000" pitchFamily="50" charset="-128"/>
              </a:rPr>
              <a:t>活動内容</a:t>
            </a:r>
            <a:endParaRPr kumimoji="1" lang="en-US" altLang="ja-JP" sz="9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900" dirty="0">
              <a:solidFill>
                <a:schemeClr val="tx1"/>
              </a:solidFill>
              <a:latin typeface="HG丸ｺﾞｼｯｸM-PRO" panose="020F0600000000000000" pitchFamily="50" charset="-128"/>
              <a:ea typeface="HG丸ｺﾞｼｯｸM-PRO" panose="020F0600000000000000" pitchFamily="50" charset="-128"/>
            </a:endParaRPr>
          </a:p>
          <a:p>
            <a:endParaRPr kumimoji="1" lang="en-US" altLang="ja-JP" sz="900" dirty="0">
              <a:solidFill>
                <a:schemeClr val="tx1"/>
              </a:solidFill>
              <a:latin typeface="HG丸ｺﾞｼｯｸM-PRO" panose="020F0600000000000000" pitchFamily="50" charset="-128"/>
              <a:ea typeface="HG丸ｺﾞｼｯｸM-PRO" panose="020F0600000000000000" pitchFamily="50" charset="-128"/>
            </a:endParaRPr>
          </a:p>
        </p:txBody>
      </p:sp>
      <p:sp>
        <p:nvSpPr>
          <p:cNvPr id="5" name="線吹き出し 1 (枠付き) 4"/>
          <p:cNvSpPr/>
          <p:nvPr/>
        </p:nvSpPr>
        <p:spPr>
          <a:xfrm>
            <a:off x="1095555" y="4537494"/>
            <a:ext cx="871268" cy="612648"/>
          </a:xfrm>
          <a:prstGeom prst="borderCallout1">
            <a:avLst>
              <a:gd name="adj1" fmla="val -2371"/>
              <a:gd name="adj2" fmla="val -786"/>
              <a:gd name="adj3" fmla="val -31120"/>
              <a:gd name="adj4" fmla="val 38120"/>
            </a:avLst>
          </a:prstGeom>
          <a:solidFill>
            <a:srgbClr val="BAE18F"/>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r>
              <a:rPr lang="ja-JP" altLang="en-US" sz="900" dirty="0">
                <a:solidFill>
                  <a:schemeClr val="tx1"/>
                </a:solidFill>
                <a:latin typeface="HG丸ｺﾞｼｯｸM-PRO" panose="020F0600000000000000" pitchFamily="50" charset="-128"/>
                <a:ea typeface="HG丸ｺﾞｼｯｸM-PRO" panose="020F0600000000000000" pitchFamily="50" charset="-128"/>
              </a:rPr>
              <a:t>幼児が経験していたこと・楽しんでいたこと</a:t>
            </a:r>
          </a:p>
        </p:txBody>
      </p:sp>
      <p:sp>
        <p:nvSpPr>
          <p:cNvPr id="66" name="線吹き出し 1 (枠付き) 65"/>
          <p:cNvSpPr/>
          <p:nvPr/>
        </p:nvSpPr>
        <p:spPr>
          <a:xfrm>
            <a:off x="9949131" y="4618008"/>
            <a:ext cx="914400" cy="540589"/>
          </a:xfrm>
          <a:prstGeom prst="borderCallout1">
            <a:avLst>
              <a:gd name="adj1" fmla="val -2371"/>
              <a:gd name="adj2" fmla="val -786"/>
              <a:gd name="adj3" fmla="val -25490"/>
              <a:gd name="adj4" fmla="val 51289"/>
            </a:avLst>
          </a:prstGeom>
          <a:solidFill>
            <a:srgbClr val="BAE18F"/>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endParaRPr kumimoji="1" lang="ja-JP" altLang="en-US" sz="800" dirty="0">
              <a:solidFill>
                <a:schemeClr val="tx1"/>
              </a:solidFill>
              <a:latin typeface="HG丸ｺﾞｼｯｸM-PRO" panose="020F0600000000000000" pitchFamily="50" charset="-128"/>
              <a:ea typeface="HG丸ｺﾞｼｯｸM-PRO" panose="020F0600000000000000" pitchFamily="50" charset="-128"/>
            </a:endParaRPr>
          </a:p>
        </p:txBody>
      </p:sp>
      <p:sp>
        <p:nvSpPr>
          <p:cNvPr id="72" name="線吹き出し 1 (枠付き) 71"/>
          <p:cNvSpPr/>
          <p:nvPr/>
        </p:nvSpPr>
        <p:spPr>
          <a:xfrm>
            <a:off x="7178569" y="93915"/>
            <a:ext cx="914400" cy="553745"/>
          </a:xfrm>
          <a:prstGeom prst="borderCallout1">
            <a:avLst>
              <a:gd name="adj1" fmla="val -2371"/>
              <a:gd name="adj2" fmla="val -786"/>
              <a:gd name="adj3" fmla="val 24530"/>
              <a:gd name="adj4" fmla="val -14806"/>
            </a:avLst>
          </a:prstGeom>
          <a:solidFill>
            <a:srgbClr val="BAE18F"/>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r>
              <a:rPr kumimoji="1" lang="ja-JP" altLang="en-US" sz="900" dirty="0">
                <a:solidFill>
                  <a:schemeClr val="tx1"/>
                </a:solidFill>
                <a:latin typeface="HG丸ｺﾞｼｯｸM-PRO" panose="020F0600000000000000" pitchFamily="50" charset="-128"/>
                <a:ea typeface="HG丸ｺﾞｼｯｸM-PRO" panose="020F0600000000000000" pitchFamily="50" charset="-128"/>
              </a:rPr>
              <a:t>幼児が経験していたこと・楽しんでいたこと</a:t>
            </a:r>
          </a:p>
        </p:txBody>
      </p:sp>
      <p:sp>
        <p:nvSpPr>
          <p:cNvPr id="74" name="線吹き出し 1 (枠付き) 73"/>
          <p:cNvSpPr/>
          <p:nvPr/>
        </p:nvSpPr>
        <p:spPr>
          <a:xfrm>
            <a:off x="537693" y="5287994"/>
            <a:ext cx="1851825" cy="681486"/>
          </a:xfrm>
          <a:prstGeom prst="borderCallout1">
            <a:avLst>
              <a:gd name="adj1" fmla="val -4870"/>
              <a:gd name="adj2" fmla="val 4431"/>
              <a:gd name="adj3" fmla="val -26283"/>
              <a:gd name="adj4" fmla="val 29975"/>
            </a:avLst>
          </a:prstGeom>
          <a:gradFill>
            <a:gsLst>
              <a:gs pos="100000">
                <a:srgbClr val="FFC9FF"/>
              </a:gs>
              <a:gs pos="4000">
                <a:srgbClr val="B7ECFF"/>
              </a:gs>
            </a:gsLst>
            <a:lin ang="0" scaled="1"/>
          </a:gra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spcAft>
                <a:spcPts val="0"/>
              </a:spcAft>
            </a:pPr>
            <a:r>
              <a:rPr lang="ja-JP" altLang="en-US"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振り返って</a:t>
            </a:r>
            <a:endParaRPr lang="en-US" altLang="ja-JP"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spcAft>
                <a:spcPts val="0"/>
              </a:spcAft>
            </a:pPr>
            <a:r>
              <a:rPr lang="ja-JP" altLang="en-US"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よかったところ・課題（評価）</a:t>
            </a:r>
            <a:endParaRPr lang="en-US" altLang="ja-JP"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p:txBody>
      </p:sp>
      <p:sp>
        <p:nvSpPr>
          <p:cNvPr id="84" name="角丸四角形 83">
            <a:hlinkClick r:id="rId5" action="ppaction://hlinksldjump"/>
          </p:cNvPr>
          <p:cNvSpPr/>
          <p:nvPr/>
        </p:nvSpPr>
        <p:spPr>
          <a:xfrm>
            <a:off x="9998016" y="690114"/>
            <a:ext cx="2027208" cy="776376"/>
          </a:xfrm>
          <a:prstGeom prst="roundRect">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nSpc>
                <a:spcPts val="1100"/>
              </a:lnSpc>
            </a:pPr>
            <a:r>
              <a:rPr lang="ja-JP" altLang="en-US" sz="1000" dirty="0">
                <a:solidFill>
                  <a:schemeClr val="tx1"/>
                </a:solidFill>
                <a:latin typeface="HG丸ｺﾞｼｯｸM-PRO" panose="020F0600000000000000" pitchFamily="50" charset="-128"/>
                <a:ea typeface="HG丸ｺﾞｼｯｸM-PRO" panose="020F0600000000000000" pitchFamily="50" charset="-128"/>
              </a:rPr>
              <a:t>教師の援助の視点</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pPr>
              <a:lnSpc>
                <a:spcPts val="1100"/>
              </a:lnSpc>
            </a:pPr>
            <a:r>
              <a:rPr kumimoji="1" lang="en-US" altLang="ja-JP" sz="1000" dirty="0">
                <a:solidFill>
                  <a:schemeClr val="tx1"/>
                </a:solidFill>
                <a:latin typeface="HG丸ｺﾞｼｯｸM-PRO" panose="020F0600000000000000" pitchFamily="50" charset="-128"/>
                <a:ea typeface="HG丸ｺﾞｼｯｸM-PRO" panose="020F0600000000000000" pitchFamily="50" charset="-128"/>
              </a:rPr>
              <a:t>【</a:t>
            </a:r>
            <a:r>
              <a:rPr kumimoji="1" lang="ja-JP" altLang="en-US" sz="1000" dirty="0">
                <a:solidFill>
                  <a:schemeClr val="tx1"/>
                </a:solidFill>
                <a:latin typeface="HG丸ｺﾞｼｯｸM-PRO" panose="020F0600000000000000" pitchFamily="50" charset="-128"/>
                <a:ea typeface="HG丸ｺﾞｼｯｸM-PRO" panose="020F0600000000000000" pitchFamily="50" charset="-128"/>
              </a:rPr>
              <a:t>幼稚園教育要領解説より</a:t>
            </a:r>
            <a:r>
              <a:rPr kumimoji="1" lang="en-US" altLang="ja-JP" sz="1000" dirty="0">
                <a:solidFill>
                  <a:schemeClr val="tx1"/>
                </a:solidFill>
                <a:latin typeface="HG丸ｺﾞｼｯｸM-PRO" panose="020F0600000000000000" pitchFamily="50" charset="-128"/>
                <a:ea typeface="HG丸ｺﾞｼｯｸM-PRO" panose="020F0600000000000000" pitchFamily="50" charset="-128"/>
              </a:rPr>
              <a:t>】</a:t>
            </a:r>
          </a:p>
          <a:p>
            <a:pPr>
              <a:lnSpc>
                <a:spcPts val="1100"/>
              </a:lnSpc>
            </a:pPr>
            <a:r>
              <a:rPr kumimoji="1" lang="ja-JP" altLang="en-US" sz="1000" dirty="0">
                <a:solidFill>
                  <a:schemeClr val="tx1"/>
                </a:solidFill>
                <a:latin typeface="HG丸ｺﾞｼｯｸM-PRO" panose="020F0600000000000000" pitchFamily="50" charset="-128"/>
                <a:ea typeface="HG丸ｺﾞｼｯｸM-PRO" panose="020F0600000000000000" pitchFamily="50" charset="-128"/>
              </a:rPr>
              <a:t>必要感を伴う・振り返り、情報交換・次への期待、意欲・工夫してやり遂げる充実感</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p:txBody>
      </p:sp>
      <p:sp>
        <p:nvSpPr>
          <p:cNvPr id="27" name="正方形/長方形 26"/>
          <p:cNvSpPr/>
          <p:nvPr/>
        </p:nvSpPr>
        <p:spPr>
          <a:xfrm>
            <a:off x="2976113" y="1604513"/>
            <a:ext cx="7944929" cy="198408"/>
          </a:xfrm>
          <a:prstGeom prst="rect">
            <a:avLst/>
          </a:prstGeom>
          <a:gradFill flip="none" rotWithShape="1">
            <a:gsLst>
              <a:gs pos="50000">
                <a:srgbClr val="FF9B9B"/>
              </a:gs>
              <a:gs pos="0">
                <a:srgbClr val="FFFF00"/>
              </a:gs>
              <a:gs pos="0">
                <a:srgbClr val="FFD5D5"/>
              </a:gs>
              <a:gs pos="100000">
                <a:srgbClr val="FF4F4F"/>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p:nvSpPr>
        <p:spPr>
          <a:xfrm>
            <a:off x="5707464" y="715993"/>
            <a:ext cx="2021803" cy="828136"/>
          </a:xfrm>
          <a:prstGeom prst="rect">
            <a:avLst/>
          </a:prstGeom>
          <a:solidFill>
            <a:srgbClr val="B0DD7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kumimoji="1" lang="ja-JP" altLang="en-US" sz="900" dirty="0">
                <a:solidFill>
                  <a:schemeClr val="tx1"/>
                </a:solidFill>
                <a:latin typeface="HG丸ｺﾞｼｯｸM-PRO" panose="020F0600000000000000" pitchFamily="50" charset="-128"/>
                <a:ea typeface="HG丸ｺﾞｼｯｸM-PRO" panose="020F0600000000000000" pitchFamily="50" charset="-128"/>
              </a:rPr>
              <a:t>実態から捉えた幼児の予想される姿</a:t>
            </a:r>
            <a:endParaRPr kumimoji="1" lang="en-US" altLang="ja-JP" sz="900" dirty="0">
              <a:solidFill>
                <a:schemeClr val="tx1"/>
              </a:solidFill>
              <a:latin typeface="HG丸ｺﾞｼｯｸM-PRO" panose="020F0600000000000000" pitchFamily="50" charset="-128"/>
              <a:ea typeface="HG丸ｺﾞｼｯｸM-PRO" panose="020F0600000000000000" pitchFamily="50" charset="-128"/>
            </a:endParaRPr>
          </a:p>
          <a:p>
            <a:pPr algn="ctr"/>
            <a:endParaRPr lang="en-US" altLang="ja-JP" sz="900" dirty="0">
              <a:solidFill>
                <a:schemeClr val="tx1"/>
              </a:solidFill>
              <a:latin typeface="HG丸ｺﾞｼｯｸM-PRO" panose="020F0600000000000000" pitchFamily="50" charset="-128"/>
              <a:ea typeface="HG丸ｺﾞｼｯｸM-PRO" panose="020F0600000000000000" pitchFamily="50" charset="-128"/>
            </a:endParaRPr>
          </a:p>
          <a:p>
            <a:pPr algn="ctr"/>
            <a:endParaRPr kumimoji="1" lang="en-US" altLang="ja-JP" sz="900" dirty="0">
              <a:solidFill>
                <a:schemeClr val="tx1"/>
              </a:solidFill>
              <a:latin typeface="HG丸ｺﾞｼｯｸM-PRO" panose="020F0600000000000000" pitchFamily="50" charset="-128"/>
              <a:ea typeface="HG丸ｺﾞｼｯｸM-PRO" panose="020F0600000000000000" pitchFamily="50" charset="-128"/>
            </a:endParaRPr>
          </a:p>
          <a:p>
            <a:pPr algn="ctr"/>
            <a:endParaRPr lang="en-US" altLang="ja-JP" sz="900" dirty="0">
              <a:solidFill>
                <a:schemeClr val="tx1"/>
              </a:solidFill>
              <a:latin typeface="HG丸ｺﾞｼｯｸM-PRO" panose="020F0600000000000000" pitchFamily="50" charset="-128"/>
              <a:ea typeface="HG丸ｺﾞｼｯｸM-PRO" panose="020F0600000000000000" pitchFamily="50" charset="-128"/>
            </a:endParaRPr>
          </a:p>
          <a:p>
            <a:pPr algn="ctr"/>
            <a:endParaRPr kumimoji="1" lang="en-US" altLang="ja-JP" sz="900" dirty="0">
              <a:solidFill>
                <a:schemeClr val="tx1"/>
              </a:solidFill>
              <a:latin typeface="HG丸ｺﾞｼｯｸM-PRO" panose="020F0600000000000000" pitchFamily="50" charset="-128"/>
              <a:ea typeface="HG丸ｺﾞｼｯｸM-PRO" panose="020F0600000000000000" pitchFamily="50" charset="-128"/>
            </a:endParaRPr>
          </a:p>
          <a:p>
            <a:pPr algn="ctr"/>
            <a:endParaRPr kumimoji="1" lang="ja-JP" altLang="en-US" sz="900" dirty="0">
              <a:solidFill>
                <a:schemeClr val="tx1"/>
              </a:solidFill>
              <a:latin typeface="HG丸ｺﾞｼｯｸM-PRO" panose="020F0600000000000000" pitchFamily="50" charset="-128"/>
              <a:ea typeface="HG丸ｺﾞｼｯｸM-PRO" panose="020F0600000000000000" pitchFamily="50" charset="-128"/>
            </a:endParaRPr>
          </a:p>
        </p:txBody>
      </p:sp>
      <p:sp>
        <p:nvSpPr>
          <p:cNvPr id="60" name="角丸四角形 59"/>
          <p:cNvSpPr/>
          <p:nvPr/>
        </p:nvSpPr>
        <p:spPr>
          <a:xfrm>
            <a:off x="2319787" y="1537529"/>
            <a:ext cx="716973" cy="311727"/>
          </a:xfrm>
          <a:prstGeom prst="roundRect">
            <a:avLst/>
          </a:prstGeom>
          <a:solidFill>
            <a:srgbClr val="FFD5D5"/>
          </a:solidFill>
          <a:ln>
            <a:solidFill>
              <a:srgbClr val="FF61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rPr>
              <a:t>関わる</a:t>
            </a:r>
          </a:p>
        </p:txBody>
      </p:sp>
      <p:sp>
        <p:nvSpPr>
          <p:cNvPr id="61" name="角丸四角形 60"/>
          <p:cNvSpPr/>
          <p:nvPr/>
        </p:nvSpPr>
        <p:spPr>
          <a:xfrm>
            <a:off x="10802270" y="1519107"/>
            <a:ext cx="716973" cy="311727"/>
          </a:xfrm>
          <a:prstGeom prst="roundRect">
            <a:avLst/>
          </a:prstGeom>
          <a:solidFill>
            <a:srgbClr val="FF6161"/>
          </a:solidFill>
          <a:ln>
            <a:solidFill>
              <a:srgbClr val="FF61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見守る</a:t>
            </a:r>
            <a:endParaRPr kumimoji="1" lang="ja-JP" altLang="en-US" sz="1200" dirty="0">
              <a:solidFill>
                <a:schemeClr val="tx1"/>
              </a:solidFill>
            </a:endParaRPr>
          </a:p>
        </p:txBody>
      </p:sp>
      <p:sp>
        <p:nvSpPr>
          <p:cNvPr id="62" name="角丸四角形 61"/>
          <p:cNvSpPr/>
          <p:nvPr/>
        </p:nvSpPr>
        <p:spPr>
          <a:xfrm>
            <a:off x="6260415" y="1559300"/>
            <a:ext cx="853818" cy="309693"/>
          </a:xfrm>
          <a:prstGeom prst="roundRect">
            <a:avLst/>
          </a:prstGeom>
          <a:solidFill>
            <a:srgbClr val="FF8B8B"/>
          </a:solidFill>
          <a:ln>
            <a:solidFill>
              <a:srgbClr val="FF61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引き出す</a:t>
            </a:r>
            <a:endParaRPr kumimoji="1" lang="ja-JP" altLang="en-US" sz="1200" dirty="0">
              <a:solidFill>
                <a:schemeClr val="tx1"/>
              </a:solidFill>
            </a:endParaRPr>
          </a:p>
        </p:txBody>
      </p:sp>
      <p:grpSp>
        <p:nvGrpSpPr>
          <p:cNvPr id="35" name="グループ化 34"/>
          <p:cNvGrpSpPr/>
          <p:nvPr/>
        </p:nvGrpSpPr>
        <p:grpSpPr>
          <a:xfrm>
            <a:off x="7122858" y="1613139"/>
            <a:ext cx="451135" cy="646981"/>
            <a:chOff x="7235001" y="1604513"/>
            <a:chExt cx="451135" cy="646981"/>
          </a:xfrm>
        </p:grpSpPr>
        <p:sp>
          <p:nvSpPr>
            <p:cNvPr id="33" name="上矢印吹き出し 32"/>
            <p:cNvSpPr/>
            <p:nvPr/>
          </p:nvSpPr>
          <p:spPr>
            <a:xfrm>
              <a:off x="7237563" y="1604513"/>
              <a:ext cx="448573" cy="586596"/>
            </a:xfrm>
            <a:prstGeom prst="upArrow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3" name="図 62" descr="ひらめいた人のイラスト（女性） | かわいいフリー素材集 いらすとや"/>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5001" y="1768415"/>
              <a:ext cx="433881" cy="483079"/>
            </a:xfrm>
            <a:prstGeom prst="rect">
              <a:avLst/>
            </a:prstGeom>
            <a:noFill/>
            <a:ln>
              <a:noFill/>
            </a:ln>
          </p:spPr>
        </p:pic>
      </p:grpSp>
      <p:sp>
        <p:nvSpPr>
          <p:cNvPr id="56" name="星 8 55"/>
          <p:cNvSpPr/>
          <p:nvPr/>
        </p:nvSpPr>
        <p:spPr>
          <a:xfrm>
            <a:off x="7967357" y="4548280"/>
            <a:ext cx="1284514" cy="1153886"/>
          </a:xfrm>
          <a:prstGeom prst="star8">
            <a:avLst/>
          </a:prstGeom>
          <a:solidFill>
            <a:srgbClr val="DECDE9"/>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a:solidFill>
                  <a:schemeClr val="tx1"/>
                </a:solidFill>
              </a:rPr>
              <a:t>目指す</a:t>
            </a:r>
            <a:endParaRPr kumimoji="1" lang="en-US" altLang="ja-JP" sz="1050" dirty="0">
              <a:solidFill>
                <a:schemeClr val="tx1"/>
              </a:solidFill>
            </a:endParaRPr>
          </a:p>
          <a:p>
            <a:pPr algn="ctr"/>
            <a:r>
              <a:rPr kumimoji="1" lang="ja-JP" altLang="en-US" sz="1050" dirty="0">
                <a:solidFill>
                  <a:schemeClr val="tx1"/>
                </a:solidFill>
              </a:rPr>
              <a:t>幼児の</a:t>
            </a:r>
            <a:endParaRPr kumimoji="1" lang="en-US" altLang="ja-JP" sz="1050" dirty="0">
              <a:solidFill>
                <a:schemeClr val="tx1"/>
              </a:solidFill>
            </a:endParaRPr>
          </a:p>
          <a:p>
            <a:pPr algn="ctr"/>
            <a:r>
              <a:rPr kumimoji="1" lang="ja-JP" altLang="en-US" sz="1050" dirty="0">
                <a:solidFill>
                  <a:schemeClr val="tx1"/>
                </a:solidFill>
              </a:rPr>
              <a:t>姿</a:t>
            </a:r>
            <a:endParaRPr kumimoji="1" lang="en-US" altLang="ja-JP" sz="1050" dirty="0">
              <a:solidFill>
                <a:schemeClr val="tx1"/>
              </a:solidFill>
            </a:endParaRPr>
          </a:p>
          <a:p>
            <a:pPr algn="ctr"/>
            <a:endParaRPr kumimoji="1" lang="ja-JP" altLang="en-US" sz="1050" dirty="0">
              <a:solidFill>
                <a:schemeClr val="tx1"/>
              </a:solidFill>
            </a:endParaRPr>
          </a:p>
        </p:txBody>
      </p:sp>
      <p:sp>
        <p:nvSpPr>
          <p:cNvPr id="58" name="斜め縞 57"/>
          <p:cNvSpPr/>
          <p:nvPr/>
        </p:nvSpPr>
        <p:spPr>
          <a:xfrm rot="1542751">
            <a:off x="4087039" y="4725579"/>
            <a:ext cx="3986074" cy="1909471"/>
          </a:xfrm>
          <a:prstGeom prst="diagStripe">
            <a:avLst>
              <a:gd name="adj" fmla="val 94242"/>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4" name="線吹き出し 1 (枠付き) 53"/>
          <p:cNvSpPr/>
          <p:nvPr/>
        </p:nvSpPr>
        <p:spPr>
          <a:xfrm>
            <a:off x="5111001" y="3649652"/>
            <a:ext cx="954935" cy="785845"/>
          </a:xfrm>
          <a:prstGeom prst="borderCallout1">
            <a:avLst>
              <a:gd name="adj1" fmla="val -837"/>
              <a:gd name="adj2" fmla="val 9331"/>
              <a:gd name="adj3" fmla="val -15981"/>
              <a:gd name="adj4" fmla="val 35413"/>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p:txBody>
      </p:sp>
      <p:sp>
        <p:nvSpPr>
          <p:cNvPr id="70" name="線吹き出し 1 (枠付き) 69"/>
          <p:cNvSpPr/>
          <p:nvPr/>
        </p:nvSpPr>
        <p:spPr>
          <a:xfrm>
            <a:off x="5078082" y="4638136"/>
            <a:ext cx="914400" cy="612648"/>
          </a:xfrm>
          <a:prstGeom prst="borderCallout1">
            <a:avLst>
              <a:gd name="adj1" fmla="val -2371"/>
              <a:gd name="adj2" fmla="val -786"/>
              <a:gd name="adj3" fmla="val -34512"/>
              <a:gd name="adj4" fmla="val 36310"/>
            </a:avLst>
          </a:prstGeom>
          <a:solidFill>
            <a:srgbClr val="BAE18F"/>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endParaRPr kumimoji="1" lang="ja-JP" altLang="en-US" sz="800" dirty="0">
              <a:solidFill>
                <a:schemeClr val="tx1"/>
              </a:solidFill>
              <a:latin typeface="HG丸ｺﾞｼｯｸM-PRO" panose="020F0600000000000000" pitchFamily="50" charset="-128"/>
              <a:ea typeface="HG丸ｺﾞｼｯｸM-PRO" panose="020F0600000000000000" pitchFamily="50" charset="-128"/>
            </a:endParaRPr>
          </a:p>
        </p:txBody>
      </p:sp>
      <p:sp>
        <p:nvSpPr>
          <p:cNvPr id="64" name="線吹き出し 1 (枠付き) 63"/>
          <p:cNvSpPr/>
          <p:nvPr/>
        </p:nvSpPr>
        <p:spPr>
          <a:xfrm>
            <a:off x="6685451" y="3682263"/>
            <a:ext cx="954935" cy="717621"/>
          </a:xfrm>
          <a:prstGeom prst="borderCallout1">
            <a:avLst>
              <a:gd name="adj1" fmla="val -2986"/>
              <a:gd name="adj2" fmla="val 5612"/>
              <a:gd name="adj3" fmla="val -32354"/>
              <a:gd name="adj4" fmla="val -25509"/>
            </a:avLst>
          </a:prstGeom>
          <a:solidFill>
            <a:srgbClr val="D5F4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r>
              <a:rPr lang="ja-JP" altLang="en-US" sz="9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振り返りにおいての</a:t>
            </a:r>
            <a:r>
              <a:rPr lang="ja-JP" altLang="en-US" sz="900" dirty="0">
                <a:solidFill>
                  <a:schemeClr val="tx1"/>
                </a:solidFill>
                <a:latin typeface="HG丸ｺﾞｼｯｸM-PRO" panose="020F0600000000000000" pitchFamily="50" charset="-128"/>
                <a:ea typeface="HG丸ｺﾞｼｯｸM-PRO" panose="020F0600000000000000" pitchFamily="50" charset="-128"/>
              </a:rPr>
              <a:t>具体的な援助・環境構成等</a:t>
            </a:r>
          </a:p>
          <a:p>
            <a:pPr>
              <a:spcAft>
                <a:spcPts val="0"/>
              </a:spcAft>
            </a:pPr>
            <a:endParaRPr lang="en-US" altLang="ja-JP" sz="9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52" name="線吹き出し 1 (枠付き) 51"/>
          <p:cNvSpPr/>
          <p:nvPr/>
        </p:nvSpPr>
        <p:spPr>
          <a:xfrm>
            <a:off x="6736328" y="4595385"/>
            <a:ext cx="914400" cy="612648"/>
          </a:xfrm>
          <a:prstGeom prst="borderCallout1">
            <a:avLst>
              <a:gd name="adj1" fmla="val -2371"/>
              <a:gd name="adj2" fmla="val -786"/>
              <a:gd name="adj3" fmla="val -31121"/>
              <a:gd name="adj4" fmla="val 43742"/>
            </a:avLst>
          </a:prstGeom>
          <a:solidFill>
            <a:srgbClr val="BAE18F"/>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endParaRPr kumimoji="1" lang="ja-JP" altLang="en-US" sz="800" dirty="0">
              <a:solidFill>
                <a:schemeClr val="tx1"/>
              </a:solidFill>
              <a:latin typeface="HG丸ｺﾞｼｯｸM-PRO" panose="020F0600000000000000" pitchFamily="50" charset="-128"/>
              <a:ea typeface="HG丸ｺﾞｼｯｸM-PRO" panose="020F0600000000000000" pitchFamily="50" charset="-128"/>
            </a:endParaRPr>
          </a:p>
        </p:txBody>
      </p:sp>
      <p:sp>
        <p:nvSpPr>
          <p:cNvPr id="22" name="角丸四角形 1">
            <a:hlinkClick r:id="rId7" action="ppaction://hlinksldjump"/>
            <a:extLst>
              <a:ext uri="{FF2B5EF4-FFF2-40B4-BE49-F238E27FC236}">
                <a16:creationId xmlns:a16="http://schemas.microsoft.com/office/drawing/2014/main" id="{1CFAAA03-3278-0212-6DE0-36C0995DF7B6}"/>
              </a:ext>
            </a:extLst>
          </p:cNvPr>
          <p:cNvSpPr/>
          <p:nvPr/>
        </p:nvSpPr>
        <p:spPr>
          <a:xfrm>
            <a:off x="7778516" y="715993"/>
            <a:ext cx="2193664" cy="721041"/>
          </a:xfrm>
          <a:prstGeom prst="roundRect">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nSpc>
                <a:spcPts val="1100"/>
              </a:lnSpc>
            </a:pPr>
            <a:r>
              <a:rPr kumimoji="1" lang="en-US" altLang="ja-JP" sz="900" dirty="0">
                <a:solidFill>
                  <a:schemeClr val="tx1"/>
                </a:solidFill>
                <a:latin typeface="HG丸ｺﾞｼｯｸM-PRO" panose="020F0600000000000000" pitchFamily="50" charset="-128"/>
                <a:ea typeface="HG丸ｺﾞｼｯｸM-PRO" panose="020F0600000000000000" pitchFamily="50" charset="-128"/>
              </a:rPr>
              <a:t>〈</a:t>
            </a:r>
            <a:r>
              <a:rPr kumimoji="1" lang="ja-JP" altLang="en-US" sz="900" dirty="0">
                <a:solidFill>
                  <a:schemeClr val="tx1"/>
                </a:solidFill>
                <a:latin typeface="HG丸ｺﾞｼｯｸM-PRO" panose="020F0600000000000000" pitchFamily="50" charset="-128"/>
                <a:ea typeface="HG丸ｺﾞｼｯｸM-PRO" panose="020F0600000000000000" pitchFamily="50" charset="-128"/>
              </a:rPr>
              <a:t>主体的に取り組む姿を捉える観点</a:t>
            </a:r>
            <a:r>
              <a:rPr kumimoji="1" lang="en-US" altLang="ja-JP" sz="900" dirty="0">
                <a:solidFill>
                  <a:schemeClr val="tx1"/>
                </a:solidFill>
                <a:latin typeface="HG丸ｺﾞｼｯｸM-PRO" panose="020F0600000000000000" pitchFamily="50" charset="-128"/>
                <a:ea typeface="HG丸ｺﾞｼｯｸM-PRO" panose="020F0600000000000000" pitchFamily="50" charset="-128"/>
              </a:rPr>
              <a:t>〉</a:t>
            </a:r>
          </a:p>
          <a:p>
            <a:pPr>
              <a:lnSpc>
                <a:spcPts val="1100"/>
              </a:lnSpc>
            </a:pPr>
            <a:r>
              <a:rPr kumimoji="1" lang="ja-JP" altLang="en-US" sz="1000" dirty="0">
                <a:solidFill>
                  <a:schemeClr val="tx1"/>
                </a:solidFill>
                <a:latin typeface="HG丸ｺﾞｼｯｸM-PRO" panose="020F0600000000000000" pitchFamily="50" charset="-128"/>
                <a:ea typeface="HG丸ｺﾞｼｯｸM-PRO" panose="020F0600000000000000" pitchFamily="50" charset="-128"/>
              </a:rPr>
              <a:t>内容を理解し、自分の考えをもつ・</a:t>
            </a:r>
            <a:r>
              <a:rPr lang="ja-JP" altLang="en-US" sz="1000" dirty="0">
                <a:solidFill>
                  <a:schemeClr val="tx1"/>
                </a:solidFill>
                <a:latin typeface="HG丸ｺﾞｼｯｸM-PRO" panose="020F0600000000000000" pitchFamily="50" charset="-128"/>
                <a:ea typeface="HG丸ｺﾞｼｯｸM-PRO" panose="020F0600000000000000" pitchFamily="50" charset="-128"/>
              </a:rPr>
              <a:t>話を聞こうとする・言葉にする・</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pPr>
              <a:lnSpc>
                <a:spcPts val="1100"/>
              </a:lnSpc>
            </a:pPr>
            <a:r>
              <a:rPr lang="ja-JP" altLang="en-US" sz="1000" dirty="0">
                <a:solidFill>
                  <a:schemeClr val="tx1"/>
                </a:solidFill>
                <a:latin typeface="HG丸ｺﾞｼｯｸM-PRO" panose="020F0600000000000000" pitchFamily="50" charset="-128"/>
                <a:ea typeface="HG丸ｺﾞｼｯｸM-PRO" panose="020F0600000000000000" pitchFamily="50" charset="-128"/>
              </a:rPr>
              <a:t>動きや表情で表す</a:t>
            </a:r>
            <a:endParaRPr kumimoji="1" lang="ja-JP" altLang="en-US" sz="1000" dirty="0">
              <a:solidFill>
                <a:schemeClr val="tx1"/>
              </a:solidFill>
              <a:latin typeface="HG丸ｺﾞｼｯｸM-PRO" panose="020F0600000000000000" pitchFamily="50" charset="-128"/>
              <a:ea typeface="HG丸ｺﾞｼｯｸM-PRO" panose="020F0600000000000000" pitchFamily="50" charset="-128"/>
            </a:endParaRPr>
          </a:p>
        </p:txBody>
      </p:sp>
      <p:sp>
        <p:nvSpPr>
          <p:cNvPr id="24" name="線吹き出し 1 (枠付き) 73">
            <a:extLst>
              <a:ext uri="{FF2B5EF4-FFF2-40B4-BE49-F238E27FC236}">
                <a16:creationId xmlns:a16="http://schemas.microsoft.com/office/drawing/2014/main" id="{277C7413-6FFC-F8FC-13BF-9383B2B58B30}"/>
              </a:ext>
            </a:extLst>
          </p:cNvPr>
          <p:cNvSpPr/>
          <p:nvPr/>
        </p:nvSpPr>
        <p:spPr>
          <a:xfrm>
            <a:off x="5141259" y="5366741"/>
            <a:ext cx="832890" cy="614338"/>
          </a:xfrm>
          <a:prstGeom prst="borderCallout1">
            <a:avLst>
              <a:gd name="adj1" fmla="val -4870"/>
              <a:gd name="adj2" fmla="val 4431"/>
              <a:gd name="adj3" fmla="val -26283"/>
              <a:gd name="adj4" fmla="val 29975"/>
            </a:avLst>
          </a:prstGeom>
          <a:gradFill>
            <a:gsLst>
              <a:gs pos="100000">
                <a:srgbClr val="FFC9FF"/>
              </a:gs>
              <a:gs pos="4000">
                <a:srgbClr val="B7ECFF"/>
              </a:gs>
            </a:gsLst>
            <a:lin ang="0" scaled="1"/>
          </a:gra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spcAft>
                <a:spcPts val="0"/>
              </a:spcAft>
            </a:pPr>
            <a:endParaRPr lang="en-US" altLang="ja-JP"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p:txBody>
      </p:sp>
      <p:sp>
        <p:nvSpPr>
          <p:cNvPr id="25" name="線吹き出し 1 (枠付き) 73">
            <a:extLst>
              <a:ext uri="{FF2B5EF4-FFF2-40B4-BE49-F238E27FC236}">
                <a16:creationId xmlns:a16="http://schemas.microsoft.com/office/drawing/2014/main" id="{9A59F24E-BAD6-2619-8B4A-142189F26252}"/>
              </a:ext>
            </a:extLst>
          </p:cNvPr>
          <p:cNvSpPr/>
          <p:nvPr/>
        </p:nvSpPr>
        <p:spPr>
          <a:xfrm>
            <a:off x="6714473" y="5371214"/>
            <a:ext cx="945784" cy="586623"/>
          </a:xfrm>
          <a:prstGeom prst="borderCallout1">
            <a:avLst>
              <a:gd name="adj1" fmla="val -4870"/>
              <a:gd name="adj2" fmla="val 4431"/>
              <a:gd name="adj3" fmla="val -26283"/>
              <a:gd name="adj4" fmla="val 29975"/>
            </a:avLst>
          </a:prstGeom>
          <a:gradFill>
            <a:gsLst>
              <a:gs pos="100000">
                <a:srgbClr val="FFC9FF"/>
              </a:gs>
              <a:gs pos="4000">
                <a:srgbClr val="B7ECFF"/>
              </a:gs>
            </a:gsLst>
            <a:lin ang="0" scaled="1"/>
          </a:gra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spcAft>
                <a:spcPts val="0"/>
              </a:spcAft>
            </a:pPr>
            <a:endParaRPr lang="en-US" altLang="ja-JP"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p:txBody>
      </p:sp>
      <p:sp>
        <p:nvSpPr>
          <p:cNvPr id="26" name="線吹き出し 1 (枠付き) 73">
            <a:extLst>
              <a:ext uri="{FF2B5EF4-FFF2-40B4-BE49-F238E27FC236}">
                <a16:creationId xmlns:a16="http://schemas.microsoft.com/office/drawing/2014/main" id="{36ADEA5B-78A6-2D48-DEAE-1AD3F11D4022}"/>
              </a:ext>
            </a:extLst>
          </p:cNvPr>
          <p:cNvSpPr/>
          <p:nvPr/>
        </p:nvSpPr>
        <p:spPr>
          <a:xfrm>
            <a:off x="9939724" y="5335425"/>
            <a:ext cx="945784" cy="586623"/>
          </a:xfrm>
          <a:prstGeom prst="borderCallout1">
            <a:avLst>
              <a:gd name="adj1" fmla="val -4870"/>
              <a:gd name="adj2" fmla="val 4431"/>
              <a:gd name="adj3" fmla="val -26283"/>
              <a:gd name="adj4" fmla="val 29975"/>
            </a:avLst>
          </a:prstGeom>
          <a:gradFill>
            <a:gsLst>
              <a:gs pos="100000">
                <a:srgbClr val="FFC9FF"/>
              </a:gs>
              <a:gs pos="4000">
                <a:srgbClr val="B7ECFF"/>
              </a:gs>
            </a:gsLst>
            <a:lin ang="0" scaled="1"/>
          </a:gra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spcAft>
                <a:spcPts val="0"/>
              </a:spcAft>
            </a:pPr>
            <a:endParaRPr lang="en-US" altLang="ja-JP"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p:txBody>
      </p:sp>
      <p:cxnSp>
        <p:nvCxnSpPr>
          <p:cNvPr id="41" name="直線コネクタ 40"/>
          <p:cNvCxnSpPr>
            <a:cxnSpLocks/>
          </p:cNvCxnSpPr>
          <p:nvPr/>
        </p:nvCxnSpPr>
        <p:spPr>
          <a:xfrm flipH="1">
            <a:off x="5658280" y="1803969"/>
            <a:ext cx="175574" cy="456151"/>
          </a:xfrm>
          <a:prstGeom prst="line">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 name="図 1" descr="指で数を数える女の子のイラスト | かわいいフリー素材集 いらすとや">
            <a:extLst>
              <a:ext uri="{FF2B5EF4-FFF2-40B4-BE49-F238E27FC236}">
                <a16:creationId xmlns:a16="http://schemas.microsoft.com/office/drawing/2014/main" id="{9FCCC568-243C-B5AE-15D1-BF2B2BE47FC6}"/>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239838" y="5323733"/>
            <a:ext cx="738000" cy="696098"/>
          </a:xfrm>
          <a:prstGeom prst="rect">
            <a:avLst/>
          </a:prstGeom>
          <a:noFill/>
          <a:ln>
            <a:noFill/>
          </a:ln>
        </p:spPr>
      </p:pic>
      <p:pic>
        <p:nvPicPr>
          <p:cNvPr id="29" name="図 28" descr="指で数を数える女の子のイラスト | かわいいフリー素材集 いらすとや">
            <a:extLst>
              <a:ext uri="{FF2B5EF4-FFF2-40B4-BE49-F238E27FC236}">
                <a16:creationId xmlns:a16="http://schemas.microsoft.com/office/drawing/2014/main" id="{9F53C923-1FA6-EE89-C493-9BB7125295DC}"/>
              </a:ext>
            </a:extLst>
          </p:cNvPr>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07432" y="5470349"/>
            <a:ext cx="528092" cy="487488"/>
          </a:xfrm>
          <a:prstGeom prst="rect">
            <a:avLst/>
          </a:prstGeom>
          <a:noFill/>
          <a:ln>
            <a:noFill/>
          </a:ln>
        </p:spPr>
      </p:pic>
    </p:spTree>
    <p:extLst>
      <p:ext uri="{BB962C8B-B14F-4D97-AF65-F5344CB8AC3E}">
        <p14:creationId xmlns:p14="http://schemas.microsoft.com/office/powerpoint/2010/main" val="22363798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9B40E1-2F87-5D4C-65AC-9F7EF75C148B}"/>
            </a:ext>
          </a:extLst>
        </p:cNvPr>
        <p:cNvGrpSpPr/>
        <p:nvPr/>
      </p:nvGrpSpPr>
      <p:grpSpPr>
        <a:xfrm>
          <a:off x="0" y="0"/>
          <a:ext cx="0" cy="0"/>
          <a:chOff x="0" y="0"/>
          <a:chExt cx="0" cy="0"/>
        </a:xfrm>
      </p:grpSpPr>
      <p:sp>
        <p:nvSpPr>
          <p:cNvPr id="4" name="メモ 3">
            <a:extLst>
              <a:ext uri="{FF2B5EF4-FFF2-40B4-BE49-F238E27FC236}">
                <a16:creationId xmlns:a16="http://schemas.microsoft.com/office/drawing/2014/main" id="{E4A3EE39-FDFA-0BB5-1A7B-A573912866C2}"/>
              </a:ext>
            </a:extLst>
          </p:cNvPr>
          <p:cNvSpPr/>
          <p:nvPr/>
        </p:nvSpPr>
        <p:spPr>
          <a:xfrm>
            <a:off x="1067217" y="895866"/>
            <a:ext cx="10202145" cy="5348454"/>
          </a:xfrm>
          <a:prstGeom prst="foldedCorner">
            <a:avLst/>
          </a:prstGeom>
          <a:solidFill>
            <a:srgbClr val="E2C5FF"/>
          </a:solidFill>
          <a:ln w="12700" cap="flat" cmpd="sng" algn="ctr">
            <a:solidFill>
              <a:srgbClr val="7030A0"/>
            </a:solidFill>
            <a:prstDash val="solid"/>
            <a:miter lim="800000"/>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a:spcAft>
                <a:spcPts val="0"/>
              </a:spcAft>
            </a:pPr>
            <a:endParaRPr lang="en-US" altLang="ja-JP"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Aft>
                <a:spcPts val="0"/>
              </a:spcAft>
            </a:pPr>
            <a:r>
              <a:rPr lang="en-US" altLang="ja-JP"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話し合いについて</a:t>
            </a:r>
            <a:r>
              <a:rPr lang="en-US" altLang="ja-JP"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a:t>
            </a:r>
          </a:p>
          <a:p>
            <a:pPr>
              <a:spcAft>
                <a:spcPts val="0"/>
              </a:spcAft>
            </a:pPr>
            <a:r>
              <a:rPr lang="ja-JP" altLang="en-US" sz="1400"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a:t>
            </a:r>
            <a:endParaRPr lang="en-US" altLang="ja-JP" sz="1400" kern="1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Aft>
                <a:spcPts val="0"/>
              </a:spcAft>
            </a:pPr>
            <a:r>
              <a:rPr lang="ja-JP" altLang="en-US" sz="1400"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a:t>
            </a:r>
            <a:endParaRPr lang="en-US" altLang="ja-JP" sz="1400" kern="1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Aft>
                <a:spcPts val="0"/>
              </a:spcAft>
            </a:pPr>
            <a:endParaRPr lang="en-US" altLang="ja-JP" sz="1400" kern="1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Aft>
                <a:spcPts val="0"/>
              </a:spcAft>
            </a:pPr>
            <a:r>
              <a:rPr lang="en-US" altLang="ja-JP" sz="1400"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1400"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活動について</a:t>
            </a:r>
            <a:r>
              <a:rPr lang="en-US" altLang="ja-JP" sz="1400"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a:t>
            </a:r>
          </a:p>
          <a:p>
            <a:pPr>
              <a:spcAft>
                <a:spcPts val="0"/>
              </a:spcAft>
            </a:pPr>
            <a:r>
              <a:rPr lang="ja-JP" altLang="en-US" sz="1400"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a:t>
            </a:r>
            <a:endParaRPr lang="en-US" altLang="ja-JP" sz="1400" kern="1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Aft>
                <a:spcPts val="0"/>
              </a:spcAft>
            </a:pPr>
            <a:r>
              <a:rPr lang="ja-JP" altLang="en-US" sz="1400"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a:t>
            </a:r>
            <a:endParaRPr lang="en-US" altLang="ja-JP" sz="1400" kern="1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11" name="正方形/長方形 10">
            <a:hlinkClick r:id="rId2" action="ppaction://hlinksldjump"/>
            <a:extLst>
              <a:ext uri="{FF2B5EF4-FFF2-40B4-BE49-F238E27FC236}">
                <a16:creationId xmlns:a16="http://schemas.microsoft.com/office/drawing/2014/main" id="{DE74B79A-66AD-7E82-A97D-36BA60B06BAD}"/>
              </a:ext>
            </a:extLst>
          </p:cNvPr>
          <p:cNvSpPr/>
          <p:nvPr/>
        </p:nvSpPr>
        <p:spPr>
          <a:xfrm>
            <a:off x="10972801" y="5826877"/>
            <a:ext cx="827062" cy="6485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二等辺三角形 11">
            <a:hlinkClick r:id="rId2" action="ppaction://hlinksldjump"/>
            <a:extLst>
              <a:ext uri="{FF2B5EF4-FFF2-40B4-BE49-F238E27FC236}">
                <a16:creationId xmlns:a16="http://schemas.microsoft.com/office/drawing/2014/main" id="{57CB1B7E-53D3-3CA7-23D6-52A241A0BC5D}"/>
              </a:ext>
            </a:extLst>
          </p:cNvPr>
          <p:cNvSpPr/>
          <p:nvPr/>
        </p:nvSpPr>
        <p:spPr>
          <a:xfrm rot="16200000">
            <a:off x="11102714" y="5957913"/>
            <a:ext cx="460395" cy="37154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タイトル 12">
            <a:extLst>
              <a:ext uri="{FF2B5EF4-FFF2-40B4-BE49-F238E27FC236}">
                <a16:creationId xmlns:a16="http://schemas.microsoft.com/office/drawing/2014/main" id="{F209F2DD-2696-2F3A-2636-781E4D73EAD3}"/>
              </a:ext>
            </a:extLst>
          </p:cNvPr>
          <p:cNvSpPr>
            <a:spLocks noGrp="1"/>
          </p:cNvSpPr>
          <p:nvPr>
            <p:ph type="title"/>
          </p:nvPr>
        </p:nvSpPr>
        <p:spPr>
          <a:xfrm>
            <a:off x="516924" y="181834"/>
            <a:ext cx="4590536" cy="584471"/>
          </a:xfrm>
        </p:spPr>
        <p:txBody>
          <a:bodyPr>
            <a:normAutofit/>
          </a:bodyPr>
          <a:lstStyle/>
          <a:p>
            <a:r>
              <a:rPr kumimoji="1" lang="ja-JP" altLang="en-US" sz="2800" dirty="0"/>
              <a:t>幼児の姿</a:t>
            </a:r>
          </a:p>
        </p:txBody>
      </p:sp>
    </p:spTree>
    <p:extLst>
      <p:ext uri="{BB962C8B-B14F-4D97-AF65-F5344CB8AC3E}">
        <p14:creationId xmlns:p14="http://schemas.microsoft.com/office/powerpoint/2010/main" val="26935272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吹き出し 3"/>
          <p:cNvSpPr/>
          <p:nvPr/>
        </p:nvSpPr>
        <p:spPr>
          <a:xfrm>
            <a:off x="337880" y="394385"/>
            <a:ext cx="11499893" cy="6154695"/>
          </a:xfrm>
          <a:prstGeom prst="wedgeRoundRectCallout">
            <a:avLst>
              <a:gd name="adj1" fmla="val -4414"/>
              <a:gd name="adj2" fmla="val 24272"/>
              <a:gd name="adj3" fmla="val 16667"/>
            </a:avLst>
          </a:prstGeom>
          <a:solidFill>
            <a:schemeClr val="bg1"/>
          </a:solidFill>
          <a:ln w="12700" cap="flat" cmpd="sng" algn="ctr">
            <a:solidFill>
              <a:srgbClr val="FF0000"/>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ja-JP" sz="14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幼児の実態・興味</a:t>
            </a:r>
            <a:r>
              <a:rPr lang="ja-JP" altLang="en-US" sz="14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や</a:t>
            </a:r>
            <a:r>
              <a:rPr lang="ja-JP" sz="14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関心を捉える要素とは</a:t>
            </a:r>
            <a:r>
              <a:rPr lang="en-US" sz="14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a:t>
            </a:r>
          </a:p>
          <a:p>
            <a:pPr algn="ctr">
              <a:spcAft>
                <a:spcPts val="0"/>
              </a:spcAft>
            </a:pPr>
            <a:r>
              <a:rPr 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幼児期の終わりまでに育ってほしい姿、話合い活動の視点、幼児の実態、調査研究で表れてきた視点</a:t>
            </a:r>
            <a:r>
              <a:rPr lang="ja-JP" altLang="en-US"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（●内容を理解しようとする●友達、教師の話を聞こうとする</a:t>
            </a:r>
            <a:endParaRPr lang="en-US" altLang="ja-JP"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r>
              <a:rPr lang="ja-JP" altLang="en-US"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　　　　　　　　　　　　　　　　　　　　　　　　　　　　　　　　　　　　　　　　　　●自分の考えをもつ●自分の思い、考えを動きや表情で表す●自分の思い、考えを言葉にする）</a:t>
            </a:r>
            <a:endParaRPr lang="en-US" altLang="ja-JP" sz="10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r>
              <a:rPr lang="ja-JP" altLang="en-US"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　　</a:t>
            </a: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r>
              <a:rPr lang="ja-JP" altLang="en-US"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　</a:t>
            </a:r>
            <a:r>
              <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a:t>
            </a:r>
            <a:r>
              <a:rPr lang="ja-JP" altLang="en-US"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幼稚園教育パンフレット</a:t>
            </a:r>
            <a:r>
              <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a:t>
            </a:r>
            <a:r>
              <a:rPr lang="ja-JP" altLang="en-US"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　　　　　</a:t>
            </a:r>
            <a:r>
              <a:rPr lang="en-US" altLang="ja-JP" sz="9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a:t>
            </a:r>
            <a:r>
              <a:rPr lang="ja-JP" altLang="en-US" sz="9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学習指導要領解説　特別活動編　学級活動（１）（２）（３）の学習過程</a:t>
            </a:r>
            <a:r>
              <a:rPr lang="en-US" altLang="ja-JP" sz="9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a:t>
            </a:r>
            <a:r>
              <a:rPr lang="ja-JP" altLang="en-US" sz="9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　</a:t>
            </a:r>
            <a:r>
              <a:rPr lang="ja-JP" altLang="en-US"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　</a:t>
            </a:r>
            <a:r>
              <a:rPr lang="en-US" altLang="ja-JP" sz="9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a:t>
            </a:r>
            <a:r>
              <a:rPr lang="ja-JP" altLang="en-US" sz="9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同解説　特別活動編　学級活動（１）の発達の段階に即した指導のめや</a:t>
            </a:r>
            <a:r>
              <a:rPr lang="ja-JP" altLang="en-US" sz="900" kern="100" dirty="0" err="1">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す</a:t>
            </a:r>
            <a:r>
              <a:rPr lang="en-US" altLang="ja-JP" sz="9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a:t>
            </a:r>
            <a:endParaRPr lang="en-US" altLang="ja-JP"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r>
              <a:rPr lang="ja-JP" altLang="en-US"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参考資料（</a:t>
            </a:r>
            <a:r>
              <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URL</a:t>
            </a:r>
            <a:r>
              <a:rPr lang="ja-JP" altLang="en-US"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a:t>
            </a: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r>
              <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hlinkClick r:id="rId2"/>
              </a:rPr>
              <a:t>【</a:t>
            </a:r>
            <a:r>
              <a:rPr lang="ja-JP" altLang="en-US"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hlinkClick r:id="rId2"/>
              </a:rPr>
              <a:t>文部科学省</a:t>
            </a:r>
            <a:r>
              <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hlinkClick r:id="rId2"/>
              </a:rPr>
              <a:t>】</a:t>
            </a:r>
            <a:r>
              <a:rPr lang="ja-JP" altLang="en-US"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hlinkClick r:id="rId2"/>
              </a:rPr>
              <a:t>幼稚園教育パンフレット（幼児期の終わりまでに育ってほしい姿）</a:t>
            </a: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r>
              <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hlinkClick r:id="rId3"/>
              </a:rPr>
              <a:t>【</a:t>
            </a:r>
            <a:r>
              <a:rPr lang="ja-JP" altLang="en-US"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hlinkClick r:id="rId3"/>
              </a:rPr>
              <a:t>文部科学省</a:t>
            </a:r>
            <a:r>
              <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hlinkClick r:id="rId3"/>
              </a:rPr>
              <a:t>】</a:t>
            </a:r>
            <a:r>
              <a:rPr lang="ja-JP" altLang="en-US"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hlinkClick r:id="rId3"/>
              </a:rPr>
              <a:t>遊びを通した学び（幼児教育と小学校教育がつながるってどういうこと？）</a:t>
            </a: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r>
              <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hlinkClick r:id="rId4"/>
              </a:rPr>
              <a:t>【</a:t>
            </a:r>
            <a:r>
              <a:rPr lang="ja-JP" altLang="en-US"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hlinkClick r:id="rId4"/>
              </a:rPr>
              <a:t>国立教育政策研究所</a:t>
            </a:r>
            <a:r>
              <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hlinkClick r:id="rId4"/>
              </a:rPr>
              <a:t>】</a:t>
            </a:r>
            <a:r>
              <a:rPr lang="ja-JP" altLang="en-US"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hlinkClick r:id="rId4"/>
              </a:rPr>
              <a:t>指導資料・事例集（特別活動指導資料）</a:t>
            </a: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p:txBody>
      </p:sp>
      <p:pic>
        <p:nvPicPr>
          <p:cNvPr id="6" name="図 5"/>
          <p:cNvPicPr>
            <a:picLocks noChangeAspect="1"/>
          </p:cNvPicPr>
          <p:nvPr/>
        </p:nvPicPr>
        <p:blipFill>
          <a:blip r:embed="rId5"/>
          <a:stretch>
            <a:fillRect/>
          </a:stretch>
        </p:blipFill>
        <p:spPr>
          <a:xfrm>
            <a:off x="475396" y="1261749"/>
            <a:ext cx="2696968" cy="3845751"/>
          </a:xfrm>
          <a:prstGeom prst="rect">
            <a:avLst/>
          </a:prstGeom>
        </p:spPr>
      </p:pic>
      <p:grpSp>
        <p:nvGrpSpPr>
          <p:cNvPr id="7" name="グループ化 6"/>
          <p:cNvGrpSpPr/>
          <p:nvPr/>
        </p:nvGrpSpPr>
        <p:grpSpPr>
          <a:xfrm>
            <a:off x="10972801" y="5826877"/>
            <a:ext cx="827062" cy="648500"/>
            <a:chOff x="11088130" y="6012015"/>
            <a:chExt cx="827062" cy="648500"/>
          </a:xfrm>
        </p:grpSpPr>
        <p:sp>
          <p:nvSpPr>
            <p:cNvPr id="8" name="正方形/長方形 7">
              <a:hlinkClick r:id="rId6" action="ppaction://hlinksldjump"/>
            </p:cNvPr>
            <p:cNvSpPr/>
            <p:nvPr/>
          </p:nvSpPr>
          <p:spPr>
            <a:xfrm>
              <a:off x="11088130" y="6012015"/>
              <a:ext cx="827062" cy="6485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二等辺三角形 8">
              <a:hlinkClick r:id="rId6" action="ppaction://hlinksldjump"/>
            </p:cNvPr>
            <p:cNvSpPr/>
            <p:nvPr/>
          </p:nvSpPr>
          <p:spPr>
            <a:xfrm rot="16200000">
              <a:off x="11218043" y="6143051"/>
              <a:ext cx="460395" cy="37154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 name="図 1"/>
          <p:cNvPicPr>
            <a:picLocks noChangeAspect="1"/>
          </p:cNvPicPr>
          <p:nvPr/>
        </p:nvPicPr>
        <p:blipFill>
          <a:blip r:embed="rId7"/>
          <a:stretch>
            <a:fillRect/>
          </a:stretch>
        </p:blipFill>
        <p:spPr>
          <a:xfrm>
            <a:off x="3309880" y="1235207"/>
            <a:ext cx="4295328" cy="3898837"/>
          </a:xfrm>
          <a:prstGeom prst="rect">
            <a:avLst/>
          </a:prstGeom>
        </p:spPr>
      </p:pic>
      <p:pic>
        <p:nvPicPr>
          <p:cNvPr id="5" name="図 4"/>
          <p:cNvPicPr>
            <a:picLocks noChangeAspect="1"/>
          </p:cNvPicPr>
          <p:nvPr/>
        </p:nvPicPr>
        <p:blipFill>
          <a:blip r:embed="rId8"/>
          <a:stretch>
            <a:fillRect/>
          </a:stretch>
        </p:blipFill>
        <p:spPr>
          <a:xfrm>
            <a:off x="7742724" y="953425"/>
            <a:ext cx="3323588" cy="4282809"/>
          </a:xfrm>
          <a:prstGeom prst="rect">
            <a:avLst/>
          </a:prstGeom>
        </p:spPr>
      </p:pic>
      <p:sp>
        <p:nvSpPr>
          <p:cNvPr id="3" name="角丸四角形 11">
            <a:extLst>
              <a:ext uri="{FF2B5EF4-FFF2-40B4-BE49-F238E27FC236}">
                <a16:creationId xmlns:a16="http://schemas.microsoft.com/office/drawing/2014/main" id="{398DE286-89A5-790A-69F1-A2414F4B0482}"/>
              </a:ext>
            </a:extLst>
          </p:cNvPr>
          <p:cNvSpPr/>
          <p:nvPr/>
        </p:nvSpPr>
        <p:spPr>
          <a:xfrm>
            <a:off x="108178" y="113926"/>
            <a:ext cx="1715702" cy="280459"/>
          </a:xfrm>
          <a:prstGeom prst="roundRect">
            <a:avLst/>
          </a:prstGeom>
          <a:noFill/>
          <a:ln>
            <a:noFill/>
          </a:ln>
          <a:effectLst>
            <a:glow rad="127000">
              <a:schemeClr val="bg1">
                <a:alpha val="7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参考資料①　</a:t>
            </a:r>
            <a:endParaRPr lang="en-US" altLang="ja-JP" sz="2000" dirty="0">
              <a:solidFill>
                <a:schemeClr val="tx1"/>
              </a:solidFill>
            </a:endParaRPr>
          </a:p>
        </p:txBody>
      </p:sp>
    </p:spTree>
    <p:extLst>
      <p:ext uri="{BB962C8B-B14F-4D97-AF65-F5344CB8AC3E}">
        <p14:creationId xmlns:p14="http://schemas.microsoft.com/office/powerpoint/2010/main" val="41469572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吹き出し 3">
            <a:extLst>
              <a:ext uri="{FF2B5EF4-FFF2-40B4-BE49-F238E27FC236}">
                <a16:creationId xmlns:a16="http://schemas.microsoft.com/office/drawing/2014/main" id="{54BC09F8-E70B-4968-ABA0-8D1FE6708D0D}"/>
              </a:ext>
            </a:extLst>
          </p:cNvPr>
          <p:cNvSpPr/>
          <p:nvPr/>
        </p:nvSpPr>
        <p:spPr>
          <a:xfrm>
            <a:off x="299970" y="320682"/>
            <a:ext cx="11499893" cy="6154695"/>
          </a:xfrm>
          <a:prstGeom prst="wedgeRoundRectCallout">
            <a:avLst>
              <a:gd name="adj1" fmla="val -4414"/>
              <a:gd name="adj2" fmla="val 24272"/>
              <a:gd name="adj3" fmla="val 16667"/>
            </a:avLst>
          </a:prstGeom>
          <a:solidFill>
            <a:schemeClr val="bg1"/>
          </a:solidFill>
          <a:ln w="12700" cap="flat" cmpd="sng" algn="ctr">
            <a:solidFill>
              <a:srgbClr val="FF0000"/>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p>
            <a:pPr algn="l">
              <a:spcAft>
                <a:spcPts val="0"/>
              </a:spcAft>
            </a:pPr>
            <a:r>
              <a:rPr lang="ja-JP" altLang="en-US" sz="14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　調査研究　アンケート結果より</a:t>
            </a:r>
            <a:r>
              <a:rPr lang="ja-JP" altLang="en-US" sz="1400" kern="100" dirty="0">
                <a:solidFill>
                  <a:srgbClr val="0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en-US" altLang="ja-JP" sz="1400" kern="100" dirty="0">
                <a:solidFill>
                  <a:srgbClr val="0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R6.</a:t>
            </a:r>
            <a:r>
              <a:rPr lang="ja-JP" altLang="en-US" sz="1400" kern="100" dirty="0">
                <a:solidFill>
                  <a:srgbClr val="0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７～８月実施）①</a:t>
            </a:r>
            <a:endParaRPr lang="en-US" altLang="ja-JP" sz="1400" kern="100" dirty="0">
              <a:solidFill>
                <a:srgbClr val="0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p:txBody>
      </p:sp>
      <p:grpSp>
        <p:nvGrpSpPr>
          <p:cNvPr id="5" name="グループ化 4">
            <a:extLst>
              <a:ext uri="{FF2B5EF4-FFF2-40B4-BE49-F238E27FC236}">
                <a16:creationId xmlns:a16="http://schemas.microsoft.com/office/drawing/2014/main" id="{7E385122-2F8E-4F6E-BD00-95F218371DFD}"/>
              </a:ext>
            </a:extLst>
          </p:cNvPr>
          <p:cNvGrpSpPr/>
          <p:nvPr/>
        </p:nvGrpSpPr>
        <p:grpSpPr>
          <a:xfrm>
            <a:off x="10972801" y="6073306"/>
            <a:ext cx="827062" cy="648500"/>
            <a:chOff x="11088130" y="6012015"/>
            <a:chExt cx="827062" cy="648500"/>
          </a:xfrm>
        </p:grpSpPr>
        <p:sp>
          <p:nvSpPr>
            <p:cNvPr id="6" name="正方形/長方形 5">
              <a:hlinkClick r:id="rId2" action="ppaction://hlinksldjump"/>
              <a:extLst>
                <a:ext uri="{FF2B5EF4-FFF2-40B4-BE49-F238E27FC236}">
                  <a16:creationId xmlns:a16="http://schemas.microsoft.com/office/drawing/2014/main" id="{603DCF02-70A9-41BF-9095-9C4B518CF6B4}"/>
                </a:ext>
              </a:extLst>
            </p:cNvPr>
            <p:cNvSpPr/>
            <p:nvPr/>
          </p:nvSpPr>
          <p:spPr>
            <a:xfrm>
              <a:off x="11088130" y="6012015"/>
              <a:ext cx="827062" cy="6485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二等辺三角形 6">
              <a:hlinkClick r:id="rId2" action="ppaction://hlinksldjump"/>
              <a:extLst>
                <a:ext uri="{FF2B5EF4-FFF2-40B4-BE49-F238E27FC236}">
                  <a16:creationId xmlns:a16="http://schemas.microsoft.com/office/drawing/2014/main" id="{062729BC-05C0-44A6-B56A-C6C620DE5241}"/>
                </a:ext>
              </a:extLst>
            </p:cNvPr>
            <p:cNvSpPr/>
            <p:nvPr/>
          </p:nvSpPr>
          <p:spPr>
            <a:xfrm rot="16200000">
              <a:off x="11218043" y="6143051"/>
              <a:ext cx="460395" cy="37154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テキスト ボックス 1"/>
          <p:cNvSpPr txBox="1"/>
          <p:nvPr/>
        </p:nvSpPr>
        <p:spPr>
          <a:xfrm>
            <a:off x="440404" y="1217512"/>
            <a:ext cx="5572664" cy="4597019"/>
          </a:xfrm>
          <a:prstGeom prst="rect">
            <a:avLst/>
          </a:prstGeom>
          <a:noFill/>
          <a:ln>
            <a:solidFill>
              <a:schemeClr val="tx1"/>
            </a:solidFill>
            <a:prstDash val="dash"/>
          </a:ln>
        </p:spPr>
        <p:txBody>
          <a:bodyPr wrap="square" lIns="36000" tIns="36000" rIns="36000" bIns="36000" rtlCol="0">
            <a:spAutoFit/>
          </a:bodyPr>
          <a:lstStyle/>
          <a:p>
            <a:r>
              <a:rPr kumimoji="1" lang="ja-JP" altLang="en-US" sz="1200" dirty="0"/>
              <a:t>アンケート結果（幼児教育施設側）</a:t>
            </a:r>
            <a:endParaRPr kumimoji="1" lang="en-US" altLang="ja-JP" sz="1200" dirty="0"/>
          </a:p>
          <a:p>
            <a:r>
              <a:rPr lang="ja-JP" altLang="en-US" sz="1200" dirty="0"/>
              <a:t>☆協同的な活動に向けての話し合いの内容について（自由記述　一部抜粋）</a:t>
            </a:r>
            <a:endParaRPr lang="en-US" altLang="ja-JP" sz="1200" dirty="0"/>
          </a:p>
          <a:p>
            <a:r>
              <a:rPr lang="ja-JP" altLang="en-US" sz="1200" dirty="0"/>
              <a:t>　●行事に向けて</a:t>
            </a:r>
            <a:endParaRPr lang="en-US" altLang="ja-JP" sz="1200" dirty="0"/>
          </a:p>
          <a:p>
            <a:r>
              <a:rPr lang="en-US" altLang="ja-JP" sz="1200" dirty="0"/>
              <a:t>      </a:t>
            </a:r>
            <a:r>
              <a:rPr lang="ja-JP" altLang="en-US" sz="1000" dirty="0"/>
              <a:t>・司会の言葉決め（誕生会・運動会）　・リレーの走順　・ダンスの振り付けを考える</a:t>
            </a:r>
            <a:endParaRPr lang="en-US" altLang="ja-JP" sz="1000" dirty="0"/>
          </a:p>
          <a:p>
            <a:r>
              <a:rPr lang="ja-JP" altLang="en-US" sz="1000" dirty="0"/>
              <a:t>　　・会の出し物を考える　・劇などの表現活動のストーリー、必要な物を考える</a:t>
            </a:r>
            <a:endParaRPr lang="en-US" altLang="ja-JP" sz="1000" dirty="0"/>
          </a:p>
          <a:p>
            <a:r>
              <a:rPr lang="ja-JP" altLang="en-US" sz="1000" dirty="0"/>
              <a:t>　　・作品展のグループ製作　・お店、遊園地、お祭りごっこの内容、必要な物、役割分担</a:t>
            </a:r>
            <a:endParaRPr lang="en-US" altLang="ja-JP" sz="1000" dirty="0"/>
          </a:p>
          <a:p>
            <a:r>
              <a:rPr lang="ja-JP" altLang="en-US" sz="1000" dirty="0"/>
              <a:t>　　・遠足の行き先、行き方、活動内容　・入園式、離任式等の式に向けての取組</a:t>
            </a:r>
            <a:endParaRPr lang="en-US" altLang="ja-JP" sz="1000" dirty="0"/>
          </a:p>
          <a:p>
            <a:r>
              <a:rPr lang="ja-JP" altLang="en-US" sz="1000" dirty="0"/>
              <a:t>　　・修了（卒園）に向けての言葉や製作を考える</a:t>
            </a:r>
            <a:endParaRPr lang="en-US" altLang="ja-JP" sz="1000" dirty="0"/>
          </a:p>
          <a:p>
            <a:r>
              <a:rPr lang="ja-JP" altLang="en-US" sz="1200" dirty="0"/>
              <a:t>　●生活をよりよくする</a:t>
            </a:r>
            <a:endParaRPr lang="en-US" altLang="ja-JP" sz="1200" dirty="0"/>
          </a:p>
          <a:p>
            <a:r>
              <a:rPr lang="en-US" altLang="ja-JP" sz="1200" dirty="0"/>
              <a:t>      </a:t>
            </a:r>
            <a:r>
              <a:rPr lang="ja-JP" altLang="en-US" sz="1000" dirty="0"/>
              <a:t>・グループ名を考える　・当番活動をいつ、何を取り組むか　・栽培物の内容</a:t>
            </a:r>
            <a:endParaRPr lang="en-US" altLang="ja-JP" sz="1000" dirty="0"/>
          </a:p>
          <a:p>
            <a:r>
              <a:rPr lang="ja-JP" altLang="en-US" sz="1000" dirty="0"/>
              <a:t>　　・収穫した栽培物の調理の仕方　・お楽しみのゲームの取り組み方</a:t>
            </a:r>
            <a:r>
              <a:rPr lang="ja-JP" altLang="en-US" sz="800" dirty="0"/>
              <a:t>（身体表現、じゃんけん等）　　</a:t>
            </a:r>
            <a:endParaRPr lang="en-US" altLang="ja-JP" sz="1000" dirty="0"/>
          </a:p>
          <a:p>
            <a:r>
              <a:rPr lang="ja-JP" altLang="en-US" sz="1000" dirty="0"/>
              <a:t>　　・生活に必要なルールを考える　・生活の流れを考える</a:t>
            </a:r>
            <a:endParaRPr lang="en-US" altLang="ja-JP" sz="1000" dirty="0"/>
          </a:p>
          <a:p>
            <a:r>
              <a:rPr lang="ja-JP" altLang="en-US" sz="1000" dirty="0"/>
              <a:t>　　・生活する場を整える方法を考える　・困ったことの解決策を考える</a:t>
            </a:r>
            <a:r>
              <a:rPr lang="ja-JP" altLang="en-US" sz="1200" dirty="0"/>
              <a:t>　</a:t>
            </a:r>
            <a:endParaRPr lang="en-US" altLang="ja-JP" sz="1200" dirty="0"/>
          </a:p>
          <a:p>
            <a:r>
              <a:rPr lang="ja-JP" altLang="en-US" sz="1200" dirty="0"/>
              <a:t>　●遊び</a:t>
            </a:r>
            <a:endParaRPr lang="en-US" altLang="ja-JP" sz="1200" dirty="0"/>
          </a:p>
          <a:p>
            <a:r>
              <a:rPr lang="ja-JP" altLang="en-US" sz="1200" dirty="0"/>
              <a:t>      </a:t>
            </a:r>
            <a:r>
              <a:rPr lang="ja-JP" altLang="en-US" sz="1000" dirty="0"/>
              <a:t>・鬼遊びやリレーなどのルールや作戦　　・こいのぼりなど季節の製作を友達とする</a:t>
            </a:r>
            <a:endParaRPr lang="en-US" altLang="ja-JP" sz="1000" dirty="0"/>
          </a:p>
          <a:p>
            <a:r>
              <a:rPr lang="ja-JP" altLang="en-US" sz="1000" dirty="0"/>
              <a:t>　　・合奏での演奏の仕方　　</a:t>
            </a:r>
            <a:endParaRPr lang="en-US" altLang="ja-JP" sz="1000" dirty="0"/>
          </a:p>
          <a:p>
            <a:endParaRPr lang="en-US" altLang="ja-JP" sz="1200" dirty="0"/>
          </a:p>
          <a:p>
            <a:r>
              <a:rPr lang="ja-JP" altLang="en-US" sz="1200" dirty="0"/>
              <a:t>☆話し合いの人数を決める意図（自由記述　一部抜粋）</a:t>
            </a:r>
            <a:endParaRPr lang="en-US" altLang="ja-JP" sz="1200" dirty="0"/>
          </a:p>
          <a:p>
            <a:r>
              <a:rPr lang="ja-JP" altLang="en-US" sz="1000" dirty="0"/>
              <a:t>　・初めは２人で　・時期や発達に合わせて　・学級の幼児の実態に合わせて</a:t>
            </a:r>
            <a:endParaRPr lang="en-US" altLang="ja-JP" sz="1000" dirty="0"/>
          </a:p>
          <a:p>
            <a:r>
              <a:rPr lang="ja-JP" altLang="en-US" sz="1000" dirty="0"/>
              <a:t>　・ねらい、活動の内容によって　</a:t>
            </a:r>
            <a:endParaRPr lang="en-US" altLang="ja-JP" sz="1000" dirty="0"/>
          </a:p>
          <a:p>
            <a:r>
              <a:rPr lang="ja-JP" altLang="en-US" sz="1000" dirty="0"/>
              <a:t>　・年中４歳児で２人での話し合いを経験し、年長５歳児では３～４人での話し合い</a:t>
            </a:r>
            <a:endParaRPr lang="en-US" altLang="ja-JP" sz="1000" dirty="0"/>
          </a:p>
          <a:p>
            <a:r>
              <a:rPr lang="ja-JP" altLang="en-US" sz="1000" dirty="0"/>
              <a:t>　・これまでの経験と経験してほしい内容を考慮して</a:t>
            </a:r>
            <a:endParaRPr lang="en-US" altLang="ja-JP" sz="1000" dirty="0"/>
          </a:p>
          <a:p>
            <a:r>
              <a:rPr lang="ja-JP" altLang="en-US" sz="1000" dirty="0"/>
              <a:t>　・人間関係を深めることを考えて　</a:t>
            </a:r>
            <a:endParaRPr lang="en-US" altLang="ja-JP" sz="1000" dirty="0"/>
          </a:p>
          <a:p>
            <a:r>
              <a:rPr lang="ja-JP" altLang="en-US" sz="1000" dirty="0"/>
              <a:t>　・思いを表すことと力を合わせることとのそれぞれのねらいに合わせて</a:t>
            </a:r>
            <a:endParaRPr lang="en-US" altLang="ja-JP" sz="1000" dirty="0"/>
          </a:p>
          <a:p>
            <a:r>
              <a:rPr lang="ja-JP" altLang="en-US" sz="1000" dirty="0"/>
              <a:t>　・大きな方向性については学級全体で、細かな内容等についてはグループやペアなどで</a:t>
            </a:r>
            <a:endParaRPr lang="en-US" altLang="ja-JP" sz="1000" dirty="0"/>
          </a:p>
          <a:p>
            <a:r>
              <a:rPr lang="ja-JP" altLang="en-US" sz="1000" dirty="0"/>
              <a:t>　・幼児が思いを表せる人数</a:t>
            </a:r>
            <a:endParaRPr lang="en-US" altLang="ja-JP" sz="1000" dirty="0"/>
          </a:p>
          <a:p>
            <a:endParaRPr lang="en-US" altLang="ja-JP" sz="1200" dirty="0"/>
          </a:p>
        </p:txBody>
      </p:sp>
      <p:sp>
        <p:nvSpPr>
          <p:cNvPr id="8" name="テキスト ボックス 7"/>
          <p:cNvSpPr txBox="1"/>
          <p:nvPr/>
        </p:nvSpPr>
        <p:spPr>
          <a:xfrm>
            <a:off x="6049916" y="775521"/>
            <a:ext cx="5552543" cy="5206998"/>
          </a:xfrm>
          <a:prstGeom prst="rect">
            <a:avLst/>
          </a:prstGeom>
          <a:noFill/>
          <a:ln>
            <a:solidFill>
              <a:schemeClr val="tx1"/>
            </a:solidFill>
            <a:prstDash val="dash"/>
          </a:ln>
        </p:spPr>
        <p:txBody>
          <a:bodyPr wrap="square" lIns="36000" tIns="36000" rIns="36000" bIns="0" rtlCol="0">
            <a:spAutoFit/>
          </a:bodyPr>
          <a:lstStyle/>
          <a:p>
            <a:r>
              <a:rPr kumimoji="1" lang="ja-JP" altLang="en-US" sz="1200" dirty="0"/>
              <a:t>アンケート結果（小学校側）</a:t>
            </a:r>
            <a:endParaRPr kumimoji="1" lang="en-US" altLang="ja-JP" sz="1200" dirty="0"/>
          </a:p>
          <a:p>
            <a:r>
              <a:rPr lang="ja-JP" altLang="en-US" sz="1200" dirty="0"/>
              <a:t>☆話し合いの活動をどのような教科で行うか。</a:t>
            </a:r>
            <a:endParaRPr lang="en-US" altLang="ja-JP" sz="1200" dirty="0"/>
          </a:p>
          <a:p>
            <a:endParaRPr kumimoji="1" lang="en-US" altLang="ja-JP" sz="1200" dirty="0"/>
          </a:p>
          <a:p>
            <a:endParaRPr lang="en-US" altLang="ja-JP" sz="1200" dirty="0"/>
          </a:p>
          <a:p>
            <a:endParaRPr kumimoji="1" lang="en-US" altLang="ja-JP" sz="1200" dirty="0"/>
          </a:p>
          <a:p>
            <a:endParaRPr lang="en-US" altLang="ja-JP" sz="1200" dirty="0"/>
          </a:p>
          <a:p>
            <a:endParaRPr kumimoji="1" lang="en-US" altLang="ja-JP" sz="1200" dirty="0"/>
          </a:p>
          <a:p>
            <a:endParaRPr lang="en-US" altLang="ja-JP" sz="1200" dirty="0"/>
          </a:p>
          <a:p>
            <a:endParaRPr kumimoji="1" lang="en-US" altLang="ja-JP" sz="1200" dirty="0"/>
          </a:p>
          <a:p>
            <a:endParaRPr kumimoji="1" lang="en-US" altLang="ja-JP" sz="1200" dirty="0"/>
          </a:p>
          <a:p>
            <a:endParaRPr lang="en-US" altLang="ja-JP" sz="1200" dirty="0"/>
          </a:p>
          <a:p>
            <a:endParaRPr lang="en-US" altLang="ja-JP" sz="1200" dirty="0"/>
          </a:p>
          <a:p>
            <a:endParaRPr lang="en-US" altLang="ja-JP" sz="1200" dirty="0"/>
          </a:p>
          <a:p>
            <a:r>
              <a:rPr lang="ja-JP" altLang="en-US" sz="1200" dirty="0"/>
              <a:t>☆どのような単位（人数）での話し合いを行うか。</a:t>
            </a:r>
            <a:endParaRPr lang="en-US" altLang="ja-JP" sz="1200" dirty="0"/>
          </a:p>
          <a:p>
            <a:endParaRPr lang="en-US" altLang="ja-JP" sz="1200" dirty="0"/>
          </a:p>
          <a:p>
            <a:endParaRPr kumimoji="1" lang="en-US" altLang="ja-JP" sz="1200" dirty="0"/>
          </a:p>
          <a:p>
            <a:endParaRPr lang="en-US" altLang="ja-JP" sz="1200" dirty="0"/>
          </a:p>
          <a:p>
            <a:endParaRPr kumimoji="1" lang="en-US" altLang="ja-JP" sz="1200" dirty="0"/>
          </a:p>
          <a:p>
            <a:endParaRPr lang="en-US" altLang="ja-JP" sz="1200" dirty="0"/>
          </a:p>
          <a:p>
            <a:endParaRPr kumimoji="1" lang="en-US" altLang="ja-JP" sz="1200" dirty="0"/>
          </a:p>
          <a:p>
            <a:endParaRPr lang="en-US" altLang="ja-JP" sz="1200" dirty="0"/>
          </a:p>
          <a:p>
            <a:endParaRPr kumimoji="1" lang="en-US" altLang="ja-JP" sz="1200" dirty="0"/>
          </a:p>
          <a:p>
            <a:r>
              <a:rPr kumimoji="1" lang="ja-JP" altLang="en-US" sz="1200" dirty="0"/>
              <a:t>☆話し合いを主体的なものとするために心掛けていること</a:t>
            </a:r>
            <a:r>
              <a:rPr kumimoji="1" lang="ja-JP" altLang="en-US" sz="1000" dirty="0"/>
              <a:t>（自由記述まとめ）</a:t>
            </a:r>
            <a:endParaRPr kumimoji="1" lang="en-US" altLang="ja-JP" sz="1000" dirty="0"/>
          </a:p>
          <a:p>
            <a:r>
              <a:rPr lang="ja-JP" altLang="en-US" sz="1000" dirty="0"/>
              <a:t>・自分の考えをもてるようにする　・目的意識をもてるようにする</a:t>
            </a:r>
            <a:endParaRPr lang="en-US" altLang="ja-JP" sz="1000" dirty="0"/>
          </a:p>
          <a:p>
            <a:r>
              <a:rPr kumimoji="1" lang="ja-JP" altLang="en-US" sz="1000" dirty="0"/>
              <a:t>・全員が発言できるようにする　・友達の意見を聞こうとする　・全員の意見を大切にする　</a:t>
            </a:r>
            <a:endParaRPr kumimoji="1" lang="en-US" altLang="ja-JP" sz="1000" dirty="0"/>
          </a:p>
          <a:p>
            <a:r>
              <a:rPr kumimoji="1" lang="ja-JP" altLang="en-US" sz="1000" dirty="0"/>
              <a:t>・全員の顔が見えるようにする　・話し合う内容に興味・関心をもてるようにする</a:t>
            </a:r>
            <a:endParaRPr kumimoji="1" lang="en-US" altLang="ja-JP" sz="1000" dirty="0"/>
          </a:p>
          <a:p>
            <a:r>
              <a:rPr lang="ja-JP" altLang="en-US" sz="1000" dirty="0"/>
              <a:t>・必要感がある　・話し方、聞き方（話す視点、聞く視点）に気付けるようにする</a:t>
            </a:r>
            <a:endParaRPr lang="en-US" altLang="ja-JP" sz="1000" dirty="0"/>
          </a:p>
          <a:p>
            <a:r>
              <a:rPr kumimoji="1" lang="ja-JP" altLang="en-US" sz="1000" dirty="0"/>
              <a:t>・ペアでの話し合い、活動を日常的に増やす　・話し合いの内容を明確にする</a:t>
            </a:r>
            <a:endParaRPr lang="en-US" altLang="ja-JP" sz="1000" dirty="0"/>
          </a:p>
          <a:p>
            <a:r>
              <a:rPr lang="ja-JP" altLang="en-US" sz="1000" dirty="0"/>
              <a:t>・よかったところを伝え合えるようにしている</a:t>
            </a:r>
            <a:endParaRPr lang="en-US" altLang="ja-JP" sz="1000" dirty="0"/>
          </a:p>
        </p:txBody>
      </p:sp>
      <p:pic>
        <p:nvPicPr>
          <p:cNvPr id="9" name="図 8"/>
          <p:cNvPicPr/>
          <p:nvPr/>
        </p:nvPicPr>
        <p:blipFill>
          <a:blip r:embed="rId3"/>
          <a:stretch>
            <a:fillRect/>
          </a:stretch>
        </p:blipFill>
        <p:spPr>
          <a:xfrm>
            <a:off x="6683954" y="1183845"/>
            <a:ext cx="3863544" cy="1816735"/>
          </a:xfrm>
          <a:prstGeom prst="rect">
            <a:avLst/>
          </a:prstGeom>
        </p:spPr>
      </p:pic>
      <p:pic>
        <p:nvPicPr>
          <p:cNvPr id="10" name="図 9"/>
          <p:cNvPicPr/>
          <p:nvPr/>
        </p:nvPicPr>
        <p:blipFill rotWithShape="1">
          <a:blip r:embed="rId4"/>
          <a:srcRect t="49719" r="15429" b="3352"/>
          <a:stretch/>
        </p:blipFill>
        <p:spPr>
          <a:xfrm>
            <a:off x="6913062" y="3408904"/>
            <a:ext cx="3405328" cy="1320620"/>
          </a:xfrm>
          <a:prstGeom prst="rect">
            <a:avLst/>
          </a:prstGeom>
        </p:spPr>
      </p:pic>
      <p:sp>
        <p:nvSpPr>
          <p:cNvPr id="3" name="角丸四角形 11">
            <a:extLst>
              <a:ext uri="{FF2B5EF4-FFF2-40B4-BE49-F238E27FC236}">
                <a16:creationId xmlns:a16="http://schemas.microsoft.com/office/drawing/2014/main" id="{452E8F81-E3A6-458C-7C51-D20E7A667058}"/>
              </a:ext>
            </a:extLst>
          </p:cNvPr>
          <p:cNvSpPr/>
          <p:nvPr/>
        </p:nvSpPr>
        <p:spPr>
          <a:xfrm>
            <a:off x="108178" y="40223"/>
            <a:ext cx="1715702" cy="280459"/>
          </a:xfrm>
          <a:prstGeom prst="roundRect">
            <a:avLst/>
          </a:prstGeom>
          <a:noFill/>
          <a:ln>
            <a:noFill/>
          </a:ln>
          <a:effectLst>
            <a:glow rad="127000">
              <a:schemeClr val="bg1">
                <a:alpha val="7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参考資料②　</a:t>
            </a:r>
            <a:endParaRPr lang="en-US" altLang="ja-JP" sz="2000" dirty="0">
              <a:solidFill>
                <a:schemeClr val="tx1"/>
              </a:solidFill>
            </a:endParaRPr>
          </a:p>
        </p:txBody>
      </p:sp>
    </p:spTree>
    <p:extLst>
      <p:ext uri="{BB962C8B-B14F-4D97-AF65-F5344CB8AC3E}">
        <p14:creationId xmlns:p14="http://schemas.microsoft.com/office/powerpoint/2010/main" val="12413279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吹き出し 3">
            <a:extLst>
              <a:ext uri="{FF2B5EF4-FFF2-40B4-BE49-F238E27FC236}">
                <a16:creationId xmlns:a16="http://schemas.microsoft.com/office/drawing/2014/main" id="{54BC09F8-E70B-4968-ABA0-8D1FE6708D0D}"/>
              </a:ext>
            </a:extLst>
          </p:cNvPr>
          <p:cNvSpPr/>
          <p:nvPr/>
        </p:nvSpPr>
        <p:spPr>
          <a:xfrm>
            <a:off x="337880" y="484119"/>
            <a:ext cx="11499893" cy="6064961"/>
          </a:xfrm>
          <a:prstGeom prst="wedgeRoundRectCallout">
            <a:avLst>
              <a:gd name="adj1" fmla="val -4414"/>
              <a:gd name="adj2" fmla="val 24272"/>
              <a:gd name="adj3" fmla="val 16667"/>
            </a:avLst>
          </a:prstGeom>
          <a:solidFill>
            <a:schemeClr val="bg1"/>
          </a:solidFill>
          <a:ln w="12700" cap="flat" cmpd="sng" algn="ctr">
            <a:solidFill>
              <a:srgbClr val="FF0000"/>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p>
            <a:pPr algn="l">
              <a:spcAft>
                <a:spcPts val="0"/>
              </a:spcAft>
            </a:pPr>
            <a:r>
              <a:rPr lang="ja-JP" altLang="en-US" sz="14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　調査研究　アンケート結果より</a:t>
            </a:r>
            <a:r>
              <a:rPr lang="ja-JP" altLang="en-US" sz="1400" kern="100" dirty="0">
                <a:solidFill>
                  <a:srgbClr val="0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en-US" altLang="ja-JP" sz="1400" kern="100" dirty="0">
                <a:solidFill>
                  <a:srgbClr val="0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R6.</a:t>
            </a:r>
            <a:r>
              <a:rPr lang="ja-JP" altLang="en-US" sz="1400" kern="100" dirty="0">
                <a:solidFill>
                  <a:srgbClr val="0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７～８月実施）②</a:t>
            </a:r>
            <a:endParaRPr lang="en-US" altLang="ja-JP" sz="1400" kern="100" dirty="0">
              <a:solidFill>
                <a:srgbClr val="0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11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r>
              <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a:t>
            </a:r>
            <a:r>
              <a:rPr lang="ja-JP" altLang="en-US"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幼児教育施設側のアンケート結果より</a:t>
            </a:r>
            <a:r>
              <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a:t>
            </a:r>
            <a:r>
              <a:rPr lang="ja-JP" altLang="en-US"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　　　　　　　　　　　　　　　　　　　　　　　　　　　　　　　　　　　　　　</a:t>
            </a:r>
            <a:r>
              <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a:t>
            </a:r>
            <a:r>
              <a:rPr lang="ja-JP" altLang="en-US"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小学校側のアンケート結果より</a:t>
            </a:r>
            <a:r>
              <a:rPr lang="en-US" altLang="ja-JP" sz="11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a:t>
            </a:r>
          </a:p>
        </p:txBody>
      </p:sp>
      <p:pic>
        <p:nvPicPr>
          <p:cNvPr id="9" name="図 8"/>
          <p:cNvPicPr/>
          <p:nvPr/>
        </p:nvPicPr>
        <p:blipFill>
          <a:blip r:embed="rId2"/>
          <a:stretch>
            <a:fillRect/>
          </a:stretch>
        </p:blipFill>
        <p:spPr>
          <a:xfrm>
            <a:off x="474454" y="1250758"/>
            <a:ext cx="5684807" cy="4750323"/>
          </a:xfrm>
          <a:prstGeom prst="rect">
            <a:avLst/>
          </a:prstGeom>
        </p:spPr>
      </p:pic>
      <p:pic>
        <p:nvPicPr>
          <p:cNvPr id="10" name="図 9"/>
          <p:cNvPicPr/>
          <p:nvPr/>
        </p:nvPicPr>
        <p:blipFill rotWithShape="1">
          <a:blip r:embed="rId3"/>
          <a:srcRect r="2884"/>
          <a:stretch/>
        </p:blipFill>
        <p:spPr>
          <a:xfrm>
            <a:off x="6607360" y="2086988"/>
            <a:ext cx="5192503" cy="3797401"/>
          </a:xfrm>
          <a:prstGeom prst="rect">
            <a:avLst/>
          </a:prstGeom>
        </p:spPr>
      </p:pic>
      <p:grpSp>
        <p:nvGrpSpPr>
          <p:cNvPr id="5" name="グループ化 4">
            <a:extLst>
              <a:ext uri="{FF2B5EF4-FFF2-40B4-BE49-F238E27FC236}">
                <a16:creationId xmlns:a16="http://schemas.microsoft.com/office/drawing/2014/main" id="{7E385122-2F8E-4F6E-BD00-95F218371DFD}"/>
              </a:ext>
            </a:extLst>
          </p:cNvPr>
          <p:cNvGrpSpPr/>
          <p:nvPr/>
        </p:nvGrpSpPr>
        <p:grpSpPr>
          <a:xfrm>
            <a:off x="10972801" y="5826877"/>
            <a:ext cx="827062" cy="648500"/>
            <a:chOff x="11088130" y="6012015"/>
            <a:chExt cx="827062" cy="648500"/>
          </a:xfrm>
        </p:grpSpPr>
        <p:sp>
          <p:nvSpPr>
            <p:cNvPr id="6" name="正方形/長方形 5">
              <a:hlinkClick r:id="rId4" action="ppaction://hlinksldjump"/>
              <a:extLst>
                <a:ext uri="{FF2B5EF4-FFF2-40B4-BE49-F238E27FC236}">
                  <a16:creationId xmlns:a16="http://schemas.microsoft.com/office/drawing/2014/main" id="{603DCF02-70A9-41BF-9095-9C4B518CF6B4}"/>
                </a:ext>
              </a:extLst>
            </p:cNvPr>
            <p:cNvSpPr/>
            <p:nvPr/>
          </p:nvSpPr>
          <p:spPr>
            <a:xfrm>
              <a:off x="11088130" y="6012015"/>
              <a:ext cx="827062" cy="6485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二等辺三角形 6">
              <a:hlinkClick r:id="rId4" action="ppaction://hlinksldjump"/>
              <a:extLst>
                <a:ext uri="{FF2B5EF4-FFF2-40B4-BE49-F238E27FC236}">
                  <a16:creationId xmlns:a16="http://schemas.microsoft.com/office/drawing/2014/main" id="{062729BC-05C0-44A6-B56A-C6C620DE5241}"/>
                </a:ext>
              </a:extLst>
            </p:cNvPr>
            <p:cNvSpPr/>
            <p:nvPr/>
          </p:nvSpPr>
          <p:spPr>
            <a:xfrm rot="16200000">
              <a:off x="11218043" y="6143051"/>
              <a:ext cx="460395" cy="37154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11" name="図 10"/>
          <p:cNvPicPr/>
          <p:nvPr/>
        </p:nvPicPr>
        <p:blipFill rotWithShape="1">
          <a:blip r:embed="rId5"/>
          <a:srcRect b="61931"/>
          <a:stretch/>
        </p:blipFill>
        <p:spPr>
          <a:xfrm>
            <a:off x="6453157" y="1233663"/>
            <a:ext cx="5020038" cy="737621"/>
          </a:xfrm>
          <a:prstGeom prst="rect">
            <a:avLst/>
          </a:prstGeom>
        </p:spPr>
      </p:pic>
      <p:sp>
        <p:nvSpPr>
          <p:cNvPr id="2" name="角丸四角形 11">
            <a:extLst>
              <a:ext uri="{FF2B5EF4-FFF2-40B4-BE49-F238E27FC236}">
                <a16:creationId xmlns:a16="http://schemas.microsoft.com/office/drawing/2014/main" id="{D54F07C6-3262-6CD4-FCE5-965F04A6EE8F}"/>
              </a:ext>
            </a:extLst>
          </p:cNvPr>
          <p:cNvSpPr/>
          <p:nvPr/>
        </p:nvSpPr>
        <p:spPr>
          <a:xfrm>
            <a:off x="108178" y="113926"/>
            <a:ext cx="1715702" cy="280459"/>
          </a:xfrm>
          <a:prstGeom prst="roundRect">
            <a:avLst/>
          </a:prstGeom>
          <a:noFill/>
          <a:ln>
            <a:noFill/>
          </a:ln>
          <a:effectLst>
            <a:glow rad="127000">
              <a:schemeClr val="bg1">
                <a:alpha val="7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参考資料③　</a:t>
            </a:r>
            <a:endParaRPr lang="en-US" altLang="ja-JP" sz="2000" dirty="0">
              <a:solidFill>
                <a:schemeClr val="tx1"/>
              </a:solidFill>
            </a:endParaRPr>
          </a:p>
        </p:txBody>
      </p:sp>
    </p:spTree>
    <p:extLst>
      <p:ext uri="{BB962C8B-B14F-4D97-AF65-F5344CB8AC3E}">
        <p14:creationId xmlns:p14="http://schemas.microsoft.com/office/powerpoint/2010/main" val="24624348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p:cNvSpPr/>
          <p:nvPr/>
        </p:nvSpPr>
        <p:spPr>
          <a:xfrm>
            <a:off x="124800" y="499477"/>
            <a:ext cx="11190900" cy="1024523"/>
          </a:xfrm>
          <a:prstGeom prst="roundRect">
            <a:avLst/>
          </a:prstGeom>
          <a:solidFill>
            <a:srgbClr val="FFCCCC"/>
          </a:solidFill>
          <a:ln>
            <a:solidFill>
              <a:srgbClr val="FFCC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楕円 12"/>
          <p:cNvSpPr/>
          <p:nvPr/>
        </p:nvSpPr>
        <p:spPr>
          <a:xfrm>
            <a:off x="283948" y="627747"/>
            <a:ext cx="2619272" cy="812433"/>
          </a:xfrm>
          <a:prstGeom prst="ellipse">
            <a:avLst/>
          </a:prstGeom>
          <a:solidFill>
            <a:srgbClr val="66FFCC"/>
          </a:solid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dirty="0">
                <a:solidFill>
                  <a:schemeClr val="tx1"/>
                </a:solidFill>
              </a:rPr>
              <a:t>内容を理解し、</a:t>
            </a:r>
            <a:endParaRPr kumimoji="1" lang="en-US" altLang="ja-JP" dirty="0">
              <a:solidFill>
                <a:schemeClr val="tx1"/>
              </a:solidFill>
            </a:endParaRPr>
          </a:p>
          <a:p>
            <a:pPr algn="ctr"/>
            <a:r>
              <a:rPr kumimoji="1" lang="ja-JP" altLang="en-US" dirty="0">
                <a:solidFill>
                  <a:schemeClr val="tx1"/>
                </a:solidFill>
              </a:rPr>
              <a:t>自分の考えをもつ</a:t>
            </a:r>
          </a:p>
        </p:txBody>
      </p:sp>
      <p:sp>
        <p:nvSpPr>
          <p:cNvPr id="14" name="楕円 13"/>
          <p:cNvSpPr/>
          <p:nvPr/>
        </p:nvSpPr>
        <p:spPr>
          <a:xfrm>
            <a:off x="3039434" y="749933"/>
            <a:ext cx="2889488" cy="515579"/>
          </a:xfrm>
          <a:prstGeom prst="ellipse">
            <a:avLst/>
          </a:prstGeom>
          <a:solidFill>
            <a:srgbClr val="66FFCC"/>
          </a:solid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2000" dirty="0">
                <a:solidFill>
                  <a:schemeClr val="tx1"/>
                </a:solidFill>
              </a:rPr>
              <a:t>話を聞こうとする</a:t>
            </a:r>
          </a:p>
        </p:txBody>
      </p:sp>
      <p:sp>
        <p:nvSpPr>
          <p:cNvPr id="15" name="楕円 14"/>
          <p:cNvSpPr/>
          <p:nvPr/>
        </p:nvSpPr>
        <p:spPr>
          <a:xfrm>
            <a:off x="6165356" y="749933"/>
            <a:ext cx="1825539" cy="439816"/>
          </a:xfrm>
          <a:prstGeom prst="ellipse">
            <a:avLst/>
          </a:prstGeom>
          <a:solidFill>
            <a:srgbClr val="66FFCC"/>
          </a:solid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2000" dirty="0">
                <a:solidFill>
                  <a:schemeClr val="tx1"/>
                </a:solidFill>
              </a:rPr>
              <a:t>言葉にする</a:t>
            </a:r>
          </a:p>
        </p:txBody>
      </p:sp>
      <p:sp>
        <p:nvSpPr>
          <p:cNvPr id="16" name="楕円 15"/>
          <p:cNvSpPr/>
          <p:nvPr/>
        </p:nvSpPr>
        <p:spPr>
          <a:xfrm>
            <a:off x="8227329" y="741340"/>
            <a:ext cx="2889823" cy="439816"/>
          </a:xfrm>
          <a:prstGeom prst="ellipse">
            <a:avLst/>
          </a:prstGeom>
          <a:solidFill>
            <a:srgbClr val="66FFCC"/>
          </a:solid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2000" dirty="0">
                <a:solidFill>
                  <a:schemeClr val="tx1"/>
                </a:solidFill>
              </a:rPr>
              <a:t>動きや表情で表す</a:t>
            </a:r>
          </a:p>
        </p:txBody>
      </p:sp>
      <p:sp>
        <p:nvSpPr>
          <p:cNvPr id="7" name="テキスト ボックス 6"/>
          <p:cNvSpPr txBox="1"/>
          <p:nvPr/>
        </p:nvSpPr>
        <p:spPr>
          <a:xfrm>
            <a:off x="1968106" y="64355"/>
            <a:ext cx="6399182" cy="369332"/>
          </a:xfrm>
          <a:prstGeom prst="rect">
            <a:avLst/>
          </a:prstGeom>
          <a:solidFill>
            <a:srgbClr val="92D050"/>
          </a:solidFill>
        </p:spPr>
        <p:txBody>
          <a:bodyPr wrap="square" rtlCol="0">
            <a:spAutoFit/>
          </a:bodyPr>
          <a:lstStyle/>
          <a:p>
            <a:r>
              <a:rPr lang="ja-JP" altLang="en-US" dirty="0"/>
              <a:t>話し合いの中での幼児が主体的に参加していると捉える観点</a:t>
            </a:r>
            <a:endParaRPr lang="en-US" altLang="ja-JP" dirty="0"/>
          </a:p>
        </p:txBody>
      </p:sp>
      <p:sp>
        <p:nvSpPr>
          <p:cNvPr id="8" name="角丸四角形 7"/>
          <p:cNvSpPr/>
          <p:nvPr/>
        </p:nvSpPr>
        <p:spPr>
          <a:xfrm>
            <a:off x="1593584" y="1515968"/>
            <a:ext cx="8578502" cy="600215"/>
          </a:xfrm>
          <a:prstGeom prst="roundRect">
            <a:avLst/>
          </a:prstGeom>
          <a:solidFill>
            <a:schemeClr val="accent6">
              <a:lumMod val="40000"/>
              <a:lumOff val="60000"/>
            </a:schemeClr>
          </a:solid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a:solidFill>
                  <a:schemeClr val="tx1"/>
                </a:solidFill>
              </a:rPr>
              <a:t>１項目以上の項目が表れることを目指す</a:t>
            </a:r>
            <a:endParaRPr kumimoji="1" lang="en-US" altLang="ja-JP" sz="3600" dirty="0">
              <a:solidFill>
                <a:schemeClr val="tx1"/>
              </a:solidFill>
            </a:endParaRPr>
          </a:p>
        </p:txBody>
      </p:sp>
      <p:graphicFrame>
        <p:nvGraphicFramePr>
          <p:cNvPr id="2" name="表 1">
            <a:extLst>
              <a:ext uri="{FF2B5EF4-FFF2-40B4-BE49-F238E27FC236}">
                <a16:creationId xmlns:a16="http://schemas.microsoft.com/office/drawing/2014/main" id="{D6D189AB-64A6-0268-F446-725A8684EF2A}"/>
              </a:ext>
            </a:extLst>
          </p:cNvPr>
          <p:cNvGraphicFramePr>
            <a:graphicFrameLocks noGrp="1"/>
          </p:cNvGraphicFramePr>
          <p:nvPr>
            <p:extLst>
              <p:ext uri="{D42A27DB-BD31-4B8C-83A1-F6EECF244321}">
                <p14:modId xmlns:p14="http://schemas.microsoft.com/office/powerpoint/2010/main" val="1074683923"/>
              </p:ext>
            </p:extLst>
          </p:nvPr>
        </p:nvGraphicFramePr>
        <p:xfrm>
          <a:off x="1665373" y="3031240"/>
          <a:ext cx="8527098" cy="3444135"/>
        </p:xfrm>
        <a:graphic>
          <a:graphicData uri="http://schemas.openxmlformats.org/drawingml/2006/table">
            <a:tbl>
              <a:tblPr firstRow="1" firstCol="1" bandRow="1">
                <a:tableStyleId>{5C22544A-7EE6-4342-B048-85BDC9FD1C3A}</a:tableStyleId>
              </a:tblPr>
              <a:tblGrid>
                <a:gridCol w="1966278">
                  <a:extLst>
                    <a:ext uri="{9D8B030D-6E8A-4147-A177-3AD203B41FA5}">
                      <a16:colId xmlns:a16="http://schemas.microsoft.com/office/drawing/2014/main" val="2142124332"/>
                    </a:ext>
                  </a:extLst>
                </a:gridCol>
                <a:gridCol w="6560820">
                  <a:extLst>
                    <a:ext uri="{9D8B030D-6E8A-4147-A177-3AD203B41FA5}">
                      <a16:colId xmlns:a16="http://schemas.microsoft.com/office/drawing/2014/main" val="1119699934"/>
                    </a:ext>
                  </a:extLst>
                </a:gridCol>
              </a:tblGrid>
              <a:tr h="463888">
                <a:tc>
                  <a:txBody>
                    <a:bodyPr/>
                    <a:lstStyle/>
                    <a:p>
                      <a:pPr marL="3810" indent="-3810" algn="ctr">
                        <a:lnSpc>
                          <a:spcPts val="1700"/>
                        </a:lnSpc>
                      </a:pPr>
                      <a:r>
                        <a:rPr lang="ja-JP" sz="2000" kern="100" dirty="0">
                          <a:effectLst/>
                        </a:rPr>
                        <a:t>話し合いの流れ</a:t>
                      </a:r>
                      <a:endParaRPr lang="ja-JP" sz="20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indent="133350" algn="ctr">
                        <a:lnSpc>
                          <a:spcPts val="1700"/>
                        </a:lnSpc>
                      </a:pPr>
                      <a:r>
                        <a:rPr lang="ja-JP" sz="2000" kern="100" dirty="0">
                          <a:effectLst/>
                        </a:rPr>
                        <a:t>幼児の具体的な姿</a:t>
                      </a:r>
                      <a:endParaRPr lang="ja-JP" sz="20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460930759"/>
                  </a:ext>
                </a:extLst>
              </a:tr>
              <a:tr h="891290">
                <a:tc>
                  <a:txBody>
                    <a:bodyPr/>
                    <a:lstStyle/>
                    <a:p>
                      <a:pPr marL="3810" indent="-3810" algn="ctr">
                        <a:lnSpc>
                          <a:spcPts val="1700"/>
                        </a:lnSpc>
                      </a:pPr>
                      <a:r>
                        <a:rPr lang="ja-JP" sz="2000" kern="100">
                          <a:effectLst/>
                        </a:rPr>
                        <a:t>導入</a:t>
                      </a:r>
                      <a:endParaRPr lang="ja-JP" sz="20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indent="63500" algn="just">
                        <a:lnSpc>
                          <a:spcPts val="2200"/>
                        </a:lnSpc>
                      </a:pPr>
                      <a:r>
                        <a:rPr lang="ja-JP" sz="2000" kern="100" dirty="0">
                          <a:effectLst/>
                        </a:rPr>
                        <a:t>・教師の話を聞き、内容（議題）を理解しようとする。</a:t>
                      </a:r>
                    </a:p>
                    <a:p>
                      <a:pPr indent="63500" algn="just">
                        <a:lnSpc>
                          <a:spcPts val="2200"/>
                        </a:lnSpc>
                      </a:pPr>
                      <a:r>
                        <a:rPr lang="ja-JP" sz="2000" kern="100" dirty="0">
                          <a:effectLst/>
                        </a:rPr>
                        <a:t>・自分なりの思いや考えをもつ。</a:t>
                      </a:r>
                    </a:p>
                    <a:p>
                      <a:pPr indent="63500" algn="just">
                        <a:lnSpc>
                          <a:spcPts val="2200"/>
                        </a:lnSpc>
                      </a:pPr>
                      <a:r>
                        <a:rPr lang="ja-JP" sz="2000" kern="100" dirty="0">
                          <a:effectLst/>
                        </a:rPr>
                        <a:t>・活動に期待や見通しをもつ。</a:t>
                      </a:r>
                      <a:endParaRPr lang="ja-JP" sz="20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742674266"/>
                  </a:ext>
                </a:extLst>
              </a:tr>
              <a:tr h="1197667">
                <a:tc>
                  <a:txBody>
                    <a:bodyPr/>
                    <a:lstStyle/>
                    <a:p>
                      <a:pPr indent="133350" algn="ctr">
                        <a:lnSpc>
                          <a:spcPts val="1700"/>
                        </a:lnSpc>
                      </a:pPr>
                      <a:r>
                        <a:rPr lang="ja-JP" sz="2000" kern="100">
                          <a:effectLst/>
                        </a:rPr>
                        <a:t>話し合い</a:t>
                      </a:r>
                      <a:endParaRPr lang="ja-JP" sz="20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indent="63500" algn="just">
                        <a:lnSpc>
                          <a:spcPts val="2200"/>
                        </a:lnSpc>
                      </a:pPr>
                      <a:r>
                        <a:rPr lang="ja-JP" sz="2000" kern="100" dirty="0">
                          <a:effectLst/>
                        </a:rPr>
                        <a:t>・内容（議題）を理解し、自分の考えをもつ。</a:t>
                      </a:r>
                    </a:p>
                    <a:p>
                      <a:pPr indent="63500" algn="just">
                        <a:lnSpc>
                          <a:spcPts val="2200"/>
                        </a:lnSpc>
                      </a:pPr>
                      <a:r>
                        <a:rPr lang="ja-JP" sz="2000" kern="100" dirty="0">
                          <a:effectLst/>
                        </a:rPr>
                        <a:t>・友達、教師の話を聞こうとする。</a:t>
                      </a:r>
                    </a:p>
                    <a:p>
                      <a:pPr indent="63500" algn="just">
                        <a:lnSpc>
                          <a:spcPts val="2200"/>
                        </a:lnSpc>
                      </a:pPr>
                      <a:r>
                        <a:rPr lang="ja-JP" sz="2000" kern="100" dirty="0">
                          <a:effectLst/>
                        </a:rPr>
                        <a:t>・自分の思い、考えを動きや表情で表す。</a:t>
                      </a:r>
                    </a:p>
                    <a:p>
                      <a:pPr indent="63500" algn="just">
                        <a:lnSpc>
                          <a:spcPts val="2200"/>
                        </a:lnSpc>
                      </a:pPr>
                      <a:r>
                        <a:rPr lang="ja-JP" sz="2000" kern="100" dirty="0">
                          <a:effectLst/>
                        </a:rPr>
                        <a:t>・自分の思い、考えを言葉にする。</a:t>
                      </a:r>
                      <a:endParaRPr lang="ja-JP" sz="20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86392999"/>
                  </a:ext>
                </a:extLst>
              </a:tr>
              <a:tr h="891290">
                <a:tc>
                  <a:txBody>
                    <a:bodyPr/>
                    <a:lstStyle/>
                    <a:p>
                      <a:pPr indent="63500" algn="ctr">
                        <a:lnSpc>
                          <a:spcPts val="2200"/>
                        </a:lnSpc>
                      </a:pPr>
                      <a:r>
                        <a:rPr lang="ja-JP" sz="2000" kern="100" dirty="0">
                          <a:effectLst/>
                        </a:rPr>
                        <a:t>終</a:t>
                      </a:r>
                      <a:r>
                        <a:rPr lang="ja-JP" altLang="en-US" sz="2000" kern="100" dirty="0">
                          <a:effectLst/>
                        </a:rPr>
                        <a:t>末</a:t>
                      </a:r>
                      <a:endParaRPr lang="ja-JP" sz="2000" kern="100" dirty="0">
                        <a:effectLst/>
                      </a:endParaRPr>
                    </a:p>
                    <a:p>
                      <a:pPr indent="63500" algn="ctr">
                        <a:lnSpc>
                          <a:spcPts val="2200"/>
                        </a:lnSpc>
                      </a:pPr>
                      <a:r>
                        <a:rPr lang="ja-JP" sz="2000" kern="100" dirty="0">
                          <a:effectLst/>
                        </a:rPr>
                        <a:t>（振り返り）</a:t>
                      </a:r>
                      <a:endParaRPr lang="ja-JP" sz="20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indent="63500" algn="just">
                        <a:lnSpc>
                          <a:spcPts val="2200"/>
                        </a:lnSpc>
                      </a:pPr>
                      <a:r>
                        <a:rPr lang="ja-JP" sz="2000" kern="100" dirty="0">
                          <a:effectLst/>
                        </a:rPr>
                        <a:t>・友達や自分のよさに気付く。</a:t>
                      </a:r>
                    </a:p>
                    <a:p>
                      <a:pPr indent="63500" algn="just">
                        <a:lnSpc>
                          <a:spcPts val="2200"/>
                        </a:lnSpc>
                      </a:pPr>
                      <a:r>
                        <a:rPr lang="ja-JP" sz="2000" kern="100" dirty="0">
                          <a:effectLst/>
                        </a:rPr>
                        <a:t>・話し合った内容を理解し、整理して受け止める。</a:t>
                      </a:r>
                    </a:p>
                    <a:p>
                      <a:pPr indent="63500" algn="just">
                        <a:lnSpc>
                          <a:spcPts val="2200"/>
                        </a:lnSpc>
                      </a:pPr>
                      <a:r>
                        <a:rPr lang="ja-JP" sz="2000" kern="100" dirty="0">
                          <a:effectLst/>
                        </a:rPr>
                        <a:t>・今後の活動に期待や見通しをもつ。</a:t>
                      </a:r>
                      <a:endParaRPr lang="ja-JP" sz="20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867405990"/>
                  </a:ext>
                </a:extLst>
              </a:tr>
            </a:tbl>
          </a:graphicData>
        </a:graphic>
      </p:graphicFrame>
      <p:sp>
        <p:nvSpPr>
          <p:cNvPr id="5" name="テキスト ボックス 4">
            <a:extLst>
              <a:ext uri="{FF2B5EF4-FFF2-40B4-BE49-F238E27FC236}">
                <a16:creationId xmlns:a16="http://schemas.microsoft.com/office/drawing/2014/main" id="{26F8BD8C-3415-E297-97B8-525AFE1F96C3}"/>
              </a:ext>
            </a:extLst>
          </p:cNvPr>
          <p:cNvSpPr txBox="1"/>
          <p:nvPr/>
        </p:nvSpPr>
        <p:spPr>
          <a:xfrm>
            <a:off x="1251297" y="2565803"/>
            <a:ext cx="4844702" cy="369332"/>
          </a:xfrm>
          <a:prstGeom prst="rect">
            <a:avLst/>
          </a:prstGeom>
          <a:solidFill>
            <a:srgbClr val="92D050"/>
          </a:solidFill>
        </p:spPr>
        <p:txBody>
          <a:bodyPr wrap="square" rtlCol="0">
            <a:spAutoFit/>
          </a:bodyPr>
          <a:lstStyle/>
          <a:p>
            <a:r>
              <a:rPr lang="ja-JP" altLang="en-US" dirty="0"/>
              <a:t>話し合いの流れでの具体的な姿としての観点</a:t>
            </a:r>
            <a:endParaRPr lang="en-US" altLang="ja-JP" dirty="0"/>
          </a:p>
        </p:txBody>
      </p:sp>
      <p:grpSp>
        <p:nvGrpSpPr>
          <p:cNvPr id="3" name="グループ化 2">
            <a:extLst>
              <a:ext uri="{FF2B5EF4-FFF2-40B4-BE49-F238E27FC236}">
                <a16:creationId xmlns:a16="http://schemas.microsoft.com/office/drawing/2014/main" id="{D607869B-62B5-5439-EB6F-4BF2C7FFC687}"/>
              </a:ext>
            </a:extLst>
          </p:cNvPr>
          <p:cNvGrpSpPr/>
          <p:nvPr/>
        </p:nvGrpSpPr>
        <p:grpSpPr>
          <a:xfrm>
            <a:off x="10972801" y="5826877"/>
            <a:ext cx="827062" cy="648500"/>
            <a:chOff x="11088130" y="6012015"/>
            <a:chExt cx="827062" cy="648500"/>
          </a:xfrm>
        </p:grpSpPr>
        <p:sp>
          <p:nvSpPr>
            <p:cNvPr id="6" name="正方形/長方形 5">
              <a:hlinkClick r:id="rId3" action="ppaction://hlinksldjump"/>
              <a:extLst>
                <a:ext uri="{FF2B5EF4-FFF2-40B4-BE49-F238E27FC236}">
                  <a16:creationId xmlns:a16="http://schemas.microsoft.com/office/drawing/2014/main" id="{E2F6CB07-74B8-2154-D5E0-90F5967778BB}"/>
                </a:ext>
              </a:extLst>
            </p:cNvPr>
            <p:cNvSpPr/>
            <p:nvPr/>
          </p:nvSpPr>
          <p:spPr>
            <a:xfrm>
              <a:off x="11088130" y="6012015"/>
              <a:ext cx="827062" cy="6485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二等辺三角形 8">
              <a:hlinkClick r:id="rId3" action="ppaction://hlinksldjump"/>
              <a:extLst>
                <a:ext uri="{FF2B5EF4-FFF2-40B4-BE49-F238E27FC236}">
                  <a16:creationId xmlns:a16="http://schemas.microsoft.com/office/drawing/2014/main" id="{722CEEB0-1D4D-1A26-6800-CC33EB59079E}"/>
                </a:ext>
              </a:extLst>
            </p:cNvPr>
            <p:cNvSpPr/>
            <p:nvPr/>
          </p:nvSpPr>
          <p:spPr>
            <a:xfrm rot="16200000">
              <a:off x="11218043" y="6143051"/>
              <a:ext cx="460395" cy="37154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 name="角丸四角形 11">
            <a:extLst>
              <a:ext uri="{FF2B5EF4-FFF2-40B4-BE49-F238E27FC236}">
                <a16:creationId xmlns:a16="http://schemas.microsoft.com/office/drawing/2014/main" id="{93116D3A-BB10-24C6-9623-14ADEC2DFFCE}"/>
              </a:ext>
            </a:extLst>
          </p:cNvPr>
          <p:cNvSpPr/>
          <p:nvPr/>
        </p:nvSpPr>
        <p:spPr>
          <a:xfrm>
            <a:off x="108178" y="113926"/>
            <a:ext cx="1715702" cy="280459"/>
          </a:xfrm>
          <a:prstGeom prst="roundRect">
            <a:avLst/>
          </a:prstGeom>
          <a:noFill/>
          <a:ln>
            <a:noFill/>
          </a:ln>
          <a:effectLst>
            <a:glow rad="127000">
              <a:schemeClr val="bg1">
                <a:alpha val="7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参考資料④　</a:t>
            </a:r>
            <a:endParaRPr lang="en-US" altLang="ja-JP" sz="2000" dirty="0">
              <a:solidFill>
                <a:schemeClr val="tx1"/>
              </a:solidFill>
            </a:endParaRPr>
          </a:p>
        </p:txBody>
      </p:sp>
    </p:spTree>
    <p:extLst>
      <p:ext uri="{BB962C8B-B14F-4D97-AF65-F5344CB8AC3E}">
        <p14:creationId xmlns:p14="http://schemas.microsoft.com/office/powerpoint/2010/main" val="33173257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3DD7E91-99EA-0A95-CE6E-C7293EFEE7A7}"/>
              </a:ext>
            </a:extLst>
          </p:cNvPr>
          <p:cNvSpPr>
            <a:spLocks noGrp="1"/>
          </p:cNvSpPr>
          <p:nvPr>
            <p:ph type="title"/>
          </p:nvPr>
        </p:nvSpPr>
        <p:spPr>
          <a:xfrm>
            <a:off x="2060510" y="177282"/>
            <a:ext cx="4582885" cy="362662"/>
          </a:xfrm>
        </p:spPr>
        <p:txBody>
          <a:bodyPr>
            <a:noAutofit/>
          </a:bodyPr>
          <a:lstStyle/>
          <a:p>
            <a:r>
              <a:rPr kumimoji="1" lang="ja-JP" altLang="en-US" sz="2400" dirty="0"/>
              <a:t>幼稚園教育要領解説より　</a:t>
            </a:r>
          </a:p>
        </p:txBody>
      </p:sp>
      <p:sp>
        <p:nvSpPr>
          <p:cNvPr id="3" name="コンテンツ プレースホルダー 2">
            <a:extLst>
              <a:ext uri="{FF2B5EF4-FFF2-40B4-BE49-F238E27FC236}">
                <a16:creationId xmlns:a16="http://schemas.microsoft.com/office/drawing/2014/main" id="{5D57D1CB-D2B0-FE20-C790-795BDC207A18}"/>
              </a:ext>
            </a:extLst>
          </p:cNvPr>
          <p:cNvSpPr>
            <a:spLocks noGrp="1"/>
          </p:cNvSpPr>
          <p:nvPr>
            <p:ph idx="1"/>
          </p:nvPr>
        </p:nvSpPr>
        <p:spPr>
          <a:xfrm>
            <a:off x="332792" y="434490"/>
            <a:ext cx="11618167" cy="6246228"/>
          </a:xfrm>
        </p:spPr>
        <p:txBody>
          <a:bodyPr>
            <a:normAutofit fontScale="92500" lnSpcReduction="10000"/>
          </a:bodyPr>
          <a:lstStyle/>
          <a:p>
            <a:pPr marL="0" indent="0">
              <a:lnSpc>
                <a:spcPct val="100000"/>
              </a:lnSpc>
              <a:buNone/>
            </a:pPr>
            <a:r>
              <a:rPr kumimoji="1" lang="ja-JP" altLang="en-US" sz="800" b="1" dirty="0">
                <a:solidFill>
                  <a:schemeClr val="tx1"/>
                </a:solidFill>
                <a:latin typeface="HG丸ｺﾞｼｯｸM-PRO" panose="020F0600000000000000" pitchFamily="50" charset="-128"/>
                <a:ea typeface="HG丸ｺﾞｼｯｸM-PRO" panose="020F0600000000000000" pitchFamily="50" charset="-128"/>
              </a:rPr>
              <a:t>必要感を伴う</a:t>
            </a:r>
            <a:endParaRPr kumimoji="1" lang="en-US" altLang="ja-JP" sz="800" b="1" dirty="0">
              <a:solidFill>
                <a:schemeClr val="tx1"/>
              </a:solidFill>
              <a:latin typeface="HG丸ｺﾞｼｯｸM-PRO" panose="020F0600000000000000" pitchFamily="50" charset="-128"/>
              <a:ea typeface="HG丸ｺﾞｼｯｸM-PRO" panose="020F0600000000000000" pitchFamily="50" charset="-128"/>
            </a:endParaRPr>
          </a:p>
          <a:p>
            <a:pPr marL="0" indent="0" algn="l">
              <a:lnSpc>
                <a:spcPct val="100000"/>
              </a:lnSpc>
              <a:buNone/>
            </a:pPr>
            <a:r>
              <a:rPr lang="ja-JP" altLang="en-US" sz="800" b="0" i="0" u="none" strike="noStrike" baseline="0" dirty="0">
                <a:latin typeface="ＭＳ明朝"/>
              </a:rPr>
              <a:t>教師は，幼稚園生活の流れ，幼稚園内の様々な場所や遊具，教師や友達など，それぞれが幼児にどのように受け止められ，いかなる意味をもつのかについて捉え，幼児の主体的な活動を促す環境をつくり出すことが必要である。その上で，幼児が自ら体を動かし多様な動きを楽しむことや，よりよい生活のために必要な行動を幼児の</a:t>
            </a:r>
            <a:r>
              <a:rPr lang="ja-JP" altLang="en-US" sz="800" b="0" i="0" u="none" strike="noStrike" baseline="0" dirty="0">
                <a:solidFill>
                  <a:srgbClr val="FF0000"/>
                </a:solidFill>
                <a:latin typeface="ＭＳ明朝"/>
              </a:rPr>
              <a:t>必要感</a:t>
            </a:r>
            <a:r>
              <a:rPr lang="ja-JP" altLang="en-US" sz="800" b="0" i="0" u="none" strike="noStrike" baseline="0" dirty="0">
                <a:latin typeface="ＭＳ明朝"/>
              </a:rPr>
              <a:t>に基づいて身に付けていくことなど，発達に即して幼児の必要な体験が得られるよう工夫していくことが求められる。</a:t>
            </a:r>
            <a:endParaRPr kumimoji="1" lang="en-US" altLang="ja-JP" sz="800" dirty="0">
              <a:solidFill>
                <a:schemeClr val="tx1"/>
              </a:solidFill>
              <a:latin typeface="HG丸ｺﾞｼｯｸM-PRO" panose="020F0600000000000000" pitchFamily="50" charset="-128"/>
              <a:ea typeface="HG丸ｺﾞｼｯｸM-PRO" panose="020F0600000000000000" pitchFamily="50" charset="-128"/>
            </a:endParaRPr>
          </a:p>
          <a:p>
            <a:pPr marL="0" indent="0" algn="l">
              <a:lnSpc>
                <a:spcPct val="100000"/>
              </a:lnSpc>
              <a:buNone/>
            </a:pPr>
            <a:r>
              <a:rPr lang="ja-JP" altLang="en-US" sz="800" b="0" i="0" u="none" strike="noStrike" baseline="0" dirty="0">
                <a:latin typeface="ＭＳ明朝"/>
              </a:rPr>
              <a:t>学級全体の話し合いについては，型どおりに行われるのではなく幼児の</a:t>
            </a:r>
            <a:r>
              <a:rPr lang="ja-JP" altLang="en-US" sz="800" b="0" i="0" u="none" strike="noStrike" baseline="0" dirty="0">
                <a:solidFill>
                  <a:srgbClr val="FF0000"/>
                </a:solidFill>
                <a:latin typeface="ＭＳ明朝"/>
              </a:rPr>
              <a:t>必要感を伴った</a:t>
            </a:r>
            <a:r>
              <a:rPr lang="ja-JP" altLang="en-US" sz="800" b="0" i="0" u="none" strike="noStrike" baseline="0" dirty="0">
                <a:latin typeface="ＭＳ明朝"/>
              </a:rPr>
              <a:t>ものであることが大切である。また，話し合いへの参加には，個人差が大きいことにも留意する必要がある。幼児期の終わりの時期であっても，必ずしも一様にできるわけではない。積極的に話し合いに参加し，自分の思いや考えを話しながら，教師や他の幼児と共に遊びや生活の中で見通しをもったり，振り返ったりする幼児がいる一方で，学級全体で話題にしていることにあまり関心を示さない幼児もいる。教師は，話し合いの中心にいて，幼児一人一人の言葉に耳を傾けながら，幼児が言い尽くせないでいる，あるいは他の幼児に伝えきれていない言葉を補いながら，学級全体で楽しく話し合う雰囲気をつくり，幼児一人一人が次の日の活動への期待や意欲をもてるように援助することが大切である。</a:t>
            </a:r>
            <a:endParaRPr kumimoji="1" lang="en-US" altLang="ja-JP" sz="800" dirty="0">
              <a:solidFill>
                <a:schemeClr val="tx1"/>
              </a:solidFill>
              <a:latin typeface="HG丸ｺﾞｼｯｸM-PRO" panose="020F0600000000000000" pitchFamily="50" charset="-128"/>
              <a:ea typeface="HG丸ｺﾞｼｯｸM-PRO" panose="020F0600000000000000" pitchFamily="50" charset="-128"/>
            </a:endParaRPr>
          </a:p>
          <a:p>
            <a:pPr marL="0" indent="0">
              <a:lnSpc>
                <a:spcPct val="100000"/>
              </a:lnSpc>
              <a:buNone/>
            </a:pPr>
            <a:r>
              <a:rPr kumimoji="1" lang="ja-JP" altLang="en-US" sz="800" b="1" dirty="0">
                <a:solidFill>
                  <a:schemeClr val="tx1"/>
                </a:solidFill>
                <a:latin typeface="HG丸ｺﾞｼｯｸM-PRO" panose="020F0600000000000000" pitchFamily="50" charset="-128"/>
                <a:ea typeface="HG丸ｺﾞｼｯｸM-PRO" panose="020F0600000000000000" pitchFamily="50" charset="-128"/>
              </a:rPr>
              <a:t>振り返り</a:t>
            </a:r>
            <a:endParaRPr kumimoji="1" lang="en-US" altLang="ja-JP" sz="800" b="1" dirty="0">
              <a:solidFill>
                <a:schemeClr val="tx1"/>
              </a:solidFill>
              <a:latin typeface="HG丸ｺﾞｼｯｸM-PRO" panose="020F0600000000000000" pitchFamily="50" charset="-128"/>
              <a:ea typeface="HG丸ｺﾞｼｯｸM-PRO" panose="020F0600000000000000" pitchFamily="50" charset="-128"/>
            </a:endParaRPr>
          </a:p>
          <a:p>
            <a:pPr marL="0" indent="0" algn="l">
              <a:lnSpc>
                <a:spcPct val="100000"/>
              </a:lnSpc>
              <a:buNone/>
            </a:pPr>
            <a:r>
              <a:rPr lang="ja-JP" altLang="en-US" sz="800" b="0" i="0" u="none" strike="noStrike" baseline="0" dirty="0">
                <a:latin typeface="ＭＳ明朝"/>
              </a:rPr>
              <a:t>幼稚園生活の中で，活動の区切りに教師や友達と共に</a:t>
            </a:r>
            <a:r>
              <a:rPr lang="ja-JP" altLang="en-US" sz="800" b="0" i="0" u="none" strike="noStrike" baseline="0" dirty="0">
                <a:solidFill>
                  <a:srgbClr val="FF0000"/>
                </a:solidFill>
                <a:latin typeface="ＭＳ明朝"/>
              </a:rPr>
              <a:t>振り返り</a:t>
            </a:r>
            <a:r>
              <a:rPr lang="ja-JP" altLang="en-US" sz="800" b="0" i="0" u="none" strike="noStrike" baseline="0" dirty="0">
                <a:latin typeface="ＭＳ明朝"/>
              </a:rPr>
              <a:t>の経験を積むことや教師が適切な言葉掛けをすることなどにより，幼児は徐々に過去と今，今と未来の関係に気付くようになり，活動の見通しや，期待がもてるようになっていく。</a:t>
            </a:r>
            <a:endParaRPr lang="en-US" altLang="ja-JP" sz="800" b="0" i="0" u="none" strike="noStrike" baseline="0" dirty="0">
              <a:latin typeface="ＭＳ明朝"/>
            </a:endParaRPr>
          </a:p>
          <a:p>
            <a:pPr marL="0" indent="0" algn="l">
              <a:lnSpc>
                <a:spcPct val="100000"/>
              </a:lnSpc>
              <a:buNone/>
            </a:pPr>
            <a:r>
              <a:rPr lang="ja-JP" altLang="en-US" sz="800" b="0" i="0" u="none" strike="noStrike" baseline="0" dirty="0">
                <a:latin typeface="ＭＳゴシック"/>
              </a:rPr>
              <a:t>幼児が次の活動への期待や意欲をもつことができるよう，幼児の実態を踏まえながら，教師や他の幼児と共に遊びや生活の中で見通しをもったり，</a:t>
            </a:r>
            <a:r>
              <a:rPr lang="ja-JP" altLang="en-US" sz="800" b="0" i="0" u="none" strike="noStrike" baseline="0" dirty="0">
                <a:solidFill>
                  <a:srgbClr val="FF0000"/>
                </a:solidFill>
                <a:latin typeface="ＭＳゴシック"/>
              </a:rPr>
              <a:t>振り返ったり</a:t>
            </a:r>
            <a:r>
              <a:rPr lang="ja-JP" altLang="en-US" sz="800" b="0" i="0" u="none" strike="noStrike" baseline="0" dirty="0">
                <a:latin typeface="ＭＳゴシック"/>
              </a:rPr>
              <a:t>するよう工夫すること。</a:t>
            </a:r>
            <a:endParaRPr lang="en-US" altLang="ja-JP" sz="800" dirty="0">
              <a:latin typeface="HG丸ｺﾞｼｯｸM-PRO" panose="020F0600000000000000" pitchFamily="50" charset="-128"/>
              <a:ea typeface="HG丸ｺﾞｼｯｸM-PRO" panose="020F0600000000000000" pitchFamily="50" charset="-128"/>
            </a:endParaRPr>
          </a:p>
          <a:p>
            <a:pPr marL="0" indent="0">
              <a:lnSpc>
                <a:spcPct val="100000"/>
              </a:lnSpc>
              <a:buNone/>
            </a:pPr>
            <a:r>
              <a:rPr kumimoji="1" lang="ja-JP" altLang="en-US" sz="800" b="1" dirty="0">
                <a:solidFill>
                  <a:schemeClr val="tx1"/>
                </a:solidFill>
                <a:latin typeface="HG丸ｺﾞｼｯｸM-PRO" panose="020F0600000000000000" pitchFamily="50" charset="-128"/>
                <a:ea typeface="HG丸ｺﾞｼｯｸM-PRO" panose="020F0600000000000000" pitchFamily="50" charset="-128"/>
              </a:rPr>
              <a:t>情報の交換</a:t>
            </a:r>
            <a:endParaRPr kumimoji="1" lang="en-US" altLang="ja-JP" sz="800" b="1" dirty="0">
              <a:solidFill>
                <a:schemeClr val="tx1"/>
              </a:solidFill>
              <a:latin typeface="HG丸ｺﾞｼｯｸM-PRO" panose="020F0600000000000000" pitchFamily="50" charset="-128"/>
              <a:ea typeface="HG丸ｺﾞｼｯｸM-PRO" panose="020F0600000000000000" pitchFamily="50" charset="-128"/>
            </a:endParaRPr>
          </a:p>
          <a:p>
            <a:pPr marL="0" indent="0" algn="l">
              <a:lnSpc>
                <a:spcPct val="100000"/>
              </a:lnSpc>
              <a:buNone/>
            </a:pPr>
            <a:r>
              <a:rPr lang="ja-JP" altLang="en-US" sz="800" b="0" i="0" u="none" strike="noStrike" baseline="0" dirty="0">
                <a:latin typeface="ＭＳ明朝"/>
              </a:rPr>
              <a:t>特に，人間関係が深まり，友達と共通の目的をもって遊ぶようになる時期には，遊びや生活の中で，楽しかったことやうまくできたこと，困ったこと等の</a:t>
            </a:r>
            <a:r>
              <a:rPr lang="ja-JP" altLang="en-US" sz="800" b="0" i="0" u="none" strike="noStrike" baseline="0" dirty="0">
                <a:solidFill>
                  <a:srgbClr val="FF0000"/>
                </a:solidFill>
                <a:latin typeface="ＭＳ明朝"/>
              </a:rPr>
              <a:t>情報の交換</a:t>
            </a:r>
            <a:r>
              <a:rPr lang="ja-JP" altLang="en-US" sz="800" b="0" i="0" u="none" strike="noStrike" baseline="0" dirty="0">
                <a:latin typeface="ＭＳ明朝"/>
              </a:rPr>
              <a:t>や話し合いは，次の日の活動への期待や意欲に直接につながる。</a:t>
            </a:r>
            <a:endParaRPr kumimoji="1" lang="en-US" altLang="ja-JP" sz="800" dirty="0">
              <a:solidFill>
                <a:schemeClr val="tx1"/>
              </a:solidFill>
              <a:latin typeface="HG丸ｺﾞｼｯｸM-PRO" panose="020F0600000000000000" pitchFamily="50" charset="-128"/>
              <a:ea typeface="HG丸ｺﾞｼｯｸM-PRO" panose="020F0600000000000000" pitchFamily="50" charset="-128"/>
            </a:endParaRPr>
          </a:p>
          <a:p>
            <a:pPr marL="0" indent="0">
              <a:lnSpc>
                <a:spcPct val="100000"/>
              </a:lnSpc>
              <a:buNone/>
            </a:pPr>
            <a:r>
              <a:rPr kumimoji="1" lang="ja-JP" altLang="en-US" sz="800" b="1" dirty="0">
                <a:solidFill>
                  <a:schemeClr val="tx1"/>
                </a:solidFill>
                <a:latin typeface="HG丸ｺﾞｼｯｸM-PRO" panose="020F0600000000000000" pitchFamily="50" charset="-128"/>
                <a:ea typeface="HG丸ｺﾞｼｯｸM-PRO" panose="020F0600000000000000" pitchFamily="50" charset="-128"/>
              </a:rPr>
              <a:t>次への期待</a:t>
            </a:r>
            <a:endParaRPr kumimoji="1" lang="en-US" altLang="ja-JP" sz="800" b="1" dirty="0">
              <a:solidFill>
                <a:schemeClr val="tx1"/>
              </a:solidFill>
              <a:latin typeface="HG丸ｺﾞｼｯｸM-PRO" panose="020F0600000000000000" pitchFamily="50" charset="-128"/>
              <a:ea typeface="HG丸ｺﾞｼｯｸM-PRO" panose="020F0600000000000000" pitchFamily="50" charset="-128"/>
            </a:endParaRPr>
          </a:p>
          <a:p>
            <a:pPr marL="0" indent="0" algn="l">
              <a:lnSpc>
                <a:spcPct val="100000"/>
              </a:lnSpc>
              <a:buNone/>
            </a:pPr>
            <a:r>
              <a:rPr lang="ja-JP" altLang="en-US" sz="800" b="0" i="0" u="none" strike="noStrike" baseline="0" dirty="0">
                <a:latin typeface="ＭＳ明朝"/>
              </a:rPr>
              <a:t>教師は，話し合いの中心にいて，幼児一人一人の言葉に耳を傾けながら，幼児が言い尽くせないでいる，あるいは他の幼児に伝えきれていない言葉を補いながら，学級全体で楽しく話し合う雰囲気をつくり，幼児一人一人が</a:t>
            </a:r>
            <a:r>
              <a:rPr lang="ja-JP" altLang="en-US" sz="800" b="0" i="0" u="none" strike="noStrike" baseline="0" dirty="0">
                <a:solidFill>
                  <a:srgbClr val="FF0000"/>
                </a:solidFill>
                <a:latin typeface="ＭＳ明朝"/>
              </a:rPr>
              <a:t>次の日の活動への期待</a:t>
            </a:r>
            <a:r>
              <a:rPr lang="ja-JP" altLang="en-US" sz="800" b="0" i="0" u="none" strike="noStrike" baseline="0" dirty="0">
                <a:latin typeface="ＭＳ明朝"/>
              </a:rPr>
              <a:t>や意欲をもてるように援助することが大切である。</a:t>
            </a:r>
            <a:endParaRPr lang="en-US" altLang="ja-JP" sz="800" b="0" i="0" u="none" strike="noStrike" baseline="0" dirty="0">
              <a:latin typeface="ＭＳ明朝"/>
            </a:endParaRPr>
          </a:p>
          <a:p>
            <a:pPr marL="0" indent="0">
              <a:lnSpc>
                <a:spcPct val="100000"/>
              </a:lnSpc>
              <a:buNone/>
            </a:pPr>
            <a:r>
              <a:rPr lang="ja-JP" altLang="en-US" sz="800" b="0" i="0" u="none" strike="noStrike" baseline="0" dirty="0">
                <a:latin typeface="ＭＳ明朝"/>
              </a:rPr>
              <a:t>また，幼児は，行事に至るまでに様々な体験をするが，その体験が幼児の活動意欲を高めたり，幼児同士の交流を広げたり，深めたりするとともに，幼児が自分や友達が思わぬ力を発揮することに気付いたり，遊びや生活に新たな展開が生まれたりする。それゆえ行事を選択するに当たっては，その行事が幼児にとってどのような意味をもつのかを考えながら，それぞれの教育的価値を十分に検討し，長期の指導計画を念頭に置いて，幼児の生活に即して必要な体験が得られるように，また遊びや生活が更に意欲的になるよう，行事が終わった後の幼稚園生活をも考慮することが大切である。また，その指導に当たっては，幼児が行事に</a:t>
            </a:r>
            <a:r>
              <a:rPr lang="ja-JP" altLang="en-US" sz="800" b="0" i="0" u="none" strike="noStrike" baseline="0" dirty="0">
                <a:solidFill>
                  <a:srgbClr val="FF0000"/>
                </a:solidFill>
                <a:latin typeface="ＭＳ明朝"/>
              </a:rPr>
              <a:t>期待</a:t>
            </a:r>
            <a:r>
              <a:rPr lang="ja-JP" altLang="en-US" sz="800" b="0" i="0" u="none" strike="noStrike" baseline="0" dirty="0">
                <a:latin typeface="ＭＳ明朝"/>
              </a:rPr>
              <a:t>感をもち，主体的に取り組んで，喜びや感動，さらには，達成感を味わうことができるように配慮する必要がある。</a:t>
            </a:r>
            <a:endParaRPr lang="en-US" altLang="ja-JP" sz="800" b="0" i="0" u="none" strike="noStrike" baseline="0" dirty="0">
              <a:latin typeface="ＭＳ明朝"/>
            </a:endParaRPr>
          </a:p>
          <a:p>
            <a:pPr marL="0" indent="0" algn="l">
              <a:lnSpc>
                <a:spcPct val="100000"/>
              </a:lnSpc>
              <a:buNone/>
            </a:pPr>
            <a:r>
              <a:rPr lang="ja-JP" altLang="en-US" sz="800" b="0" i="0" u="none" strike="noStrike" baseline="0" dirty="0">
                <a:latin typeface="ＭＳ明朝"/>
              </a:rPr>
              <a:t>教師は，幼児が実現したいと思っていることを支えて，次第に目的をもった取組につなげていくことが大切である。幼児なりに見通しを立てて，</a:t>
            </a:r>
            <a:r>
              <a:rPr lang="ja-JP" altLang="en-US" sz="800" b="0" i="0" u="none" strike="noStrike" baseline="0" dirty="0">
                <a:solidFill>
                  <a:srgbClr val="FF0000"/>
                </a:solidFill>
                <a:latin typeface="ＭＳ明朝"/>
              </a:rPr>
              <a:t>期待</a:t>
            </a:r>
            <a:r>
              <a:rPr lang="ja-JP" altLang="en-US" sz="800" b="0" i="0" u="none" strike="noStrike" baseline="0" dirty="0">
                <a:latin typeface="ＭＳ明朝"/>
              </a:rPr>
              <a:t>や意欲をもちながら主体的に活動することは，いずれ課題をもって物事に取り組む姿へとつながっていく。</a:t>
            </a:r>
            <a:endParaRPr lang="en-US" altLang="ja-JP" sz="800" b="0" i="0" u="none" strike="noStrike" baseline="0" dirty="0">
              <a:latin typeface="ＭＳ明朝"/>
            </a:endParaRPr>
          </a:p>
          <a:p>
            <a:pPr marL="0" indent="0" algn="l">
              <a:lnSpc>
                <a:spcPct val="100000"/>
              </a:lnSpc>
              <a:buNone/>
            </a:pPr>
            <a:r>
              <a:rPr kumimoji="1" lang="ja-JP" altLang="en-US" sz="800" b="1" dirty="0">
                <a:solidFill>
                  <a:schemeClr val="tx1"/>
                </a:solidFill>
                <a:latin typeface="HG丸ｺﾞｼｯｸM-PRO" panose="020F0600000000000000" pitchFamily="50" charset="-128"/>
                <a:ea typeface="HG丸ｺﾞｼｯｸM-PRO" panose="020F0600000000000000" pitchFamily="50" charset="-128"/>
              </a:rPr>
              <a:t>意欲・工夫</a:t>
            </a:r>
            <a:endParaRPr kumimoji="1" lang="en-US" altLang="ja-JP" sz="800" b="1" dirty="0">
              <a:solidFill>
                <a:schemeClr val="tx1"/>
              </a:solidFill>
              <a:latin typeface="HG丸ｺﾞｼｯｸM-PRO" panose="020F0600000000000000" pitchFamily="50" charset="-128"/>
              <a:ea typeface="HG丸ｺﾞｼｯｸM-PRO" panose="020F0600000000000000" pitchFamily="50" charset="-128"/>
            </a:endParaRPr>
          </a:p>
          <a:p>
            <a:pPr marL="0" indent="0" algn="l">
              <a:lnSpc>
                <a:spcPct val="100000"/>
              </a:lnSpc>
              <a:buNone/>
            </a:pPr>
            <a:r>
              <a:rPr lang="ja-JP" altLang="en-US" sz="800" b="0" i="0" u="none" strike="noStrike" baseline="0" dirty="0">
                <a:latin typeface="ＭＳ明朝"/>
              </a:rPr>
              <a:t>５歳児の後半になると，このような体験を基に，身近にある様々な素材の特徴や表現の仕方などに気付き，感じたことや考えたことを必要なものを選んで自分で表現したり，友達と</a:t>
            </a:r>
            <a:r>
              <a:rPr lang="ja-JP" altLang="en-US" sz="800" b="0" i="0" u="none" strike="noStrike" baseline="0" dirty="0">
                <a:solidFill>
                  <a:srgbClr val="FF0000"/>
                </a:solidFill>
                <a:latin typeface="ＭＳ明朝"/>
              </a:rPr>
              <a:t>工夫して</a:t>
            </a:r>
            <a:r>
              <a:rPr lang="ja-JP" altLang="en-US" sz="800" b="0" i="0" u="none" strike="noStrike" baseline="0" dirty="0">
                <a:latin typeface="ＭＳ明朝"/>
              </a:rPr>
              <a:t>創造的な活動を繰り返したり，友達同士で表現する過程を楽しんだりして，</a:t>
            </a:r>
            <a:r>
              <a:rPr lang="ja-JP" altLang="en-US" sz="800" b="0" i="0" u="none" strike="noStrike" baseline="0" dirty="0">
                <a:solidFill>
                  <a:srgbClr val="FF0000"/>
                </a:solidFill>
                <a:latin typeface="ＭＳ明朝"/>
              </a:rPr>
              <a:t>意欲</a:t>
            </a:r>
            <a:r>
              <a:rPr lang="ja-JP" altLang="en-US" sz="800" b="0" i="0" u="none" strike="noStrike" baseline="0" dirty="0">
                <a:latin typeface="ＭＳ明朝"/>
              </a:rPr>
              <a:t>をもつようになる。</a:t>
            </a:r>
            <a:endParaRPr lang="en-US" altLang="ja-JP" sz="800" b="0" i="0" u="none" strike="noStrike" baseline="0" dirty="0">
              <a:latin typeface="ＭＳ明朝"/>
            </a:endParaRPr>
          </a:p>
          <a:p>
            <a:pPr marL="0" indent="0" algn="l">
              <a:lnSpc>
                <a:spcPct val="100000"/>
              </a:lnSpc>
              <a:buNone/>
            </a:pPr>
            <a:r>
              <a:rPr lang="ja-JP" altLang="en-US" sz="800" b="0" i="0" u="none" strike="noStrike" baseline="0" dirty="0">
                <a:latin typeface="ＭＳ明朝"/>
              </a:rPr>
              <a:t>教師は，一人一人の幼児が様々に表現する楽しさを大切にするとともに，多様な素材や用具に触れながらイメージやアイデアが生まれるように，環境を整えていく。また，幼児同士で表現を</a:t>
            </a:r>
            <a:r>
              <a:rPr lang="ja-JP" altLang="en-US" sz="800" b="0" i="0" u="none" strike="noStrike" baseline="0" dirty="0">
                <a:solidFill>
                  <a:srgbClr val="FF0000"/>
                </a:solidFill>
                <a:latin typeface="ＭＳ明朝"/>
              </a:rPr>
              <a:t>工夫しながら</a:t>
            </a:r>
            <a:r>
              <a:rPr lang="ja-JP" altLang="en-US" sz="800" b="0" i="0" u="none" strike="noStrike" baseline="0" dirty="0">
                <a:latin typeface="ＭＳ明朝"/>
              </a:rPr>
              <a:t>進める姿や，それぞれの表現を友達と認め合い，取り入れたり新たな表現を考えたりすることを楽しむ姿を十分に認め，更なる</a:t>
            </a:r>
            <a:r>
              <a:rPr lang="ja-JP" altLang="en-US" sz="800" b="0" i="0" u="none" strike="noStrike" baseline="0" dirty="0">
                <a:solidFill>
                  <a:srgbClr val="FF0000"/>
                </a:solidFill>
                <a:latin typeface="ＭＳ明朝"/>
              </a:rPr>
              <a:t>意欲</a:t>
            </a:r>
            <a:r>
              <a:rPr lang="ja-JP" altLang="en-US" sz="800" b="0" i="0" u="none" strike="noStrike" baseline="0" dirty="0">
                <a:latin typeface="ＭＳ明朝"/>
              </a:rPr>
              <a:t>につなげていくことも大切である。</a:t>
            </a:r>
            <a:endParaRPr lang="en-US" altLang="ja-JP" sz="800" b="0" i="0" u="none" strike="noStrike" baseline="0" dirty="0">
              <a:latin typeface="ＭＳ明朝"/>
            </a:endParaRPr>
          </a:p>
          <a:p>
            <a:pPr marL="0" indent="0" algn="l">
              <a:lnSpc>
                <a:spcPct val="100000"/>
              </a:lnSpc>
              <a:buNone/>
            </a:pPr>
            <a:r>
              <a:rPr lang="ja-JP" altLang="en-US" sz="800" b="0" i="0" u="none" strike="noStrike" baseline="0" dirty="0">
                <a:latin typeface="ＭＳ明朝"/>
              </a:rPr>
              <a:t>主体的な態度の基本は，物事に積極的に取り組むことであり，そのことから自分なりに生活をつくっていくことができることである。さらに，自分を向上させていこうとする</a:t>
            </a:r>
            <a:r>
              <a:rPr lang="ja-JP" altLang="en-US" sz="800" b="0" i="0" u="none" strike="noStrike" baseline="0" dirty="0">
                <a:solidFill>
                  <a:srgbClr val="FF0000"/>
                </a:solidFill>
                <a:latin typeface="ＭＳ明朝"/>
              </a:rPr>
              <a:t>意欲</a:t>
            </a:r>
            <a:r>
              <a:rPr lang="ja-JP" altLang="en-US" sz="800" b="0" i="0" u="none" strike="noStrike" baseline="0" dirty="0">
                <a:latin typeface="ＭＳ明朝"/>
              </a:rPr>
              <a:t>が生まれることである。</a:t>
            </a:r>
            <a:endParaRPr lang="en-US" altLang="ja-JP" sz="800" b="0" i="0" u="none" strike="noStrike" baseline="0" dirty="0">
              <a:latin typeface="ＭＳ明朝"/>
            </a:endParaRPr>
          </a:p>
          <a:p>
            <a:pPr marL="0" indent="0" algn="l">
              <a:lnSpc>
                <a:spcPct val="100000"/>
              </a:lnSpc>
              <a:buNone/>
            </a:pPr>
            <a:r>
              <a:rPr lang="ja-JP" altLang="en-US" sz="800" b="0" i="0" u="none" strike="noStrike" baseline="0" dirty="0">
                <a:latin typeface="ＭＳ明朝"/>
              </a:rPr>
              <a:t>幼児期に育まれた協同性は，小学校における学級での集団生活の中で，目的に向かって自分の力を発揮しながら友達と協力し，様々な意見を交わす中で新しい考えを生み出しながら</a:t>
            </a:r>
            <a:r>
              <a:rPr lang="ja-JP" altLang="en-US" sz="800" b="0" i="0" u="none" strike="noStrike" baseline="0" dirty="0">
                <a:solidFill>
                  <a:srgbClr val="FF0000"/>
                </a:solidFill>
                <a:latin typeface="ＭＳ明朝"/>
              </a:rPr>
              <a:t>工夫して</a:t>
            </a:r>
            <a:r>
              <a:rPr lang="ja-JP" altLang="en-US" sz="800" b="0" i="0" u="none" strike="noStrike" baseline="0" dirty="0">
                <a:latin typeface="ＭＳ明朝"/>
              </a:rPr>
              <a:t>取り組んだりするなど，教師や友達と協力して生活したり学び合ったりする姿につながっていく。</a:t>
            </a:r>
            <a:endParaRPr lang="en-US" altLang="ja-JP" sz="800" b="0" i="0" u="none" strike="noStrike" baseline="0" dirty="0">
              <a:latin typeface="ＭＳ明朝"/>
            </a:endParaRPr>
          </a:p>
          <a:p>
            <a:pPr marL="0" indent="0" algn="l">
              <a:lnSpc>
                <a:spcPct val="100000"/>
              </a:lnSpc>
              <a:buNone/>
            </a:pPr>
            <a:r>
              <a:rPr lang="ja-JP" altLang="en-US" sz="800" b="0" i="0" u="none" strike="noStrike" baseline="0" dirty="0">
                <a:latin typeface="ＭＳ明朝"/>
              </a:rPr>
              <a:t>幼稚園においては，言語に関する能力の発達が思考力等の発達と相互に関連していることを踏まえ，幼稚園生活全体を通して，遊びや生活の様々な場面で言葉に触れ，言葉を獲得していけるような豊かな言語環境を整えるとともに，獲得した言葉を幼児自らが用いて， 友達と一緒に</a:t>
            </a:r>
            <a:r>
              <a:rPr lang="ja-JP" altLang="en-US" sz="800" b="0" i="0" u="none" strike="noStrike" baseline="0" dirty="0">
                <a:solidFill>
                  <a:srgbClr val="FF0000"/>
                </a:solidFill>
                <a:latin typeface="ＭＳ明朝"/>
              </a:rPr>
              <a:t>工夫したり</a:t>
            </a:r>
            <a:r>
              <a:rPr lang="ja-JP" altLang="en-US" sz="800" b="0" i="0" u="none" strike="noStrike" baseline="0" dirty="0">
                <a:latin typeface="ＭＳ明朝"/>
              </a:rPr>
              <a:t>意見を出し合ったりして考えを深めていくような言語活動の充実を図ることが大切である。</a:t>
            </a:r>
            <a:endParaRPr kumimoji="1" lang="en-US" altLang="ja-JP" sz="800" b="1" dirty="0">
              <a:solidFill>
                <a:schemeClr val="tx1"/>
              </a:solidFill>
              <a:latin typeface="HG丸ｺﾞｼｯｸM-PRO" panose="020F0600000000000000" pitchFamily="50" charset="-128"/>
              <a:ea typeface="HG丸ｺﾞｼｯｸM-PRO" panose="020F0600000000000000" pitchFamily="50" charset="-128"/>
            </a:endParaRPr>
          </a:p>
          <a:p>
            <a:pPr marL="0" indent="0">
              <a:lnSpc>
                <a:spcPct val="100000"/>
              </a:lnSpc>
              <a:buNone/>
            </a:pPr>
            <a:r>
              <a:rPr kumimoji="1" lang="ja-JP" altLang="en-US" sz="800" b="1" dirty="0">
                <a:solidFill>
                  <a:schemeClr val="tx1"/>
                </a:solidFill>
                <a:latin typeface="HG丸ｺﾞｼｯｸM-PRO" panose="020F0600000000000000" pitchFamily="50" charset="-128"/>
                <a:ea typeface="HG丸ｺﾞｼｯｸM-PRO" panose="020F0600000000000000" pitchFamily="50" charset="-128"/>
              </a:rPr>
              <a:t>やり遂げる充実感</a:t>
            </a:r>
            <a:endParaRPr kumimoji="1" lang="en-US" altLang="ja-JP" sz="800" b="1" dirty="0">
              <a:solidFill>
                <a:schemeClr val="tx1"/>
              </a:solidFill>
              <a:latin typeface="HG丸ｺﾞｼｯｸM-PRO" panose="020F0600000000000000" pitchFamily="50" charset="-128"/>
              <a:ea typeface="HG丸ｺﾞｼｯｸM-PRO" panose="020F0600000000000000" pitchFamily="50" charset="-128"/>
            </a:endParaRPr>
          </a:p>
          <a:p>
            <a:pPr marL="0" indent="0">
              <a:lnSpc>
                <a:spcPct val="100000"/>
              </a:lnSpc>
              <a:buNone/>
            </a:pPr>
            <a:r>
              <a:rPr lang="ja-JP" altLang="en-US" sz="800" b="0" i="0" u="none" strike="noStrike" baseline="0" dirty="0">
                <a:latin typeface="ＭＳゴシック"/>
              </a:rPr>
              <a:t>友達と関わる中で，互いの思いや考えなどを共有し，共通の目的の実現に向けて，考えたり，工夫したり，協力したりし，</a:t>
            </a:r>
            <a:r>
              <a:rPr lang="ja-JP" altLang="en-US" sz="800" b="0" i="0" u="none" strike="noStrike" baseline="0" dirty="0">
                <a:solidFill>
                  <a:srgbClr val="FF0000"/>
                </a:solidFill>
                <a:latin typeface="ＭＳゴシック"/>
              </a:rPr>
              <a:t>充実感をもってやり遂げる</a:t>
            </a:r>
            <a:r>
              <a:rPr lang="ja-JP" altLang="en-US" sz="800" b="0" i="0" u="none" strike="noStrike" baseline="0" dirty="0">
                <a:latin typeface="ＭＳゴシック"/>
              </a:rPr>
              <a:t>ようになる。</a:t>
            </a:r>
            <a:endParaRPr lang="en-US" altLang="ja-JP" sz="800" dirty="0">
              <a:solidFill>
                <a:schemeClr val="tx1"/>
              </a:solidFill>
              <a:latin typeface="HG丸ｺﾞｼｯｸM-PRO" panose="020F0600000000000000" pitchFamily="50" charset="-128"/>
              <a:ea typeface="HG丸ｺﾞｼｯｸM-PRO" panose="020F0600000000000000" pitchFamily="50" charset="-128"/>
            </a:endParaRPr>
          </a:p>
          <a:p>
            <a:pPr marL="0" indent="0" algn="l">
              <a:lnSpc>
                <a:spcPct val="100000"/>
              </a:lnSpc>
              <a:buNone/>
            </a:pPr>
            <a:r>
              <a:rPr lang="ja-JP" altLang="en-US" sz="800" b="0" i="0" u="none" strike="noStrike" baseline="0" dirty="0">
                <a:latin typeface="ＭＳ明朝"/>
              </a:rPr>
              <a:t>幼児は，友達と関わる中で，様々な出来事を通して，嬉しい，悔しい，悲しい，楽しいなどの多様な感情体験を味わい，友達との関わりを深めていく。その中で互いの思いや考えなどを共有し，次第に共通の目的をもつようになる。５歳児の後半には，その目的の実現に向けて，考えたことを相手に分かるように伝えながら，工夫したり，協力したりし，</a:t>
            </a:r>
            <a:r>
              <a:rPr lang="ja-JP" altLang="en-US" sz="800" b="0" i="0" u="none" strike="noStrike" baseline="0" dirty="0">
                <a:solidFill>
                  <a:srgbClr val="FF0000"/>
                </a:solidFill>
                <a:latin typeface="ＭＳ明朝"/>
              </a:rPr>
              <a:t>充実感をもって幼児同士でやり遂げる</a:t>
            </a:r>
            <a:r>
              <a:rPr lang="ja-JP" altLang="en-US" sz="800" b="0" i="0" u="none" strike="noStrike" baseline="0" dirty="0">
                <a:latin typeface="ＭＳ明朝"/>
              </a:rPr>
              <a:t>ようになる。</a:t>
            </a:r>
            <a:endParaRPr lang="en-US" altLang="ja-JP" sz="800" b="0" i="0" u="none" strike="noStrike" baseline="0" dirty="0">
              <a:latin typeface="ＭＳ明朝"/>
            </a:endParaRPr>
          </a:p>
          <a:p>
            <a:pPr marL="0" indent="0" algn="l">
              <a:lnSpc>
                <a:spcPct val="100000"/>
              </a:lnSpc>
              <a:buNone/>
            </a:pPr>
            <a:r>
              <a:rPr lang="ja-JP" altLang="en-US" sz="800" b="0" i="0" u="none" strike="noStrike" baseline="0" dirty="0">
                <a:latin typeface="ＭＳ明朝"/>
              </a:rPr>
              <a:t>幼児は，それまでの誕生会などの体験を思い出しながら，いつどこで何をしようか，来てくれた人が喜んでくれるために飾り付けやお土産はどうするか，会のお知らせをどうするか，会の進行はどう分担するかなど，必要なことを教師や友達と話し合い，互いの得意なことを生かすなど工夫して楽しみながら進め，</a:t>
            </a:r>
            <a:r>
              <a:rPr lang="ja-JP" altLang="en-US" sz="800" b="0" i="0" u="none" strike="noStrike" baseline="0" dirty="0">
                <a:solidFill>
                  <a:srgbClr val="FF0000"/>
                </a:solidFill>
                <a:latin typeface="ＭＳ明朝"/>
              </a:rPr>
              <a:t>やり遂げた充実感</a:t>
            </a:r>
            <a:r>
              <a:rPr lang="ja-JP" altLang="en-US" sz="800" b="0" i="0" u="none" strike="noStrike" baseline="0" dirty="0">
                <a:latin typeface="ＭＳ明朝"/>
              </a:rPr>
              <a:t>を味わうことができるだろう。</a:t>
            </a:r>
            <a:endParaRPr kumimoji="1" lang="ja-JP" altLang="en-US" sz="1000" dirty="0"/>
          </a:p>
        </p:txBody>
      </p:sp>
      <p:grpSp>
        <p:nvGrpSpPr>
          <p:cNvPr id="4" name="グループ化 3">
            <a:extLst>
              <a:ext uri="{FF2B5EF4-FFF2-40B4-BE49-F238E27FC236}">
                <a16:creationId xmlns:a16="http://schemas.microsoft.com/office/drawing/2014/main" id="{31E9D097-756F-5C15-47BE-B1B1A3749B9A}"/>
              </a:ext>
            </a:extLst>
          </p:cNvPr>
          <p:cNvGrpSpPr/>
          <p:nvPr/>
        </p:nvGrpSpPr>
        <p:grpSpPr>
          <a:xfrm>
            <a:off x="11411339" y="6423510"/>
            <a:ext cx="447869" cy="257208"/>
            <a:chOff x="11088130" y="6012015"/>
            <a:chExt cx="827062" cy="648500"/>
          </a:xfrm>
        </p:grpSpPr>
        <p:sp>
          <p:nvSpPr>
            <p:cNvPr id="5" name="正方形/長方形 4">
              <a:hlinkClick r:id="rId2" action="ppaction://hlinksldjump"/>
              <a:extLst>
                <a:ext uri="{FF2B5EF4-FFF2-40B4-BE49-F238E27FC236}">
                  <a16:creationId xmlns:a16="http://schemas.microsoft.com/office/drawing/2014/main" id="{7EFC40A8-96C3-27AC-60FE-EDE85EF323FC}"/>
                </a:ext>
              </a:extLst>
            </p:cNvPr>
            <p:cNvSpPr/>
            <p:nvPr/>
          </p:nvSpPr>
          <p:spPr>
            <a:xfrm>
              <a:off x="11088130" y="6012015"/>
              <a:ext cx="827062" cy="6485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二等辺三角形 5">
              <a:hlinkClick r:id="rId2" action="ppaction://hlinksldjump"/>
              <a:extLst>
                <a:ext uri="{FF2B5EF4-FFF2-40B4-BE49-F238E27FC236}">
                  <a16:creationId xmlns:a16="http://schemas.microsoft.com/office/drawing/2014/main" id="{3454076F-F547-6DA1-5925-55BC6F27BC94}"/>
                </a:ext>
              </a:extLst>
            </p:cNvPr>
            <p:cNvSpPr/>
            <p:nvPr/>
          </p:nvSpPr>
          <p:spPr>
            <a:xfrm rot="16200000">
              <a:off x="11218043" y="6143051"/>
              <a:ext cx="460395" cy="37154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 name="角丸四角形 11">
            <a:extLst>
              <a:ext uri="{FF2B5EF4-FFF2-40B4-BE49-F238E27FC236}">
                <a16:creationId xmlns:a16="http://schemas.microsoft.com/office/drawing/2014/main" id="{5F9C2D6E-E180-A5F5-784D-4E20105218F0}"/>
              </a:ext>
            </a:extLst>
          </p:cNvPr>
          <p:cNvSpPr/>
          <p:nvPr/>
        </p:nvSpPr>
        <p:spPr>
          <a:xfrm>
            <a:off x="108178" y="113926"/>
            <a:ext cx="1715702" cy="280459"/>
          </a:xfrm>
          <a:prstGeom prst="roundRect">
            <a:avLst/>
          </a:prstGeom>
          <a:noFill/>
          <a:ln>
            <a:noFill/>
          </a:ln>
          <a:effectLst>
            <a:glow rad="127000">
              <a:schemeClr val="bg1">
                <a:alpha val="7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rPr>
              <a:t>参考資料⑤　</a:t>
            </a:r>
            <a:endParaRPr lang="en-US" altLang="ja-JP" sz="2000" dirty="0">
              <a:solidFill>
                <a:schemeClr val="tx1"/>
              </a:solidFill>
            </a:endParaRPr>
          </a:p>
        </p:txBody>
      </p:sp>
    </p:spTree>
    <p:extLst>
      <p:ext uri="{BB962C8B-B14F-4D97-AF65-F5344CB8AC3E}">
        <p14:creationId xmlns:p14="http://schemas.microsoft.com/office/powerpoint/2010/main" val="20133176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6754" y="391886"/>
            <a:ext cx="11765280" cy="6288832"/>
          </a:xfrm>
        </p:spPr>
        <p:txBody>
          <a:bodyPr anchor="t">
            <a:normAutofit/>
          </a:bodyPr>
          <a:lstStyle/>
          <a:p>
            <a:pPr>
              <a:lnSpc>
                <a:spcPct val="100000"/>
              </a:lnSpc>
            </a:pPr>
            <a:r>
              <a:rPr lang="ja-JP" altLang="en-US" dirty="0"/>
              <a:t>　活用にあたって</a:t>
            </a:r>
            <a:r>
              <a:rPr kumimoji="1" lang="ja-JP" altLang="en-US" dirty="0"/>
              <a:t>の説明</a:t>
            </a:r>
            <a:br>
              <a:rPr lang="en-US" altLang="ja-JP" sz="2400" dirty="0"/>
            </a:br>
            <a:br>
              <a:rPr lang="en-US" altLang="ja-JP" sz="800" dirty="0"/>
            </a:br>
            <a:br>
              <a:rPr lang="en-US" altLang="ja-JP" sz="800" dirty="0"/>
            </a:br>
            <a:br>
              <a:rPr lang="en-US" altLang="ja-JP" sz="800" dirty="0"/>
            </a:br>
            <a:r>
              <a:rPr kumimoji="1" lang="en-US" altLang="ja-JP" sz="2800" dirty="0"/>
              <a:t>【</a:t>
            </a:r>
            <a:r>
              <a:rPr kumimoji="1" lang="ja-JP" altLang="en-US" sz="2800" dirty="0"/>
              <a:t>スライド３～８</a:t>
            </a:r>
            <a:r>
              <a:rPr kumimoji="1" lang="en-US" altLang="ja-JP" sz="2800" dirty="0"/>
              <a:t>】</a:t>
            </a:r>
            <a:br>
              <a:rPr kumimoji="1" lang="en-US" altLang="ja-JP" sz="2800" dirty="0"/>
            </a:br>
            <a:br>
              <a:rPr kumimoji="1" lang="en-US" altLang="ja-JP" sz="1600" dirty="0"/>
            </a:br>
            <a:r>
              <a:rPr kumimoji="1" lang="ja-JP" altLang="en-US" sz="2400" dirty="0"/>
              <a:t>スライド３　→個人記録ページ</a:t>
            </a:r>
            <a:r>
              <a:rPr kumimoji="1" lang="en-US" altLang="ja-JP" sz="2400" dirty="0"/>
              <a:t>【</a:t>
            </a:r>
            <a:r>
              <a:rPr kumimoji="1" lang="ja-JP" altLang="en-US" sz="2400" dirty="0"/>
              <a:t>スライド</a:t>
            </a:r>
            <a:r>
              <a:rPr kumimoji="1" lang="en-US" altLang="ja-JP" sz="2400" dirty="0"/>
              <a:t>11】</a:t>
            </a:r>
            <a:r>
              <a:rPr kumimoji="1" lang="ja-JP" altLang="en-US" sz="2400" dirty="0"/>
              <a:t>の説明</a:t>
            </a:r>
            <a:br>
              <a:rPr kumimoji="1" lang="en-US" altLang="ja-JP" sz="2400" dirty="0"/>
            </a:br>
            <a:br>
              <a:rPr kumimoji="1" lang="en-US" altLang="ja-JP" sz="2400" dirty="0"/>
            </a:br>
            <a:r>
              <a:rPr kumimoji="1" lang="ja-JP" altLang="en-US" sz="2400" dirty="0"/>
              <a:t>スライド４　→グルーピングのページ</a:t>
            </a:r>
            <a:r>
              <a:rPr kumimoji="1" lang="en-US" altLang="ja-JP" sz="2400" dirty="0"/>
              <a:t>【</a:t>
            </a:r>
            <a:r>
              <a:rPr kumimoji="1" lang="ja-JP" altLang="en-US" sz="2400" dirty="0"/>
              <a:t>スライド</a:t>
            </a:r>
            <a:r>
              <a:rPr kumimoji="1" lang="en-US" altLang="ja-JP" sz="2400" dirty="0"/>
              <a:t>12】</a:t>
            </a:r>
            <a:r>
              <a:rPr kumimoji="1" lang="ja-JP" altLang="en-US" sz="2400" dirty="0"/>
              <a:t>の説明</a:t>
            </a:r>
            <a:br>
              <a:rPr kumimoji="1" lang="en-US" altLang="ja-JP" sz="2400" dirty="0"/>
            </a:br>
            <a:br>
              <a:rPr kumimoji="1" lang="en-US" altLang="ja-JP" sz="2400" dirty="0"/>
            </a:br>
            <a:r>
              <a:rPr kumimoji="1" lang="ja-JP" altLang="en-US" sz="2400" dirty="0"/>
              <a:t>スライド５　→話し合い見える化シート</a:t>
            </a:r>
            <a:r>
              <a:rPr kumimoji="1" lang="en-US" altLang="ja-JP" sz="2400" dirty="0"/>
              <a:t>【</a:t>
            </a:r>
            <a:r>
              <a:rPr kumimoji="1" lang="ja-JP" altLang="en-US" sz="2400" dirty="0"/>
              <a:t>スライド</a:t>
            </a:r>
            <a:r>
              <a:rPr kumimoji="1" lang="en-US" altLang="ja-JP" sz="2400" dirty="0"/>
              <a:t>13】</a:t>
            </a:r>
            <a:r>
              <a:rPr kumimoji="1" lang="ja-JP" altLang="en-US" sz="2400" dirty="0"/>
              <a:t>（</a:t>
            </a:r>
            <a:r>
              <a:rPr kumimoji="1" lang="en-US" altLang="ja-JP" sz="2400" dirty="0"/>
              <a:t>PD</a:t>
            </a:r>
            <a:r>
              <a:rPr kumimoji="1" lang="ja-JP" altLang="en-US" sz="2400" dirty="0"/>
              <a:t>について）の説明</a:t>
            </a:r>
            <a:br>
              <a:rPr kumimoji="1" lang="en-US" altLang="ja-JP" sz="2400" dirty="0"/>
            </a:br>
            <a:br>
              <a:rPr kumimoji="1" lang="en-US" altLang="ja-JP" sz="2400" dirty="0"/>
            </a:br>
            <a:r>
              <a:rPr kumimoji="1" lang="ja-JP" altLang="en-US" sz="2400" dirty="0"/>
              <a:t>スライド６　→話し合い見える化シート</a:t>
            </a:r>
            <a:r>
              <a:rPr kumimoji="1" lang="en-US" altLang="ja-JP" sz="2400" dirty="0"/>
              <a:t>【</a:t>
            </a:r>
            <a:r>
              <a:rPr kumimoji="1" lang="ja-JP" altLang="en-US" sz="2400" dirty="0"/>
              <a:t>スライド</a:t>
            </a:r>
            <a:r>
              <a:rPr kumimoji="1" lang="en-US" altLang="ja-JP" sz="2400" dirty="0"/>
              <a:t>13】</a:t>
            </a:r>
            <a:r>
              <a:rPr kumimoji="1" lang="ja-JP" altLang="en-US" sz="2400" dirty="0"/>
              <a:t>（</a:t>
            </a:r>
            <a:r>
              <a:rPr kumimoji="1" lang="en-US" altLang="ja-JP" sz="2400" dirty="0"/>
              <a:t>CA</a:t>
            </a:r>
            <a:r>
              <a:rPr kumimoji="1" lang="ja-JP" altLang="en-US" sz="2400" dirty="0"/>
              <a:t>について）の説明</a:t>
            </a:r>
            <a:br>
              <a:rPr kumimoji="1" lang="en-US" altLang="ja-JP" sz="2400" dirty="0"/>
            </a:br>
            <a:br>
              <a:rPr kumimoji="1" lang="en-US" altLang="ja-JP" sz="2400" dirty="0"/>
            </a:br>
            <a:r>
              <a:rPr kumimoji="1" lang="ja-JP" altLang="en-US" sz="2400" dirty="0"/>
              <a:t>スライド７　→参考資料</a:t>
            </a:r>
            <a:r>
              <a:rPr kumimoji="1" lang="en-US" altLang="ja-JP" sz="2400" dirty="0"/>
              <a:t>【</a:t>
            </a:r>
            <a:r>
              <a:rPr kumimoji="1" lang="ja-JP" altLang="en-US" sz="2400" dirty="0"/>
              <a:t>スライド</a:t>
            </a:r>
            <a:r>
              <a:rPr lang="en-US" altLang="ja-JP" sz="2400" dirty="0"/>
              <a:t>15</a:t>
            </a:r>
            <a:r>
              <a:rPr lang="ja-JP" altLang="en-US" sz="2400" dirty="0"/>
              <a:t>～</a:t>
            </a:r>
            <a:r>
              <a:rPr lang="en-US" altLang="ja-JP" sz="2400" dirty="0"/>
              <a:t>19</a:t>
            </a:r>
            <a:r>
              <a:rPr kumimoji="1" lang="en-US" altLang="ja-JP" sz="2400" dirty="0"/>
              <a:t>】</a:t>
            </a:r>
            <a:r>
              <a:rPr kumimoji="1" lang="ja-JP" altLang="en-US" sz="2400" dirty="0"/>
              <a:t>の説明</a:t>
            </a:r>
            <a:br>
              <a:rPr kumimoji="1" lang="en-US" altLang="ja-JP" sz="2400" dirty="0"/>
            </a:br>
            <a:br>
              <a:rPr kumimoji="1" lang="en-US" altLang="ja-JP" sz="2400" dirty="0"/>
            </a:br>
            <a:r>
              <a:rPr kumimoji="1" lang="ja-JP" altLang="en-US" sz="2400" spc="-300" dirty="0"/>
              <a:t>スライド８・９</a:t>
            </a:r>
            <a:r>
              <a:rPr kumimoji="1" lang="ja-JP" altLang="en-US" sz="2400" dirty="0"/>
              <a:t>→</a:t>
            </a:r>
            <a:r>
              <a:rPr kumimoji="1" lang="ja-JP" altLang="en-US" sz="2400" spc="-300" dirty="0"/>
              <a:t>話し合い見える化シート、幼児の姿</a:t>
            </a:r>
            <a:r>
              <a:rPr kumimoji="1" lang="en-US" altLang="ja-JP" sz="2400" spc="-300" dirty="0"/>
              <a:t>【</a:t>
            </a:r>
            <a:r>
              <a:rPr kumimoji="1" lang="ja-JP" altLang="en-US" sz="2400" spc="-300" dirty="0"/>
              <a:t>スライド</a:t>
            </a:r>
            <a:r>
              <a:rPr kumimoji="1" lang="en-US" altLang="ja-JP" sz="2400" spc="-300" dirty="0"/>
              <a:t>13</a:t>
            </a:r>
            <a:r>
              <a:rPr kumimoji="1" lang="ja-JP" altLang="en-US" sz="2400" spc="-300" dirty="0"/>
              <a:t>、</a:t>
            </a:r>
            <a:r>
              <a:rPr kumimoji="1" lang="en-US" altLang="ja-JP" sz="2400" spc="-300" dirty="0"/>
              <a:t>14】</a:t>
            </a:r>
            <a:r>
              <a:rPr kumimoji="1" lang="ja-JP" altLang="en-US" sz="2400" spc="-300" dirty="0"/>
              <a:t>のページの活用例</a:t>
            </a:r>
          </a:p>
        </p:txBody>
      </p:sp>
      <p:sp>
        <p:nvSpPr>
          <p:cNvPr id="3" name="正方形/長方形 2">
            <a:extLst>
              <a:ext uri="{FF2B5EF4-FFF2-40B4-BE49-F238E27FC236}">
                <a16:creationId xmlns:a16="http://schemas.microsoft.com/office/drawing/2014/main" id="{EA8274B1-5BD0-5A05-08B6-B846F073737A}"/>
              </a:ext>
            </a:extLst>
          </p:cNvPr>
          <p:cNvSpPr/>
          <p:nvPr/>
        </p:nvSpPr>
        <p:spPr>
          <a:xfrm>
            <a:off x="527690" y="391886"/>
            <a:ext cx="6076949" cy="699018"/>
          </a:xfrm>
          <a:prstGeom prst="rect">
            <a:avLst/>
          </a:prstGeom>
          <a:noFill/>
          <a:ln w="101600" cmpd="thickThi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33788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2A4DB1E5-5FF2-053B-15F3-68BE2E0AA9C3}"/>
              </a:ext>
            </a:extLst>
          </p:cNvPr>
          <p:cNvSpPr txBox="1"/>
          <p:nvPr/>
        </p:nvSpPr>
        <p:spPr>
          <a:xfrm>
            <a:off x="937606" y="203200"/>
            <a:ext cx="5615594" cy="369332"/>
          </a:xfrm>
          <a:prstGeom prst="rect">
            <a:avLst/>
          </a:prstGeom>
          <a:noFill/>
        </p:spPr>
        <p:txBody>
          <a:bodyPr wrap="square" rtlCol="0">
            <a:spAutoFit/>
          </a:bodyPr>
          <a:lstStyle/>
          <a:p>
            <a:r>
              <a:rPr kumimoji="1" lang="ja-JP" altLang="en-US" dirty="0"/>
              <a:t>個人記録のページの活用について</a:t>
            </a:r>
            <a:r>
              <a:rPr kumimoji="1" lang="en-US" altLang="ja-JP" dirty="0"/>
              <a:t>【</a:t>
            </a:r>
            <a:r>
              <a:rPr kumimoji="1" lang="ja-JP" altLang="en-US" dirty="0"/>
              <a:t>スライド８</a:t>
            </a:r>
            <a:r>
              <a:rPr kumimoji="1" lang="en-US" altLang="ja-JP" dirty="0"/>
              <a:t>】</a:t>
            </a:r>
            <a:endParaRPr kumimoji="1" lang="ja-JP" altLang="en-US" dirty="0"/>
          </a:p>
        </p:txBody>
      </p:sp>
      <p:sp>
        <p:nvSpPr>
          <p:cNvPr id="10" name="吹き出し: 角を丸めた四角形 9">
            <a:extLst>
              <a:ext uri="{FF2B5EF4-FFF2-40B4-BE49-F238E27FC236}">
                <a16:creationId xmlns:a16="http://schemas.microsoft.com/office/drawing/2014/main" id="{29ED76AE-F47C-43DE-A64F-569B52262C83}"/>
              </a:ext>
            </a:extLst>
          </p:cNvPr>
          <p:cNvSpPr/>
          <p:nvPr/>
        </p:nvSpPr>
        <p:spPr>
          <a:xfrm>
            <a:off x="6692900" y="154948"/>
            <a:ext cx="5080000" cy="835651"/>
          </a:xfrm>
          <a:prstGeom prst="wedgeRoundRectCallout">
            <a:avLst>
              <a:gd name="adj1" fmla="val -61764"/>
              <a:gd name="adj2" fmla="val -25327"/>
              <a:gd name="adj3" fmla="val 16667"/>
            </a:avLst>
          </a:prstGeom>
          <a:solidFill>
            <a:schemeClr val="bg1"/>
          </a:solidFill>
          <a:ln w="38100">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lIns="72000" tIns="72000" rIns="72000" bIns="72000" rtlCol="0" anchor="ctr"/>
          <a:lstStyle/>
          <a:p>
            <a:r>
              <a:rPr kumimoji="1" lang="ja-JP" altLang="en-US" dirty="0">
                <a:solidFill>
                  <a:schemeClr val="tx1"/>
                </a:solidFill>
              </a:rPr>
              <a:t>学級の幼児の個人記録を記載し、「幼児理解」につなげられるページです。</a:t>
            </a:r>
          </a:p>
        </p:txBody>
      </p:sp>
      <p:sp>
        <p:nvSpPr>
          <p:cNvPr id="3" name="コンテンツ プレースホルダー 2">
            <a:extLst>
              <a:ext uri="{FF2B5EF4-FFF2-40B4-BE49-F238E27FC236}">
                <a16:creationId xmlns:a16="http://schemas.microsoft.com/office/drawing/2014/main" id="{CE5CE8F7-DD1C-8A9D-7AC1-AEA3EC8378C6}"/>
              </a:ext>
            </a:extLst>
          </p:cNvPr>
          <p:cNvSpPr>
            <a:spLocks noGrp="1"/>
          </p:cNvSpPr>
          <p:nvPr>
            <p:ph idx="1"/>
          </p:nvPr>
        </p:nvSpPr>
        <p:spPr/>
        <p:txBody>
          <a:bodyPr/>
          <a:lstStyle/>
          <a:p>
            <a:endParaRPr lang="ja-JP" altLang="en-US"/>
          </a:p>
        </p:txBody>
      </p:sp>
      <p:pic>
        <p:nvPicPr>
          <p:cNvPr id="6" name="図 5">
            <a:extLst>
              <a:ext uri="{FF2B5EF4-FFF2-40B4-BE49-F238E27FC236}">
                <a16:creationId xmlns:a16="http://schemas.microsoft.com/office/drawing/2014/main" id="{B0340298-3596-BFC0-0605-66B55FAC6095}"/>
              </a:ext>
            </a:extLst>
          </p:cNvPr>
          <p:cNvPicPr>
            <a:picLocks noChangeAspect="1"/>
          </p:cNvPicPr>
          <p:nvPr/>
        </p:nvPicPr>
        <p:blipFill>
          <a:blip r:embed="rId2"/>
          <a:stretch>
            <a:fillRect/>
          </a:stretch>
        </p:blipFill>
        <p:spPr>
          <a:xfrm>
            <a:off x="1469626" y="1444796"/>
            <a:ext cx="9495343" cy="5258256"/>
          </a:xfrm>
          <a:prstGeom prst="rect">
            <a:avLst/>
          </a:prstGeom>
        </p:spPr>
      </p:pic>
      <p:sp>
        <p:nvSpPr>
          <p:cNvPr id="9" name="吹き出し: 四角形 8">
            <a:extLst>
              <a:ext uri="{FF2B5EF4-FFF2-40B4-BE49-F238E27FC236}">
                <a16:creationId xmlns:a16="http://schemas.microsoft.com/office/drawing/2014/main" id="{158BE58C-1F50-6FA9-6459-54D3295C5316}"/>
              </a:ext>
            </a:extLst>
          </p:cNvPr>
          <p:cNvSpPr/>
          <p:nvPr/>
        </p:nvSpPr>
        <p:spPr>
          <a:xfrm>
            <a:off x="226422" y="912791"/>
            <a:ext cx="4998721" cy="1371472"/>
          </a:xfrm>
          <a:prstGeom prst="wedgeRectCallout">
            <a:avLst>
              <a:gd name="adj1" fmla="val 11944"/>
              <a:gd name="adj2" fmla="val 98886"/>
            </a:avLst>
          </a:prstGeom>
          <a:solidFill>
            <a:schemeClr val="bg1"/>
          </a:solidFill>
          <a:ln w="3175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lIns="72000" tIns="72000" rIns="72000" bIns="72000" rtlCol="0" anchor="ctr"/>
          <a:lstStyle/>
          <a:p>
            <a:r>
              <a:rPr lang="en-US" altLang="ja-JP" dirty="0">
                <a:solidFill>
                  <a:schemeClr val="tx1"/>
                </a:solidFill>
              </a:rPr>
              <a:t>【</a:t>
            </a:r>
            <a:r>
              <a:rPr lang="ja-JP" altLang="en-US" dirty="0">
                <a:solidFill>
                  <a:schemeClr val="tx1"/>
                </a:solidFill>
              </a:rPr>
              <a:t>スライドショー設定にすると</a:t>
            </a:r>
            <a:r>
              <a:rPr lang="en-US" altLang="ja-JP" dirty="0">
                <a:solidFill>
                  <a:schemeClr val="tx1"/>
                </a:solidFill>
              </a:rPr>
              <a:t>…】</a:t>
            </a:r>
          </a:p>
          <a:p>
            <a:r>
              <a:rPr lang="ja-JP" altLang="en-US" dirty="0">
                <a:solidFill>
                  <a:schemeClr val="tx1"/>
                </a:solidFill>
              </a:rPr>
              <a:t>幼児の部屋の　　の箇所にエクセルシート等のリンクを挿入すると、個人記録を記入することができます。</a:t>
            </a:r>
            <a:endParaRPr lang="en-US" altLang="ja-JP" dirty="0">
              <a:solidFill>
                <a:schemeClr val="tx1"/>
              </a:solidFill>
            </a:endParaRPr>
          </a:p>
        </p:txBody>
      </p:sp>
      <p:sp>
        <p:nvSpPr>
          <p:cNvPr id="11" name="角丸四角形 7">
            <a:extLst>
              <a:ext uri="{FF2B5EF4-FFF2-40B4-BE49-F238E27FC236}">
                <a16:creationId xmlns:a16="http://schemas.microsoft.com/office/drawing/2014/main" id="{8372B431-B696-BF19-6F58-8F24B25C8506}"/>
              </a:ext>
            </a:extLst>
          </p:cNvPr>
          <p:cNvSpPr/>
          <p:nvPr/>
        </p:nvSpPr>
        <p:spPr>
          <a:xfrm>
            <a:off x="1738973" y="1299536"/>
            <a:ext cx="313250" cy="262025"/>
          </a:xfrm>
          <a:prstGeom prst="roundRect">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kumimoji="1" lang="ja-JP" altLang="en-US" sz="1400" dirty="0">
                <a:solidFill>
                  <a:schemeClr val="tx1"/>
                </a:solidFill>
              </a:rPr>
              <a:t>①</a:t>
            </a:r>
          </a:p>
        </p:txBody>
      </p:sp>
    </p:spTree>
    <p:extLst>
      <p:ext uri="{BB962C8B-B14F-4D97-AF65-F5344CB8AC3E}">
        <p14:creationId xmlns:p14="http://schemas.microsoft.com/office/powerpoint/2010/main" val="35546176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4AE25A5-6861-AE8C-45B1-8791008B42BF}"/>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10898F80-3B4D-9BAB-850E-354E3E1ACAFC}"/>
              </a:ext>
            </a:extLst>
          </p:cNvPr>
          <p:cNvPicPr>
            <a:picLocks noChangeAspect="1"/>
          </p:cNvPicPr>
          <p:nvPr/>
        </p:nvPicPr>
        <p:blipFill>
          <a:blip r:embed="rId2"/>
          <a:stretch>
            <a:fillRect/>
          </a:stretch>
        </p:blipFill>
        <p:spPr>
          <a:xfrm>
            <a:off x="189537" y="2777563"/>
            <a:ext cx="5805219" cy="3282982"/>
          </a:xfrm>
          <a:prstGeom prst="rect">
            <a:avLst/>
          </a:prstGeom>
        </p:spPr>
      </p:pic>
      <p:sp>
        <p:nvSpPr>
          <p:cNvPr id="8" name="テキスト ボックス 7">
            <a:extLst>
              <a:ext uri="{FF2B5EF4-FFF2-40B4-BE49-F238E27FC236}">
                <a16:creationId xmlns:a16="http://schemas.microsoft.com/office/drawing/2014/main" id="{A7DA23C4-DA18-A892-F3DA-AB731228661C}"/>
              </a:ext>
            </a:extLst>
          </p:cNvPr>
          <p:cNvSpPr txBox="1"/>
          <p:nvPr/>
        </p:nvSpPr>
        <p:spPr>
          <a:xfrm>
            <a:off x="419100" y="203200"/>
            <a:ext cx="6134100" cy="369332"/>
          </a:xfrm>
          <a:prstGeom prst="rect">
            <a:avLst/>
          </a:prstGeom>
          <a:noFill/>
        </p:spPr>
        <p:txBody>
          <a:bodyPr wrap="square" rtlCol="0">
            <a:spAutoFit/>
          </a:bodyPr>
          <a:lstStyle/>
          <a:p>
            <a:r>
              <a:rPr kumimoji="1" lang="ja-JP" altLang="en-US" dirty="0"/>
              <a:t>グルーピングのページの活用について</a:t>
            </a:r>
            <a:r>
              <a:rPr kumimoji="1" lang="en-US" altLang="ja-JP" dirty="0"/>
              <a:t>【</a:t>
            </a:r>
            <a:r>
              <a:rPr kumimoji="1" lang="ja-JP" altLang="en-US" dirty="0"/>
              <a:t>スライド９</a:t>
            </a:r>
            <a:r>
              <a:rPr kumimoji="1" lang="en-US" altLang="ja-JP" dirty="0"/>
              <a:t>】</a:t>
            </a:r>
            <a:endParaRPr kumimoji="1" lang="ja-JP" altLang="en-US" dirty="0"/>
          </a:p>
        </p:txBody>
      </p:sp>
      <p:sp>
        <p:nvSpPr>
          <p:cNvPr id="10" name="吹き出し: 角を丸めた四角形 9">
            <a:extLst>
              <a:ext uri="{FF2B5EF4-FFF2-40B4-BE49-F238E27FC236}">
                <a16:creationId xmlns:a16="http://schemas.microsoft.com/office/drawing/2014/main" id="{0982DD7E-7A4B-83F3-988E-6F78A11271F0}"/>
              </a:ext>
            </a:extLst>
          </p:cNvPr>
          <p:cNvSpPr/>
          <p:nvPr/>
        </p:nvSpPr>
        <p:spPr>
          <a:xfrm>
            <a:off x="6518663" y="154948"/>
            <a:ext cx="5536488" cy="1172170"/>
          </a:xfrm>
          <a:prstGeom prst="wedgeRoundRectCallout">
            <a:avLst>
              <a:gd name="adj1" fmla="val -61014"/>
              <a:gd name="adj2" fmla="val -32911"/>
              <a:gd name="adj3" fmla="val 16667"/>
            </a:avLst>
          </a:prstGeom>
          <a:solidFill>
            <a:schemeClr val="bg1"/>
          </a:solidFill>
          <a:ln w="38100">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lIns="72000" tIns="72000" rIns="72000" bIns="72000" rtlCol="0" anchor="ctr"/>
          <a:lstStyle/>
          <a:p>
            <a:r>
              <a:rPr kumimoji="1" lang="ja-JP" altLang="en-US" dirty="0">
                <a:solidFill>
                  <a:schemeClr val="tx1"/>
                </a:solidFill>
              </a:rPr>
              <a:t>活動の際のグルーピングの記載ができるページです。こちらでそれぞれの幼児の姿を想定し、グループを考えたり、人間関係を捉えたりすることができます。</a:t>
            </a:r>
          </a:p>
        </p:txBody>
      </p:sp>
      <p:pic>
        <p:nvPicPr>
          <p:cNvPr id="12" name="図 11">
            <a:extLst>
              <a:ext uri="{FF2B5EF4-FFF2-40B4-BE49-F238E27FC236}">
                <a16:creationId xmlns:a16="http://schemas.microsoft.com/office/drawing/2014/main" id="{964C8641-AA28-5D30-7101-DC2B080813A6}"/>
              </a:ext>
            </a:extLst>
          </p:cNvPr>
          <p:cNvPicPr>
            <a:picLocks noChangeAspect="1"/>
          </p:cNvPicPr>
          <p:nvPr/>
        </p:nvPicPr>
        <p:blipFill>
          <a:blip r:embed="rId3"/>
          <a:stretch>
            <a:fillRect/>
          </a:stretch>
        </p:blipFill>
        <p:spPr>
          <a:xfrm>
            <a:off x="6163888" y="1458131"/>
            <a:ext cx="5789551" cy="3282982"/>
          </a:xfrm>
          <a:prstGeom prst="rect">
            <a:avLst/>
          </a:prstGeom>
        </p:spPr>
      </p:pic>
      <p:sp>
        <p:nvSpPr>
          <p:cNvPr id="13" name="吹き出し: 四角形 12">
            <a:extLst>
              <a:ext uri="{FF2B5EF4-FFF2-40B4-BE49-F238E27FC236}">
                <a16:creationId xmlns:a16="http://schemas.microsoft.com/office/drawing/2014/main" id="{9736EE4B-FB9E-87DD-59A2-EC89005DC524}"/>
              </a:ext>
            </a:extLst>
          </p:cNvPr>
          <p:cNvSpPr/>
          <p:nvPr/>
        </p:nvSpPr>
        <p:spPr>
          <a:xfrm>
            <a:off x="6429763" y="5182033"/>
            <a:ext cx="5257800" cy="889358"/>
          </a:xfrm>
          <a:prstGeom prst="wedgeRectCallout">
            <a:avLst>
              <a:gd name="adj1" fmla="val -3325"/>
              <a:gd name="adj2" fmla="val -125980"/>
            </a:avLst>
          </a:prstGeom>
          <a:solidFill>
            <a:schemeClr val="bg1"/>
          </a:solidFill>
          <a:ln w="3175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lIns="72000" tIns="72000" rIns="72000" bIns="72000" rtlCol="0" anchor="ctr"/>
          <a:lstStyle/>
          <a:p>
            <a:r>
              <a:rPr lang="en-US" altLang="ja-JP" dirty="0">
                <a:solidFill>
                  <a:schemeClr val="tx1"/>
                </a:solidFill>
              </a:rPr>
              <a:t>【</a:t>
            </a:r>
            <a:r>
              <a:rPr lang="ja-JP" altLang="en-US" dirty="0">
                <a:solidFill>
                  <a:schemeClr val="tx1"/>
                </a:solidFill>
              </a:rPr>
              <a:t>人間関係を捉える</a:t>
            </a:r>
            <a:r>
              <a:rPr lang="en-US" altLang="ja-JP" dirty="0">
                <a:solidFill>
                  <a:schemeClr val="tx1"/>
                </a:solidFill>
              </a:rPr>
              <a:t>】</a:t>
            </a:r>
          </a:p>
          <a:p>
            <a:r>
              <a:rPr lang="ja-JP" altLang="en-US" dirty="0">
                <a:solidFill>
                  <a:schemeClr val="tx1"/>
                </a:solidFill>
              </a:rPr>
              <a:t>記録として活用したり、活動でのグルーピングを考える上で活用したりします。</a:t>
            </a:r>
            <a:endParaRPr lang="en-US" altLang="ja-JP" dirty="0">
              <a:solidFill>
                <a:schemeClr val="tx1"/>
              </a:solidFill>
            </a:endParaRPr>
          </a:p>
        </p:txBody>
      </p:sp>
      <p:sp>
        <p:nvSpPr>
          <p:cNvPr id="9" name="吹き出し: 四角形 8">
            <a:extLst>
              <a:ext uri="{FF2B5EF4-FFF2-40B4-BE49-F238E27FC236}">
                <a16:creationId xmlns:a16="http://schemas.microsoft.com/office/drawing/2014/main" id="{9252E455-B7EE-DEBA-3422-F1717C54D149}"/>
              </a:ext>
            </a:extLst>
          </p:cNvPr>
          <p:cNvSpPr/>
          <p:nvPr/>
        </p:nvSpPr>
        <p:spPr>
          <a:xfrm>
            <a:off x="464113" y="741033"/>
            <a:ext cx="5355838" cy="1747251"/>
          </a:xfrm>
          <a:prstGeom prst="wedgeRectCallout">
            <a:avLst>
              <a:gd name="adj1" fmla="val 4512"/>
              <a:gd name="adj2" fmla="val 86269"/>
            </a:avLst>
          </a:prstGeom>
          <a:solidFill>
            <a:schemeClr val="bg1"/>
          </a:solidFill>
          <a:ln w="3175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r>
              <a:rPr lang="en-US" altLang="ja-JP" dirty="0">
                <a:solidFill>
                  <a:schemeClr val="tx1"/>
                </a:solidFill>
              </a:rPr>
              <a:t>【</a:t>
            </a:r>
            <a:r>
              <a:rPr lang="ja-JP" altLang="en-US" dirty="0">
                <a:solidFill>
                  <a:schemeClr val="tx1"/>
                </a:solidFill>
              </a:rPr>
              <a:t>グルーピングを考える</a:t>
            </a:r>
            <a:r>
              <a:rPr lang="en-US" altLang="ja-JP" dirty="0">
                <a:solidFill>
                  <a:schemeClr val="tx1"/>
                </a:solidFill>
              </a:rPr>
              <a:t>】</a:t>
            </a:r>
          </a:p>
          <a:p>
            <a:r>
              <a:rPr lang="ja-JP" altLang="en-US" dirty="0">
                <a:solidFill>
                  <a:schemeClr val="tx1"/>
                </a:solidFill>
              </a:rPr>
              <a:t>・　活動のねらいから、グループ構成を考え、それ</a:t>
            </a:r>
            <a:endParaRPr lang="en-US" altLang="ja-JP" dirty="0">
              <a:solidFill>
                <a:schemeClr val="tx1"/>
              </a:solidFill>
            </a:endParaRPr>
          </a:p>
          <a:p>
            <a:r>
              <a:rPr lang="ja-JP" altLang="en-US" dirty="0">
                <a:solidFill>
                  <a:schemeClr val="tx1"/>
                </a:solidFill>
              </a:rPr>
              <a:t>　ぞれのグループでのねらいを想定することにつな</a:t>
            </a:r>
            <a:endParaRPr lang="en-US" altLang="ja-JP" dirty="0">
              <a:solidFill>
                <a:schemeClr val="tx1"/>
              </a:solidFill>
            </a:endParaRPr>
          </a:p>
          <a:p>
            <a:r>
              <a:rPr lang="ja-JP" altLang="en-US" dirty="0">
                <a:solidFill>
                  <a:schemeClr val="tx1"/>
                </a:solidFill>
              </a:rPr>
              <a:t>　がります。</a:t>
            </a:r>
            <a:endParaRPr lang="en-US" altLang="ja-JP" dirty="0">
              <a:solidFill>
                <a:schemeClr val="tx1"/>
              </a:solidFill>
            </a:endParaRPr>
          </a:p>
          <a:p>
            <a:r>
              <a:rPr lang="ja-JP" altLang="en-US" dirty="0">
                <a:solidFill>
                  <a:schemeClr val="tx1"/>
                </a:solidFill>
              </a:rPr>
              <a:t>・　活動時のグルーピングの記録としても活用でき、</a:t>
            </a:r>
            <a:endParaRPr lang="en-US" altLang="ja-JP" dirty="0">
              <a:solidFill>
                <a:schemeClr val="tx1"/>
              </a:solidFill>
            </a:endParaRPr>
          </a:p>
          <a:p>
            <a:r>
              <a:rPr lang="ja-JP" altLang="en-US" dirty="0">
                <a:solidFill>
                  <a:schemeClr val="tx1"/>
                </a:solidFill>
              </a:rPr>
              <a:t>　次回の活動に生かすことができます。</a:t>
            </a:r>
            <a:endParaRPr lang="en-US" altLang="ja-JP" dirty="0">
              <a:solidFill>
                <a:schemeClr val="tx1"/>
              </a:solidFill>
            </a:endParaRPr>
          </a:p>
        </p:txBody>
      </p:sp>
    </p:spTree>
    <p:extLst>
      <p:ext uri="{BB962C8B-B14F-4D97-AF65-F5344CB8AC3E}">
        <p14:creationId xmlns:p14="http://schemas.microsoft.com/office/powerpoint/2010/main" val="1306237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9428B7D-C263-57EA-8E56-C63026273492}"/>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9DDB411B-4223-05A3-2970-51E2B554C7EC}"/>
              </a:ext>
            </a:extLst>
          </p:cNvPr>
          <p:cNvPicPr>
            <a:picLocks noChangeAspect="1"/>
          </p:cNvPicPr>
          <p:nvPr/>
        </p:nvPicPr>
        <p:blipFill>
          <a:blip r:embed="rId2"/>
          <a:stretch>
            <a:fillRect/>
          </a:stretch>
        </p:blipFill>
        <p:spPr>
          <a:xfrm>
            <a:off x="1296808" y="1521137"/>
            <a:ext cx="9254760" cy="5204458"/>
          </a:xfrm>
          <a:prstGeom prst="rect">
            <a:avLst/>
          </a:prstGeom>
        </p:spPr>
      </p:pic>
      <p:sp>
        <p:nvSpPr>
          <p:cNvPr id="8" name="テキスト ボックス 7">
            <a:extLst>
              <a:ext uri="{FF2B5EF4-FFF2-40B4-BE49-F238E27FC236}">
                <a16:creationId xmlns:a16="http://schemas.microsoft.com/office/drawing/2014/main" id="{A076C1BE-02BB-5A02-007B-EB77C31D327E}"/>
              </a:ext>
            </a:extLst>
          </p:cNvPr>
          <p:cNvSpPr txBox="1"/>
          <p:nvPr/>
        </p:nvSpPr>
        <p:spPr>
          <a:xfrm>
            <a:off x="419100" y="203200"/>
            <a:ext cx="6134100" cy="369332"/>
          </a:xfrm>
          <a:prstGeom prst="rect">
            <a:avLst/>
          </a:prstGeom>
          <a:noFill/>
        </p:spPr>
        <p:txBody>
          <a:bodyPr wrap="square" rtlCol="0">
            <a:spAutoFit/>
          </a:bodyPr>
          <a:lstStyle/>
          <a:p>
            <a:r>
              <a:rPr lang="ja-JP" altLang="en-US" dirty="0"/>
              <a:t>話し合い見える化シート</a:t>
            </a:r>
            <a:r>
              <a:rPr kumimoji="1" lang="ja-JP" altLang="en-US" dirty="0"/>
              <a:t>について</a:t>
            </a:r>
            <a:r>
              <a:rPr kumimoji="1" lang="en-US" altLang="ja-JP" dirty="0"/>
              <a:t>【</a:t>
            </a:r>
            <a:r>
              <a:rPr kumimoji="1" lang="ja-JP" altLang="en-US" dirty="0"/>
              <a:t>スライド</a:t>
            </a:r>
            <a:r>
              <a:rPr kumimoji="1" lang="en-US" altLang="ja-JP" dirty="0"/>
              <a:t>10】</a:t>
            </a:r>
            <a:endParaRPr kumimoji="1" lang="ja-JP" altLang="en-US" dirty="0"/>
          </a:p>
        </p:txBody>
      </p:sp>
      <p:sp>
        <p:nvSpPr>
          <p:cNvPr id="10" name="吹き出し: 角を丸めた四角形 9">
            <a:extLst>
              <a:ext uri="{FF2B5EF4-FFF2-40B4-BE49-F238E27FC236}">
                <a16:creationId xmlns:a16="http://schemas.microsoft.com/office/drawing/2014/main" id="{E0F2870B-1873-1A9E-475D-624A3F5704E1}"/>
              </a:ext>
            </a:extLst>
          </p:cNvPr>
          <p:cNvSpPr/>
          <p:nvPr/>
        </p:nvSpPr>
        <p:spPr>
          <a:xfrm>
            <a:off x="6450702" y="98902"/>
            <a:ext cx="5583141" cy="1172170"/>
          </a:xfrm>
          <a:prstGeom prst="wedgeRoundRectCallout">
            <a:avLst>
              <a:gd name="adj1" fmla="val -61014"/>
              <a:gd name="adj2" fmla="val -32911"/>
              <a:gd name="adj3" fmla="val 16667"/>
            </a:avLst>
          </a:prstGeom>
          <a:solidFill>
            <a:schemeClr val="bg1"/>
          </a:solidFill>
          <a:ln w="38100">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lIns="72000" tIns="72000" rIns="72000" bIns="72000" rtlCol="0" anchor="ctr"/>
          <a:lstStyle/>
          <a:p>
            <a:r>
              <a:rPr lang="ja-JP" altLang="en-US" dirty="0">
                <a:solidFill>
                  <a:schemeClr val="tx1"/>
                </a:solidFill>
              </a:rPr>
              <a:t>話し合い・活動での具体的な教師の援助・環境構成について</a:t>
            </a:r>
            <a:r>
              <a:rPr lang="en-US" altLang="ja-JP" dirty="0">
                <a:solidFill>
                  <a:schemeClr val="tx1"/>
                </a:solidFill>
              </a:rPr>
              <a:t>PDCA</a:t>
            </a:r>
            <a:r>
              <a:rPr lang="ja-JP" altLang="en-US" dirty="0">
                <a:solidFill>
                  <a:schemeClr val="tx1"/>
                </a:solidFill>
              </a:rPr>
              <a:t>サイクルで計画、実践、振り返りをし、改善策を次回の話し合い・活動に生かせるようにします。</a:t>
            </a:r>
            <a:endParaRPr kumimoji="1" lang="ja-JP" altLang="en-US" dirty="0">
              <a:solidFill>
                <a:schemeClr val="tx1"/>
              </a:solidFill>
            </a:endParaRPr>
          </a:p>
        </p:txBody>
      </p:sp>
      <p:sp>
        <p:nvSpPr>
          <p:cNvPr id="9" name="吹き出し: 四角形 8">
            <a:extLst>
              <a:ext uri="{FF2B5EF4-FFF2-40B4-BE49-F238E27FC236}">
                <a16:creationId xmlns:a16="http://schemas.microsoft.com/office/drawing/2014/main" id="{59C6081D-0A45-6DFF-F0D2-6E59FEF2D196}"/>
              </a:ext>
            </a:extLst>
          </p:cNvPr>
          <p:cNvSpPr/>
          <p:nvPr/>
        </p:nvSpPr>
        <p:spPr>
          <a:xfrm>
            <a:off x="97971" y="779568"/>
            <a:ext cx="6262784" cy="512541"/>
          </a:xfrm>
          <a:prstGeom prst="wedgeRectCallout">
            <a:avLst>
              <a:gd name="adj1" fmla="val 30"/>
              <a:gd name="adj2" fmla="val 121469"/>
            </a:avLst>
          </a:prstGeom>
          <a:solidFill>
            <a:schemeClr val="bg1">
              <a:lumMod val="85000"/>
            </a:schemeClr>
          </a:solid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r>
              <a:rPr lang="en-US" altLang="ja-JP" sz="1400" dirty="0">
                <a:solidFill>
                  <a:schemeClr val="tx1"/>
                </a:solidFill>
              </a:rPr>
              <a:t>【P</a:t>
            </a:r>
            <a:r>
              <a:rPr lang="ja-JP" altLang="en-US" sz="1400" dirty="0">
                <a:solidFill>
                  <a:schemeClr val="tx1"/>
                </a:solidFill>
              </a:rPr>
              <a:t>（計画）・</a:t>
            </a:r>
            <a:r>
              <a:rPr lang="en-US" altLang="ja-JP" sz="1400" dirty="0">
                <a:solidFill>
                  <a:schemeClr val="tx1"/>
                </a:solidFill>
              </a:rPr>
              <a:t>D</a:t>
            </a:r>
            <a:r>
              <a:rPr lang="ja-JP" altLang="en-US" sz="1400" dirty="0">
                <a:solidFill>
                  <a:schemeClr val="tx1"/>
                </a:solidFill>
              </a:rPr>
              <a:t>（実践）の思考の流れのポイント</a:t>
            </a:r>
            <a:r>
              <a:rPr lang="en-US" altLang="ja-JP" sz="1400" dirty="0">
                <a:solidFill>
                  <a:schemeClr val="tx1"/>
                </a:solidFill>
              </a:rPr>
              <a:t>】</a:t>
            </a:r>
          </a:p>
          <a:p>
            <a:r>
              <a:rPr lang="ja-JP" altLang="en-US" sz="1400" dirty="0">
                <a:solidFill>
                  <a:schemeClr val="tx1"/>
                </a:solidFill>
              </a:rPr>
              <a:t>①　ねらい、幼児の実態からの教師の願い、幼児の予想される姿を記載する。　</a:t>
            </a:r>
            <a:endParaRPr lang="en-US" altLang="ja-JP" sz="1400" dirty="0">
              <a:solidFill>
                <a:schemeClr val="tx1"/>
              </a:solidFill>
            </a:endParaRPr>
          </a:p>
        </p:txBody>
      </p:sp>
      <p:sp>
        <p:nvSpPr>
          <p:cNvPr id="4" name="四角形: 角を丸くする 3">
            <a:extLst>
              <a:ext uri="{FF2B5EF4-FFF2-40B4-BE49-F238E27FC236}">
                <a16:creationId xmlns:a16="http://schemas.microsoft.com/office/drawing/2014/main" id="{12C43F57-F999-3858-6C31-AF9100F9C31C}"/>
              </a:ext>
            </a:extLst>
          </p:cNvPr>
          <p:cNvSpPr/>
          <p:nvPr/>
        </p:nvSpPr>
        <p:spPr>
          <a:xfrm>
            <a:off x="3020007" y="1982090"/>
            <a:ext cx="4234432" cy="671804"/>
          </a:xfrm>
          <a:prstGeom prst="roundRect">
            <a:avLst/>
          </a:prstGeom>
          <a:noFill/>
          <a:ln w="444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フローチャート: 他ページ結合子 4">
            <a:extLst>
              <a:ext uri="{FF2B5EF4-FFF2-40B4-BE49-F238E27FC236}">
                <a16:creationId xmlns:a16="http://schemas.microsoft.com/office/drawing/2014/main" id="{93BAEF3F-C00C-65BD-66C8-5F17B1776781}"/>
              </a:ext>
            </a:extLst>
          </p:cNvPr>
          <p:cNvSpPr/>
          <p:nvPr/>
        </p:nvSpPr>
        <p:spPr>
          <a:xfrm>
            <a:off x="2985795" y="1634765"/>
            <a:ext cx="307910" cy="323698"/>
          </a:xfrm>
          <a:prstGeom prst="flowChartOffpageConnector">
            <a:avLst/>
          </a:prstGeom>
          <a:solidFill>
            <a:schemeClr val="bg1">
              <a:lumMod val="85000"/>
            </a:schemeClr>
          </a:solid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0" rtlCol="0" anchor="ctr" anchorCtr="0"/>
          <a:lstStyle/>
          <a:p>
            <a:pPr algn="ctr"/>
            <a:r>
              <a:rPr kumimoji="1" lang="ja-JP" altLang="en-US" dirty="0">
                <a:solidFill>
                  <a:schemeClr val="tx1"/>
                </a:solidFill>
              </a:rPr>
              <a:t>①</a:t>
            </a:r>
          </a:p>
        </p:txBody>
      </p:sp>
      <p:sp>
        <p:nvSpPr>
          <p:cNvPr id="7" name="吹き出し: 四角形 6">
            <a:extLst>
              <a:ext uri="{FF2B5EF4-FFF2-40B4-BE49-F238E27FC236}">
                <a16:creationId xmlns:a16="http://schemas.microsoft.com/office/drawing/2014/main" id="{13525972-05EE-1515-4B6D-467107FAFEAE}"/>
              </a:ext>
            </a:extLst>
          </p:cNvPr>
          <p:cNvSpPr/>
          <p:nvPr/>
        </p:nvSpPr>
        <p:spPr>
          <a:xfrm>
            <a:off x="7716416" y="1375836"/>
            <a:ext cx="4317427" cy="671804"/>
          </a:xfrm>
          <a:prstGeom prst="wedgeRectCallout">
            <a:avLst>
              <a:gd name="adj1" fmla="val 7200"/>
              <a:gd name="adj2" fmla="val 96896"/>
            </a:avLst>
          </a:prstGeom>
          <a:solidFill>
            <a:schemeClr val="bg1">
              <a:lumMod val="85000"/>
            </a:schemeClr>
          </a:solid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r>
              <a:rPr lang="en-US" altLang="ja-JP" sz="1400" dirty="0">
                <a:solidFill>
                  <a:schemeClr val="tx1"/>
                </a:solidFill>
              </a:rPr>
              <a:t>【P</a:t>
            </a:r>
            <a:r>
              <a:rPr lang="ja-JP" altLang="en-US" sz="1400" dirty="0">
                <a:solidFill>
                  <a:schemeClr val="tx1"/>
                </a:solidFill>
              </a:rPr>
              <a:t>（計画）・</a:t>
            </a:r>
            <a:r>
              <a:rPr lang="en-US" altLang="ja-JP" sz="1400" dirty="0">
                <a:solidFill>
                  <a:schemeClr val="tx1"/>
                </a:solidFill>
              </a:rPr>
              <a:t>D</a:t>
            </a:r>
            <a:r>
              <a:rPr lang="ja-JP" altLang="en-US" sz="1400" dirty="0">
                <a:solidFill>
                  <a:schemeClr val="tx1"/>
                </a:solidFill>
              </a:rPr>
              <a:t>（実践）の思考の流れのポイント</a:t>
            </a:r>
            <a:r>
              <a:rPr lang="en-US" altLang="ja-JP" sz="1400" dirty="0">
                <a:solidFill>
                  <a:schemeClr val="tx1"/>
                </a:solidFill>
              </a:rPr>
              <a:t>】</a:t>
            </a:r>
          </a:p>
          <a:p>
            <a:r>
              <a:rPr lang="ja-JP" altLang="en-US" sz="1400" dirty="0">
                <a:solidFill>
                  <a:schemeClr val="tx1"/>
                </a:solidFill>
              </a:rPr>
              <a:t>②　「目指す幼児の姿」を記載し、そこから今回の</a:t>
            </a:r>
            <a:endParaRPr lang="en-US" altLang="ja-JP" sz="1400" dirty="0">
              <a:solidFill>
                <a:schemeClr val="tx1"/>
              </a:solidFill>
            </a:endParaRPr>
          </a:p>
          <a:p>
            <a:r>
              <a:rPr lang="ja-JP" altLang="en-US" sz="1400" dirty="0">
                <a:solidFill>
                  <a:schemeClr val="tx1"/>
                </a:solidFill>
              </a:rPr>
              <a:t>　教師の援助・環境構成の方向性を決める。</a:t>
            </a:r>
            <a:endParaRPr lang="en-US" altLang="ja-JP" sz="1600" dirty="0">
              <a:solidFill>
                <a:schemeClr val="tx1"/>
              </a:solidFill>
            </a:endParaRPr>
          </a:p>
        </p:txBody>
      </p:sp>
      <p:sp>
        <p:nvSpPr>
          <p:cNvPr id="11" name="四角形: 角を丸くする 10">
            <a:extLst>
              <a:ext uri="{FF2B5EF4-FFF2-40B4-BE49-F238E27FC236}">
                <a16:creationId xmlns:a16="http://schemas.microsoft.com/office/drawing/2014/main" id="{209AA6FC-B719-3CA2-48C8-E421D0803374}"/>
              </a:ext>
            </a:extLst>
          </p:cNvPr>
          <p:cNvSpPr/>
          <p:nvPr/>
        </p:nvSpPr>
        <p:spPr>
          <a:xfrm>
            <a:off x="2904930" y="2643774"/>
            <a:ext cx="7242112" cy="416667"/>
          </a:xfrm>
          <a:prstGeom prst="roundRect">
            <a:avLst/>
          </a:prstGeom>
          <a:noFill/>
          <a:ln w="444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フローチャート: 他ページ結合子 13">
            <a:extLst>
              <a:ext uri="{FF2B5EF4-FFF2-40B4-BE49-F238E27FC236}">
                <a16:creationId xmlns:a16="http://schemas.microsoft.com/office/drawing/2014/main" id="{0A007898-2BC6-D65F-9129-6776B10C008E}"/>
              </a:ext>
            </a:extLst>
          </p:cNvPr>
          <p:cNvSpPr/>
          <p:nvPr/>
        </p:nvSpPr>
        <p:spPr>
          <a:xfrm>
            <a:off x="9839132" y="2266281"/>
            <a:ext cx="307910" cy="323698"/>
          </a:xfrm>
          <a:prstGeom prst="flowChartOffpageConnector">
            <a:avLst/>
          </a:prstGeom>
          <a:solidFill>
            <a:schemeClr val="bg1">
              <a:lumMod val="85000"/>
            </a:schemeClr>
          </a:solid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0" rtlCol="0" anchor="ctr" anchorCtr="0"/>
          <a:lstStyle/>
          <a:p>
            <a:pPr algn="ctr"/>
            <a:r>
              <a:rPr lang="ja-JP" altLang="en-US" dirty="0">
                <a:solidFill>
                  <a:schemeClr val="tx1"/>
                </a:solidFill>
              </a:rPr>
              <a:t>②</a:t>
            </a:r>
            <a:endParaRPr kumimoji="1" lang="ja-JP" altLang="en-US" dirty="0">
              <a:solidFill>
                <a:schemeClr val="tx1"/>
              </a:solidFill>
            </a:endParaRPr>
          </a:p>
        </p:txBody>
      </p:sp>
      <p:sp>
        <p:nvSpPr>
          <p:cNvPr id="15" name="四角形: 角を丸くする 14">
            <a:extLst>
              <a:ext uri="{FF2B5EF4-FFF2-40B4-BE49-F238E27FC236}">
                <a16:creationId xmlns:a16="http://schemas.microsoft.com/office/drawing/2014/main" id="{0BA4C60B-545F-E673-19B3-314EC085DFE1}"/>
              </a:ext>
            </a:extLst>
          </p:cNvPr>
          <p:cNvSpPr/>
          <p:nvPr/>
        </p:nvSpPr>
        <p:spPr>
          <a:xfrm>
            <a:off x="7318791" y="4923859"/>
            <a:ext cx="1022581" cy="1204486"/>
          </a:xfrm>
          <a:prstGeom prst="roundRect">
            <a:avLst/>
          </a:prstGeom>
          <a:noFill/>
          <a:ln w="444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フローチャート: 他ページ結合子 15">
            <a:extLst>
              <a:ext uri="{FF2B5EF4-FFF2-40B4-BE49-F238E27FC236}">
                <a16:creationId xmlns:a16="http://schemas.microsoft.com/office/drawing/2014/main" id="{466A309D-4E32-90EA-27DF-1C2339F83AF4}"/>
              </a:ext>
            </a:extLst>
          </p:cNvPr>
          <p:cNvSpPr/>
          <p:nvPr/>
        </p:nvSpPr>
        <p:spPr>
          <a:xfrm>
            <a:off x="7408506" y="4621171"/>
            <a:ext cx="307910" cy="323698"/>
          </a:xfrm>
          <a:prstGeom prst="flowChartOffpageConnector">
            <a:avLst/>
          </a:prstGeom>
          <a:solidFill>
            <a:schemeClr val="bg1">
              <a:lumMod val="85000"/>
            </a:schemeClr>
          </a:solid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0" rtlCol="0" anchor="ctr" anchorCtr="0"/>
          <a:lstStyle/>
          <a:p>
            <a:pPr algn="ctr"/>
            <a:r>
              <a:rPr lang="ja-JP" altLang="en-US" dirty="0">
                <a:solidFill>
                  <a:schemeClr val="tx1"/>
                </a:solidFill>
              </a:rPr>
              <a:t>②</a:t>
            </a:r>
            <a:endParaRPr kumimoji="1" lang="ja-JP" altLang="en-US" dirty="0">
              <a:solidFill>
                <a:schemeClr val="tx1"/>
              </a:solidFill>
            </a:endParaRPr>
          </a:p>
        </p:txBody>
      </p:sp>
      <p:sp>
        <p:nvSpPr>
          <p:cNvPr id="17" name="四角形: 角を丸くする 16">
            <a:extLst>
              <a:ext uri="{FF2B5EF4-FFF2-40B4-BE49-F238E27FC236}">
                <a16:creationId xmlns:a16="http://schemas.microsoft.com/office/drawing/2014/main" id="{302A90DC-6BA7-2B9C-4F6F-C09DADC0BB2A}"/>
              </a:ext>
            </a:extLst>
          </p:cNvPr>
          <p:cNvSpPr/>
          <p:nvPr/>
        </p:nvSpPr>
        <p:spPr>
          <a:xfrm>
            <a:off x="1751045" y="3258547"/>
            <a:ext cx="1540906" cy="1686322"/>
          </a:xfrm>
          <a:prstGeom prst="roundRect">
            <a:avLst/>
          </a:prstGeom>
          <a:noFill/>
          <a:ln w="444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四角形: 角を丸くする 17">
            <a:extLst>
              <a:ext uri="{FF2B5EF4-FFF2-40B4-BE49-F238E27FC236}">
                <a16:creationId xmlns:a16="http://schemas.microsoft.com/office/drawing/2014/main" id="{6906E8F2-BBF4-D6C1-2005-559323D0DABC}"/>
              </a:ext>
            </a:extLst>
          </p:cNvPr>
          <p:cNvSpPr/>
          <p:nvPr/>
        </p:nvSpPr>
        <p:spPr>
          <a:xfrm>
            <a:off x="4945197" y="3310506"/>
            <a:ext cx="1370928" cy="1634363"/>
          </a:xfrm>
          <a:prstGeom prst="roundRect">
            <a:avLst/>
          </a:prstGeom>
          <a:noFill/>
          <a:ln w="444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四角形: 角を丸くする 18">
            <a:extLst>
              <a:ext uri="{FF2B5EF4-FFF2-40B4-BE49-F238E27FC236}">
                <a16:creationId xmlns:a16="http://schemas.microsoft.com/office/drawing/2014/main" id="{47970410-62B3-FB7A-553A-047D77EFF679}"/>
              </a:ext>
            </a:extLst>
          </p:cNvPr>
          <p:cNvSpPr/>
          <p:nvPr/>
        </p:nvSpPr>
        <p:spPr>
          <a:xfrm>
            <a:off x="8601569" y="3337288"/>
            <a:ext cx="1634113" cy="1085267"/>
          </a:xfrm>
          <a:prstGeom prst="roundRect">
            <a:avLst/>
          </a:prstGeom>
          <a:noFill/>
          <a:ln w="444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フローチャート: 他ページ結合子 19">
            <a:extLst>
              <a:ext uri="{FF2B5EF4-FFF2-40B4-BE49-F238E27FC236}">
                <a16:creationId xmlns:a16="http://schemas.microsoft.com/office/drawing/2014/main" id="{63ACB5C5-8427-E3ED-8BCD-383BFE2FEBAF}"/>
              </a:ext>
            </a:extLst>
          </p:cNvPr>
          <p:cNvSpPr/>
          <p:nvPr/>
        </p:nvSpPr>
        <p:spPr>
          <a:xfrm>
            <a:off x="1751045" y="2940933"/>
            <a:ext cx="307910" cy="323698"/>
          </a:xfrm>
          <a:prstGeom prst="flowChartOffpageConnector">
            <a:avLst/>
          </a:prstGeom>
          <a:solidFill>
            <a:schemeClr val="bg1">
              <a:lumMod val="85000"/>
            </a:schemeClr>
          </a:solid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0" rtlCol="0" anchor="ctr" anchorCtr="0"/>
          <a:lstStyle/>
          <a:p>
            <a:pPr algn="ctr"/>
            <a:r>
              <a:rPr kumimoji="1" lang="ja-JP" altLang="en-US" dirty="0">
                <a:solidFill>
                  <a:schemeClr val="tx1"/>
                </a:solidFill>
              </a:rPr>
              <a:t>③</a:t>
            </a:r>
          </a:p>
        </p:txBody>
      </p:sp>
      <p:sp>
        <p:nvSpPr>
          <p:cNvPr id="23" name="フローチャート: 他ページ結合子 22">
            <a:extLst>
              <a:ext uri="{FF2B5EF4-FFF2-40B4-BE49-F238E27FC236}">
                <a16:creationId xmlns:a16="http://schemas.microsoft.com/office/drawing/2014/main" id="{6DCD94D6-0E14-B404-3391-B1EE188F67CC}"/>
              </a:ext>
            </a:extLst>
          </p:cNvPr>
          <p:cNvSpPr/>
          <p:nvPr/>
        </p:nvSpPr>
        <p:spPr>
          <a:xfrm>
            <a:off x="5446355" y="3012548"/>
            <a:ext cx="307910" cy="323698"/>
          </a:xfrm>
          <a:prstGeom prst="flowChartOffpageConnector">
            <a:avLst/>
          </a:prstGeom>
          <a:solidFill>
            <a:schemeClr val="bg1">
              <a:lumMod val="85000"/>
            </a:schemeClr>
          </a:solid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0" rtlCol="0" anchor="ctr" anchorCtr="0"/>
          <a:lstStyle/>
          <a:p>
            <a:pPr algn="ctr"/>
            <a:r>
              <a:rPr kumimoji="1" lang="ja-JP" altLang="en-US" dirty="0">
                <a:solidFill>
                  <a:schemeClr val="tx1"/>
                </a:solidFill>
              </a:rPr>
              <a:t>③</a:t>
            </a:r>
          </a:p>
        </p:txBody>
      </p:sp>
      <p:sp>
        <p:nvSpPr>
          <p:cNvPr id="24" name="フローチャート: 他ページ結合子 23">
            <a:extLst>
              <a:ext uri="{FF2B5EF4-FFF2-40B4-BE49-F238E27FC236}">
                <a16:creationId xmlns:a16="http://schemas.microsoft.com/office/drawing/2014/main" id="{443F3632-3AE8-EA56-00AF-B08803864C06}"/>
              </a:ext>
            </a:extLst>
          </p:cNvPr>
          <p:cNvSpPr/>
          <p:nvPr/>
        </p:nvSpPr>
        <p:spPr>
          <a:xfrm>
            <a:off x="9273373" y="3035975"/>
            <a:ext cx="307910" cy="323698"/>
          </a:xfrm>
          <a:prstGeom prst="flowChartOffpageConnector">
            <a:avLst/>
          </a:prstGeom>
          <a:solidFill>
            <a:schemeClr val="bg1">
              <a:lumMod val="85000"/>
            </a:schemeClr>
          </a:solid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0" rtlCol="0" anchor="ctr" anchorCtr="0"/>
          <a:lstStyle/>
          <a:p>
            <a:pPr algn="ctr"/>
            <a:r>
              <a:rPr kumimoji="1" lang="ja-JP" altLang="en-US" dirty="0">
                <a:solidFill>
                  <a:schemeClr val="tx1"/>
                </a:solidFill>
              </a:rPr>
              <a:t>③</a:t>
            </a:r>
          </a:p>
        </p:txBody>
      </p:sp>
      <p:sp>
        <p:nvSpPr>
          <p:cNvPr id="25" name="吹き出し: 四角形 24">
            <a:extLst>
              <a:ext uri="{FF2B5EF4-FFF2-40B4-BE49-F238E27FC236}">
                <a16:creationId xmlns:a16="http://schemas.microsoft.com/office/drawing/2014/main" id="{AF2B8C53-3749-8C50-3541-7B789BA53341}"/>
              </a:ext>
            </a:extLst>
          </p:cNvPr>
          <p:cNvSpPr/>
          <p:nvPr/>
        </p:nvSpPr>
        <p:spPr>
          <a:xfrm>
            <a:off x="97971" y="1381847"/>
            <a:ext cx="2806959" cy="1305927"/>
          </a:xfrm>
          <a:prstGeom prst="wedgeRectCallout">
            <a:avLst>
              <a:gd name="adj1" fmla="val 10745"/>
              <a:gd name="adj2" fmla="val 72010"/>
            </a:avLst>
          </a:prstGeom>
          <a:solidFill>
            <a:schemeClr val="bg1">
              <a:lumMod val="85000"/>
            </a:schemeClr>
          </a:solid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r>
              <a:rPr lang="en-US" altLang="ja-JP" sz="1400" dirty="0">
                <a:solidFill>
                  <a:schemeClr val="tx1"/>
                </a:solidFill>
              </a:rPr>
              <a:t>【P</a:t>
            </a:r>
            <a:r>
              <a:rPr lang="ja-JP" altLang="en-US" sz="1400" dirty="0">
                <a:solidFill>
                  <a:schemeClr val="tx1"/>
                </a:solidFill>
              </a:rPr>
              <a:t>（計画）・</a:t>
            </a:r>
            <a:r>
              <a:rPr lang="en-US" altLang="ja-JP" sz="1400" dirty="0">
                <a:solidFill>
                  <a:schemeClr val="tx1"/>
                </a:solidFill>
              </a:rPr>
              <a:t>D</a:t>
            </a:r>
            <a:r>
              <a:rPr lang="ja-JP" altLang="en-US" sz="1400" dirty="0">
                <a:solidFill>
                  <a:schemeClr val="tx1"/>
                </a:solidFill>
              </a:rPr>
              <a:t>（実践）の思考の流れのポイント</a:t>
            </a:r>
            <a:r>
              <a:rPr lang="en-US" altLang="ja-JP" sz="1400" dirty="0">
                <a:solidFill>
                  <a:schemeClr val="tx1"/>
                </a:solidFill>
              </a:rPr>
              <a:t>】</a:t>
            </a:r>
          </a:p>
          <a:p>
            <a:r>
              <a:rPr lang="ja-JP" altLang="en-US" sz="1400" dirty="0">
                <a:solidFill>
                  <a:schemeClr val="tx1"/>
                </a:solidFill>
              </a:rPr>
              <a:t>③　「導入」「話し合い・活動」</a:t>
            </a:r>
            <a:endParaRPr lang="en-US" altLang="ja-JP" sz="1400" dirty="0">
              <a:solidFill>
                <a:schemeClr val="tx1"/>
              </a:solidFill>
            </a:endParaRPr>
          </a:p>
          <a:p>
            <a:r>
              <a:rPr lang="ja-JP" altLang="en-US" sz="1400" dirty="0">
                <a:solidFill>
                  <a:schemeClr val="tx1"/>
                </a:solidFill>
              </a:rPr>
              <a:t>　「終末」それぞれの具体的な</a:t>
            </a:r>
            <a:endParaRPr lang="en-US" altLang="ja-JP" sz="1400" dirty="0">
              <a:solidFill>
                <a:schemeClr val="tx1"/>
              </a:solidFill>
            </a:endParaRPr>
          </a:p>
          <a:p>
            <a:r>
              <a:rPr lang="ja-JP" altLang="en-US" sz="1400" dirty="0">
                <a:solidFill>
                  <a:schemeClr val="tx1"/>
                </a:solidFill>
              </a:rPr>
              <a:t>　援助・環境構成について①②を</a:t>
            </a:r>
            <a:endParaRPr lang="en-US" altLang="ja-JP" sz="1400" dirty="0">
              <a:solidFill>
                <a:schemeClr val="tx1"/>
              </a:solidFill>
            </a:endParaRPr>
          </a:p>
          <a:p>
            <a:r>
              <a:rPr lang="ja-JP" altLang="en-US" sz="1400" dirty="0">
                <a:solidFill>
                  <a:schemeClr val="tx1"/>
                </a:solidFill>
              </a:rPr>
              <a:t>　踏まえて簡潔に記載する。　</a:t>
            </a:r>
            <a:endParaRPr lang="en-US" altLang="ja-JP" sz="1600" dirty="0">
              <a:solidFill>
                <a:schemeClr val="tx1"/>
              </a:solidFill>
            </a:endParaRPr>
          </a:p>
        </p:txBody>
      </p:sp>
      <p:sp>
        <p:nvSpPr>
          <p:cNvPr id="26" name="四角形: 角を丸くする 25">
            <a:extLst>
              <a:ext uri="{FF2B5EF4-FFF2-40B4-BE49-F238E27FC236}">
                <a16:creationId xmlns:a16="http://schemas.microsoft.com/office/drawing/2014/main" id="{360D7599-6C72-DF8D-C036-ABCB89833C21}"/>
              </a:ext>
            </a:extLst>
          </p:cNvPr>
          <p:cNvSpPr/>
          <p:nvPr/>
        </p:nvSpPr>
        <p:spPr>
          <a:xfrm>
            <a:off x="6326123" y="4278348"/>
            <a:ext cx="784247" cy="586377"/>
          </a:xfrm>
          <a:prstGeom prst="roundRect">
            <a:avLst/>
          </a:prstGeom>
          <a:noFill/>
          <a:ln w="444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四角形: 角を丸くする 26">
            <a:extLst>
              <a:ext uri="{FF2B5EF4-FFF2-40B4-BE49-F238E27FC236}">
                <a16:creationId xmlns:a16="http://schemas.microsoft.com/office/drawing/2014/main" id="{EC4FE206-9CE8-16DD-0BEE-61A40D443E89}"/>
              </a:ext>
            </a:extLst>
          </p:cNvPr>
          <p:cNvSpPr/>
          <p:nvPr/>
        </p:nvSpPr>
        <p:spPr>
          <a:xfrm>
            <a:off x="8801066" y="4406213"/>
            <a:ext cx="921432" cy="586377"/>
          </a:xfrm>
          <a:prstGeom prst="roundRect">
            <a:avLst/>
          </a:prstGeom>
          <a:noFill/>
          <a:ln w="444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フローチャート: 他ページ結合子 27">
            <a:extLst>
              <a:ext uri="{FF2B5EF4-FFF2-40B4-BE49-F238E27FC236}">
                <a16:creationId xmlns:a16="http://schemas.microsoft.com/office/drawing/2014/main" id="{6850B912-DAEC-D500-14A8-0A8170B587ED}"/>
              </a:ext>
            </a:extLst>
          </p:cNvPr>
          <p:cNvSpPr/>
          <p:nvPr/>
        </p:nvSpPr>
        <p:spPr>
          <a:xfrm>
            <a:off x="6602963" y="3961517"/>
            <a:ext cx="307910" cy="323698"/>
          </a:xfrm>
          <a:prstGeom prst="flowChartOffpageConnector">
            <a:avLst/>
          </a:prstGeom>
          <a:solidFill>
            <a:schemeClr val="bg1">
              <a:lumMod val="85000"/>
            </a:schemeClr>
          </a:solid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0" rtlCol="0" anchor="ctr" anchorCtr="0"/>
          <a:lstStyle/>
          <a:p>
            <a:pPr algn="ctr"/>
            <a:r>
              <a:rPr lang="ja-JP" altLang="en-US" dirty="0">
                <a:solidFill>
                  <a:schemeClr val="tx1"/>
                </a:solidFill>
              </a:rPr>
              <a:t>④</a:t>
            </a:r>
            <a:endParaRPr kumimoji="1" lang="ja-JP" altLang="en-US" dirty="0">
              <a:solidFill>
                <a:schemeClr val="tx1"/>
              </a:solidFill>
            </a:endParaRPr>
          </a:p>
        </p:txBody>
      </p:sp>
      <p:sp>
        <p:nvSpPr>
          <p:cNvPr id="29" name="フローチャート: 他ページ結合子 28">
            <a:extLst>
              <a:ext uri="{FF2B5EF4-FFF2-40B4-BE49-F238E27FC236}">
                <a16:creationId xmlns:a16="http://schemas.microsoft.com/office/drawing/2014/main" id="{CD61AB62-3987-4852-2FB6-3D3564847254}"/>
              </a:ext>
            </a:extLst>
          </p:cNvPr>
          <p:cNvSpPr/>
          <p:nvPr/>
        </p:nvSpPr>
        <p:spPr>
          <a:xfrm>
            <a:off x="9230739" y="4164326"/>
            <a:ext cx="307910" cy="323698"/>
          </a:xfrm>
          <a:prstGeom prst="flowChartOffpageConnector">
            <a:avLst/>
          </a:prstGeom>
          <a:solidFill>
            <a:schemeClr val="bg1">
              <a:lumMod val="85000"/>
            </a:schemeClr>
          </a:solid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0" rtlCol="0" anchor="ctr" anchorCtr="0"/>
          <a:lstStyle/>
          <a:p>
            <a:pPr algn="ctr"/>
            <a:r>
              <a:rPr lang="ja-JP" altLang="en-US" dirty="0">
                <a:solidFill>
                  <a:schemeClr val="tx1"/>
                </a:solidFill>
              </a:rPr>
              <a:t>④</a:t>
            </a:r>
            <a:endParaRPr kumimoji="1" lang="ja-JP" altLang="en-US" dirty="0">
              <a:solidFill>
                <a:schemeClr val="tx1"/>
              </a:solidFill>
            </a:endParaRPr>
          </a:p>
        </p:txBody>
      </p:sp>
      <p:sp>
        <p:nvSpPr>
          <p:cNvPr id="30" name="吹き出し: 四角形 29">
            <a:extLst>
              <a:ext uri="{FF2B5EF4-FFF2-40B4-BE49-F238E27FC236}">
                <a16:creationId xmlns:a16="http://schemas.microsoft.com/office/drawing/2014/main" id="{A8F7AD83-6CF8-3527-11D1-67A9D60B83C8}"/>
              </a:ext>
            </a:extLst>
          </p:cNvPr>
          <p:cNvSpPr/>
          <p:nvPr/>
        </p:nvSpPr>
        <p:spPr>
          <a:xfrm>
            <a:off x="9581283" y="5285490"/>
            <a:ext cx="2372156" cy="1204486"/>
          </a:xfrm>
          <a:prstGeom prst="wedgeRectCallout">
            <a:avLst>
              <a:gd name="adj1" fmla="val -54730"/>
              <a:gd name="adj2" fmla="val -117243"/>
            </a:avLst>
          </a:prstGeom>
          <a:solidFill>
            <a:schemeClr val="bg1">
              <a:lumMod val="85000"/>
            </a:schemeClr>
          </a:solid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r>
              <a:rPr lang="en-US" altLang="ja-JP" sz="1400" dirty="0">
                <a:solidFill>
                  <a:schemeClr val="tx1"/>
                </a:solidFill>
              </a:rPr>
              <a:t>【P</a:t>
            </a:r>
            <a:r>
              <a:rPr lang="ja-JP" altLang="en-US" sz="1400" dirty="0">
                <a:solidFill>
                  <a:schemeClr val="tx1"/>
                </a:solidFill>
              </a:rPr>
              <a:t>（計画）・</a:t>
            </a:r>
            <a:r>
              <a:rPr lang="en-US" altLang="ja-JP" sz="1400" dirty="0">
                <a:solidFill>
                  <a:schemeClr val="tx1"/>
                </a:solidFill>
              </a:rPr>
              <a:t>D</a:t>
            </a:r>
            <a:r>
              <a:rPr lang="ja-JP" altLang="en-US" sz="1400" dirty="0">
                <a:solidFill>
                  <a:schemeClr val="tx1"/>
                </a:solidFill>
              </a:rPr>
              <a:t>（実践）の思考の流れのポイント</a:t>
            </a:r>
            <a:r>
              <a:rPr lang="en-US" altLang="ja-JP" sz="1400" dirty="0">
                <a:solidFill>
                  <a:schemeClr val="tx1"/>
                </a:solidFill>
              </a:rPr>
              <a:t>】</a:t>
            </a:r>
          </a:p>
          <a:p>
            <a:r>
              <a:rPr lang="ja-JP" altLang="en-US" sz="1400" dirty="0">
                <a:solidFill>
                  <a:schemeClr val="tx1"/>
                </a:solidFill>
              </a:rPr>
              <a:t>④　幼児の振り返りを流れ</a:t>
            </a:r>
            <a:endParaRPr lang="en-US" altLang="ja-JP" sz="1400" dirty="0">
              <a:solidFill>
                <a:schemeClr val="tx1"/>
              </a:solidFill>
            </a:endParaRPr>
          </a:p>
          <a:p>
            <a:r>
              <a:rPr lang="ja-JP" altLang="en-US" sz="1400" dirty="0">
                <a:solidFill>
                  <a:schemeClr val="tx1"/>
                </a:solidFill>
              </a:rPr>
              <a:t>　の中でどのように行うか</a:t>
            </a:r>
            <a:endParaRPr lang="en-US" altLang="ja-JP" sz="1400" dirty="0">
              <a:solidFill>
                <a:schemeClr val="tx1"/>
              </a:solidFill>
            </a:endParaRPr>
          </a:p>
          <a:p>
            <a:r>
              <a:rPr lang="ja-JP" altLang="en-US" sz="1400" dirty="0">
                <a:solidFill>
                  <a:schemeClr val="tx1"/>
                </a:solidFill>
              </a:rPr>
              <a:t>　について記載する。</a:t>
            </a:r>
            <a:endParaRPr lang="en-US" altLang="ja-JP" sz="1400" dirty="0">
              <a:solidFill>
                <a:schemeClr val="tx1"/>
              </a:solidFill>
            </a:endParaRPr>
          </a:p>
        </p:txBody>
      </p:sp>
    </p:spTree>
    <p:extLst>
      <p:ext uri="{BB962C8B-B14F-4D97-AF65-F5344CB8AC3E}">
        <p14:creationId xmlns:p14="http://schemas.microsoft.com/office/powerpoint/2010/main" val="31608534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5F7C8C7-EDB9-AA7A-CA76-CA5C51A12927}"/>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C8E7D989-6FF7-E176-18BC-68B76D461DD9}"/>
              </a:ext>
            </a:extLst>
          </p:cNvPr>
          <p:cNvPicPr>
            <a:picLocks noChangeAspect="1"/>
          </p:cNvPicPr>
          <p:nvPr/>
        </p:nvPicPr>
        <p:blipFill>
          <a:blip r:embed="rId2"/>
          <a:stretch>
            <a:fillRect/>
          </a:stretch>
        </p:blipFill>
        <p:spPr>
          <a:xfrm>
            <a:off x="1215918" y="1450342"/>
            <a:ext cx="9254760" cy="5204458"/>
          </a:xfrm>
          <a:prstGeom prst="rect">
            <a:avLst/>
          </a:prstGeom>
        </p:spPr>
      </p:pic>
      <p:sp>
        <p:nvSpPr>
          <p:cNvPr id="8" name="テキスト ボックス 7">
            <a:extLst>
              <a:ext uri="{FF2B5EF4-FFF2-40B4-BE49-F238E27FC236}">
                <a16:creationId xmlns:a16="http://schemas.microsoft.com/office/drawing/2014/main" id="{63B63777-CEAC-519E-E26D-26ABE421E122}"/>
              </a:ext>
            </a:extLst>
          </p:cNvPr>
          <p:cNvSpPr txBox="1"/>
          <p:nvPr/>
        </p:nvSpPr>
        <p:spPr>
          <a:xfrm>
            <a:off x="419100" y="203200"/>
            <a:ext cx="6134100" cy="369332"/>
          </a:xfrm>
          <a:prstGeom prst="rect">
            <a:avLst/>
          </a:prstGeom>
          <a:noFill/>
        </p:spPr>
        <p:txBody>
          <a:bodyPr wrap="square" rtlCol="0">
            <a:spAutoFit/>
          </a:bodyPr>
          <a:lstStyle/>
          <a:p>
            <a:r>
              <a:rPr lang="ja-JP" altLang="en-US" dirty="0"/>
              <a:t>話し合い見える化シート</a:t>
            </a:r>
            <a:r>
              <a:rPr kumimoji="1" lang="ja-JP" altLang="en-US" dirty="0"/>
              <a:t>について</a:t>
            </a:r>
            <a:r>
              <a:rPr kumimoji="1" lang="en-US" altLang="ja-JP" dirty="0"/>
              <a:t>【</a:t>
            </a:r>
            <a:r>
              <a:rPr kumimoji="1" lang="ja-JP" altLang="en-US" dirty="0"/>
              <a:t>スライド</a:t>
            </a:r>
            <a:r>
              <a:rPr kumimoji="1" lang="en-US" altLang="ja-JP" dirty="0"/>
              <a:t>10】</a:t>
            </a:r>
            <a:endParaRPr kumimoji="1" lang="ja-JP" altLang="en-US" dirty="0"/>
          </a:p>
        </p:txBody>
      </p:sp>
      <p:sp>
        <p:nvSpPr>
          <p:cNvPr id="10" name="吹き出し: 角を丸めた四角形 9">
            <a:extLst>
              <a:ext uri="{FF2B5EF4-FFF2-40B4-BE49-F238E27FC236}">
                <a16:creationId xmlns:a16="http://schemas.microsoft.com/office/drawing/2014/main" id="{189A7469-8A2C-B3A1-A234-1585870082A7}"/>
              </a:ext>
            </a:extLst>
          </p:cNvPr>
          <p:cNvSpPr/>
          <p:nvPr/>
        </p:nvSpPr>
        <p:spPr>
          <a:xfrm>
            <a:off x="6338123" y="54275"/>
            <a:ext cx="5595729" cy="1172170"/>
          </a:xfrm>
          <a:prstGeom prst="wedgeRoundRectCallout">
            <a:avLst>
              <a:gd name="adj1" fmla="val -62387"/>
              <a:gd name="adj2" fmla="val -24155"/>
              <a:gd name="adj3" fmla="val 16667"/>
            </a:avLst>
          </a:prstGeom>
          <a:solidFill>
            <a:schemeClr val="bg1"/>
          </a:solidFill>
          <a:ln w="38100">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lIns="72000" tIns="72000" rIns="72000" bIns="72000" rtlCol="0" anchor="ctr"/>
          <a:lstStyle/>
          <a:p>
            <a:r>
              <a:rPr lang="ja-JP" altLang="en-US" dirty="0">
                <a:solidFill>
                  <a:schemeClr val="tx1"/>
                </a:solidFill>
              </a:rPr>
              <a:t>話し合い・活動での具体的な教師の援助・環境構成について</a:t>
            </a:r>
            <a:r>
              <a:rPr lang="en-US" altLang="ja-JP" dirty="0">
                <a:solidFill>
                  <a:schemeClr val="tx1"/>
                </a:solidFill>
              </a:rPr>
              <a:t>PDCA</a:t>
            </a:r>
            <a:r>
              <a:rPr lang="ja-JP" altLang="en-US" dirty="0">
                <a:solidFill>
                  <a:schemeClr val="tx1"/>
                </a:solidFill>
              </a:rPr>
              <a:t>サイクルで計画、実践、振り返りをし、改善策を次回の話し合い・活動に生かせるようにします。</a:t>
            </a:r>
            <a:endParaRPr kumimoji="1" lang="ja-JP" altLang="en-US" dirty="0">
              <a:solidFill>
                <a:schemeClr val="tx1"/>
              </a:solidFill>
            </a:endParaRPr>
          </a:p>
        </p:txBody>
      </p:sp>
      <p:sp>
        <p:nvSpPr>
          <p:cNvPr id="9" name="吹き出し: 四角形 8">
            <a:extLst>
              <a:ext uri="{FF2B5EF4-FFF2-40B4-BE49-F238E27FC236}">
                <a16:creationId xmlns:a16="http://schemas.microsoft.com/office/drawing/2014/main" id="{4790E5F2-79A1-5BE3-5D97-B6C00D42EC12}"/>
              </a:ext>
            </a:extLst>
          </p:cNvPr>
          <p:cNvSpPr/>
          <p:nvPr/>
        </p:nvSpPr>
        <p:spPr>
          <a:xfrm>
            <a:off x="215940" y="2718552"/>
            <a:ext cx="4550831" cy="923055"/>
          </a:xfrm>
          <a:prstGeom prst="wedgeRectCallout">
            <a:avLst>
              <a:gd name="adj1" fmla="val -19003"/>
              <a:gd name="adj2" fmla="val 131725"/>
            </a:avLst>
          </a:prstGeom>
          <a:solidFill>
            <a:schemeClr val="bg1"/>
          </a:solidFill>
          <a:ln w="3175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r>
              <a:rPr lang="en-US" altLang="ja-JP" sz="1400" dirty="0">
                <a:solidFill>
                  <a:schemeClr val="tx1"/>
                </a:solidFill>
              </a:rPr>
              <a:t>【C</a:t>
            </a:r>
            <a:r>
              <a:rPr lang="ja-JP" altLang="en-US" sz="1400" dirty="0">
                <a:solidFill>
                  <a:schemeClr val="tx1"/>
                </a:solidFill>
              </a:rPr>
              <a:t>（評価）・</a:t>
            </a:r>
            <a:r>
              <a:rPr lang="en-US" altLang="ja-JP" sz="1400" dirty="0">
                <a:solidFill>
                  <a:schemeClr val="tx1"/>
                </a:solidFill>
              </a:rPr>
              <a:t>A</a:t>
            </a:r>
            <a:r>
              <a:rPr lang="ja-JP" altLang="en-US" sz="1400" dirty="0">
                <a:solidFill>
                  <a:schemeClr val="tx1"/>
                </a:solidFill>
              </a:rPr>
              <a:t>（改善）の思考の流れのポイント</a:t>
            </a:r>
            <a:r>
              <a:rPr lang="en-US" altLang="ja-JP" sz="1400" dirty="0">
                <a:solidFill>
                  <a:schemeClr val="tx1"/>
                </a:solidFill>
              </a:rPr>
              <a:t>】</a:t>
            </a:r>
          </a:p>
          <a:p>
            <a:r>
              <a:rPr lang="ja-JP" altLang="en-US" sz="1400" dirty="0">
                <a:solidFill>
                  <a:schemeClr val="tx1"/>
                </a:solidFill>
              </a:rPr>
              <a:t>⑤　実践後に、幼児が経験していたこと・楽しんでいた</a:t>
            </a:r>
            <a:endParaRPr lang="en-US" altLang="ja-JP" sz="1400" dirty="0">
              <a:solidFill>
                <a:schemeClr val="tx1"/>
              </a:solidFill>
            </a:endParaRPr>
          </a:p>
          <a:p>
            <a:r>
              <a:rPr lang="ja-JP" altLang="en-US" sz="1400" dirty="0">
                <a:solidFill>
                  <a:schemeClr val="tx1"/>
                </a:solidFill>
              </a:rPr>
              <a:t>　ことから、援助・環境構成の「よかった点や課題」を</a:t>
            </a:r>
            <a:endParaRPr lang="en-US" altLang="ja-JP" sz="1400" dirty="0">
              <a:solidFill>
                <a:schemeClr val="tx1"/>
              </a:solidFill>
            </a:endParaRPr>
          </a:p>
          <a:p>
            <a:r>
              <a:rPr lang="ja-JP" altLang="en-US" sz="1400" dirty="0">
                <a:solidFill>
                  <a:schemeClr val="tx1"/>
                </a:solidFill>
              </a:rPr>
              <a:t>　記載する。</a:t>
            </a:r>
            <a:endParaRPr lang="en-US" altLang="ja-JP" sz="1400" dirty="0">
              <a:solidFill>
                <a:schemeClr val="tx1"/>
              </a:solidFill>
            </a:endParaRPr>
          </a:p>
        </p:txBody>
      </p:sp>
      <p:sp>
        <p:nvSpPr>
          <p:cNvPr id="4" name="四角形: 角を丸くする 3">
            <a:extLst>
              <a:ext uri="{FF2B5EF4-FFF2-40B4-BE49-F238E27FC236}">
                <a16:creationId xmlns:a16="http://schemas.microsoft.com/office/drawing/2014/main" id="{15E7B9D3-6F51-0A78-B539-B7828CDCF8FD}"/>
              </a:ext>
            </a:extLst>
          </p:cNvPr>
          <p:cNvSpPr/>
          <p:nvPr/>
        </p:nvSpPr>
        <p:spPr>
          <a:xfrm>
            <a:off x="1473889" y="4806749"/>
            <a:ext cx="1633333" cy="1194318"/>
          </a:xfrm>
          <a:prstGeom prst="roundRect">
            <a:avLst/>
          </a:prstGeom>
          <a:noFill/>
          <a:ln w="4445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フローチャート: 他ページ結合子 4">
            <a:extLst>
              <a:ext uri="{FF2B5EF4-FFF2-40B4-BE49-F238E27FC236}">
                <a16:creationId xmlns:a16="http://schemas.microsoft.com/office/drawing/2014/main" id="{DD202BA0-00CC-8EE4-D3CC-1554B202DB65}"/>
              </a:ext>
            </a:extLst>
          </p:cNvPr>
          <p:cNvSpPr/>
          <p:nvPr/>
        </p:nvSpPr>
        <p:spPr>
          <a:xfrm>
            <a:off x="1473889" y="4455153"/>
            <a:ext cx="307910" cy="323698"/>
          </a:xfrm>
          <a:prstGeom prst="flowChartOffpageConnector">
            <a:avLst/>
          </a:prstGeom>
          <a:solidFill>
            <a:schemeClr val="bg1"/>
          </a:solidFill>
          <a:ln w="254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0" rtlCol="0" anchor="ctr" anchorCtr="0"/>
          <a:lstStyle/>
          <a:p>
            <a:pPr algn="ctr"/>
            <a:r>
              <a:rPr lang="ja-JP" altLang="en-US" dirty="0">
                <a:solidFill>
                  <a:schemeClr val="tx1"/>
                </a:solidFill>
              </a:rPr>
              <a:t>⑤</a:t>
            </a:r>
            <a:endParaRPr kumimoji="1" lang="ja-JP" altLang="en-US" dirty="0">
              <a:solidFill>
                <a:schemeClr val="tx1"/>
              </a:solidFill>
            </a:endParaRPr>
          </a:p>
        </p:txBody>
      </p:sp>
      <p:sp>
        <p:nvSpPr>
          <p:cNvPr id="31" name="四角形: 角を丸くする 30">
            <a:extLst>
              <a:ext uri="{FF2B5EF4-FFF2-40B4-BE49-F238E27FC236}">
                <a16:creationId xmlns:a16="http://schemas.microsoft.com/office/drawing/2014/main" id="{380F0F1C-469A-131F-C3D7-73D6269CAE22}"/>
              </a:ext>
            </a:extLst>
          </p:cNvPr>
          <p:cNvSpPr/>
          <p:nvPr/>
        </p:nvSpPr>
        <p:spPr>
          <a:xfrm>
            <a:off x="4865966" y="4708731"/>
            <a:ext cx="2352022" cy="1306285"/>
          </a:xfrm>
          <a:prstGeom prst="roundRect">
            <a:avLst/>
          </a:prstGeom>
          <a:noFill/>
          <a:ln w="4445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四角形: 角を丸くする 31">
            <a:extLst>
              <a:ext uri="{FF2B5EF4-FFF2-40B4-BE49-F238E27FC236}">
                <a16:creationId xmlns:a16="http://schemas.microsoft.com/office/drawing/2014/main" id="{D7915EF7-AE0D-7CA7-812B-A1D95225DB70}"/>
              </a:ext>
            </a:extLst>
          </p:cNvPr>
          <p:cNvSpPr/>
          <p:nvPr/>
        </p:nvSpPr>
        <p:spPr>
          <a:xfrm>
            <a:off x="8411634" y="4823290"/>
            <a:ext cx="1841631" cy="1194318"/>
          </a:xfrm>
          <a:prstGeom prst="roundRect">
            <a:avLst/>
          </a:prstGeom>
          <a:noFill/>
          <a:ln w="4445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フローチャート: 他ページ結合子 32">
            <a:extLst>
              <a:ext uri="{FF2B5EF4-FFF2-40B4-BE49-F238E27FC236}">
                <a16:creationId xmlns:a16="http://schemas.microsoft.com/office/drawing/2014/main" id="{97786C23-D8F5-C808-88C3-2845EB8A7F30}"/>
              </a:ext>
            </a:extLst>
          </p:cNvPr>
          <p:cNvSpPr/>
          <p:nvPr/>
        </p:nvSpPr>
        <p:spPr>
          <a:xfrm>
            <a:off x="5122041" y="4397861"/>
            <a:ext cx="307910" cy="323698"/>
          </a:xfrm>
          <a:prstGeom prst="flowChartOffpageConnector">
            <a:avLst/>
          </a:prstGeom>
          <a:solidFill>
            <a:schemeClr val="bg1"/>
          </a:solidFill>
          <a:ln w="254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0" rtlCol="0" anchor="ctr" anchorCtr="0"/>
          <a:lstStyle/>
          <a:p>
            <a:pPr algn="ctr"/>
            <a:r>
              <a:rPr lang="ja-JP" altLang="en-US" dirty="0">
                <a:solidFill>
                  <a:schemeClr val="tx1"/>
                </a:solidFill>
              </a:rPr>
              <a:t>⑤</a:t>
            </a:r>
            <a:endParaRPr kumimoji="1" lang="ja-JP" altLang="en-US" dirty="0">
              <a:solidFill>
                <a:schemeClr val="tx1"/>
              </a:solidFill>
            </a:endParaRPr>
          </a:p>
        </p:txBody>
      </p:sp>
      <p:sp>
        <p:nvSpPr>
          <p:cNvPr id="34" name="フローチャート: 他ページ結合子 33">
            <a:extLst>
              <a:ext uri="{FF2B5EF4-FFF2-40B4-BE49-F238E27FC236}">
                <a16:creationId xmlns:a16="http://schemas.microsoft.com/office/drawing/2014/main" id="{91F82F48-4A59-518D-7047-04804E540646}"/>
              </a:ext>
            </a:extLst>
          </p:cNvPr>
          <p:cNvSpPr/>
          <p:nvPr/>
        </p:nvSpPr>
        <p:spPr>
          <a:xfrm>
            <a:off x="8575033" y="4484818"/>
            <a:ext cx="307910" cy="323698"/>
          </a:xfrm>
          <a:prstGeom prst="flowChartOffpageConnector">
            <a:avLst/>
          </a:prstGeom>
          <a:solidFill>
            <a:schemeClr val="bg1"/>
          </a:solidFill>
          <a:ln w="254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0" rtlCol="0" anchor="ctr" anchorCtr="0"/>
          <a:lstStyle/>
          <a:p>
            <a:pPr algn="ctr"/>
            <a:r>
              <a:rPr lang="ja-JP" altLang="en-US" dirty="0">
                <a:solidFill>
                  <a:schemeClr val="tx1"/>
                </a:solidFill>
              </a:rPr>
              <a:t>⑤</a:t>
            </a:r>
            <a:endParaRPr kumimoji="1" lang="ja-JP" altLang="en-US" dirty="0">
              <a:solidFill>
                <a:schemeClr val="tx1"/>
              </a:solidFill>
            </a:endParaRPr>
          </a:p>
        </p:txBody>
      </p:sp>
      <p:sp>
        <p:nvSpPr>
          <p:cNvPr id="35" name="四角形: 角を丸くする 34">
            <a:extLst>
              <a:ext uri="{FF2B5EF4-FFF2-40B4-BE49-F238E27FC236}">
                <a16:creationId xmlns:a16="http://schemas.microsoft.com/office/drawing/2014/main" id="{9B34840D-C2F3-B327-24D8-09EE07436AA2}"/>
              </a:ext>
            </a:extLst>
          </p:cNvPr>
          <p:cNvSpPr/>
          <p:nvPr/>
        </p:nvSpPr>
        <p:spPr>
          <a:xfrm>
            <a:off x="1781799" y="6077434"/>
            <a:ext cx="757121" cy="410978"/>
          </a:xfrm>
          <a:prstGeom prst="roundRect">
            <a:avLst/>
          </a:prstGeom>
          <a:noFill/>
          <a:ln w="4445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フローチャート: 他ページ結合子 35">
            <a:extLst>
              <a:ext uri="{FF2B5EF4-FFF2-40B4-BE49-F238E27FC236}">
                <a16:creationId xmlns:a16="http://schemas.microsoft.com/office/drawing/2014/main" id="{0692BF02-4BEA-90F8-A730-63EDF5FBDD6D}"/>
              </a:ext>
            </a:extLst>
          </p:cNvPr>
          <p:cNvSpPr/>
          <p:nvPr/>
        </p:nvSpPr>
        <p:spPr>
          <a:xfrm>
            <a:off x="10224498" y="5658536"/>
            <a:ext cx="307910" cy="323698"/>
          </a:xfrm>
          <a:prstGeom prst="flowChartOffpageConnector">
            <a:avLst/>
          </a:prstGeom>
          <a:solidFill>
            <a:schemeClr val="bg1"/>
          </a:solidFill>
          <a:ln w="254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0" rtlCol="0" anchor="ctr" anchorCtr="0"/>
          <a:lstStyle/>
          <a:p>
            <a:pPr algn="ctr"/>
            <a:r>
              <a:rPr kumimoji="1" lang="ja-JP" altLang="en-US" dirty="0">
                <a:solidFill>
                  <a:schemeClr val="tx1"/>
                </a:solidFill>
              </a:rPr>
              <a:t>⑥</a:t>
            </a:r>
          </a:p>
        </p:txBody>
      </p:sp>
      <p:sp>
        <p:nvSpPr>
          <p:cNvPr id="37" name="四角形: 角を丸くする 36">
            <a:extLst>
              <a:ext uri="{FF2B5EF4-FFF2-40B4-BE49-F238E27FC236}">
                <a16:creationId xmlns:a16="http://schemas.microsoft.com/office/drawing/2014/main" id="{49C4B225-9CE2-B3EB-52E7-5F77A42245F9}"/>
              </a:ext>
            </a:extLst>
          </p:cNvPr>
          <p:cNvSpPr/>
          <p:nvPr/>
        </p:nvSpPr>
        <p:spPr>
          <a:xfrm>
            <a:off x="2534343" y="6012483"/>
            <a:ext cx="7936336" cy="577074"/>
          </a:xfrm>
          <a:prstGeom prst="roundRect">
            <a:avLst/>
          </a:prstGeom>
          <a:noFill/>
          <a:ln w="4445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フローチャート: 他ページ結合子 37">
            <a:extLst>
              <a:ext uri="{FF2B5EF4-FFF2-40B4-BE49-F238E27FC236}">
                <a16:creationId xmlns:a16="http://schemas.microsoft.com/office/drawing/2014/main" id="{0F3B17A5-6711-DF60-BFB4-3D5B07CC29E5}"/>
              </a:ext>
            </a:extLst>
          </p:cNvPr>
          <p:cNvSpPr/>
          <p:nvPr/>
        </p:nvSpPr>
        <p:spPr>
          <a:xfrm>
            <a:off x="1973898" y="5790851"/>
            <a:ext cx="307910" cy="323698"/>
          </a:xfrm>
          <a:prstGeom prst="flowChartOffpageConnector">
            <a:avLst/>
          </a:prstGeom>
          <a:solidFill>
            <a:schemeClr val="bg1"/>
          </a:solidFill>
          <a:ln w="254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0" rtlCol="0" anchor="ctr" anchorCtr="0"/>
          <a:lstStyle/>
          <a:p>
            <a:pPr algn="ctr"/>
            <a:r>
              <a:rPr lang="ja-JP" altLang="en-US" dirty="0">
                <a:solidFill>
                  <a:schemeClr val="tx1"/>
                </a:solidFill>
              </a:rPr>
              <a:t>⑦</a:t>
            </a:r>
            <a:endParaRPr kumimoji="1" lang="ja-JP" altLang="en-US" dirty="0">
              <a:solidFill>
                <a:schemeClr val="tx1"/>
              </a:solidFill>
            </a:endParaRPr>
          </a:p>
        </p:txBody>
      </p:sp>
      <p:sp>
        <p:nvSpPr>
          <p:cNvPr id="39" name="吹き出し: 四角形 38">
            <a:extLst>
              <a:ext uri="{FF2B5EF4-FFF2-40B4-BE49-F238E27FC236}">
                <a16:creationId xmlns:a16="http://schemas.microsoft.com/office/drawing/2014/main" id="{28E2B635-0BA3-9F50-5D2B-7525EEFD55EC}"/>
              </a:ext>
            </a:extLst>
          </p:cNvPr>
          <p:cNvSpPr/>
          <p:nvPr/>
        </p:nvSpPr>
        <p:spPr>
          <a:xfrm>
            <a:off x="9451910" y="3207722"/>
            <a:ext cx="2267131" cy="1555070"/>
          </a:xfrm>
          <a:prstGeom prst="wedgeRectCallout">
            <a:avLst>
              <a:gd name="adj1" fmla="val 102"/>
              <a:gd name="adj2" fmla="val 104102"/>
            </a:avLst>
          </a:prstGeom>
          <a:solidFill>
            <a:schemeClr val="bg1"/>
          </a:solidFill>
          <a:ln w="3175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r>
              <a:rPr lang="en-US" altLang="ja-JP" sz="1400" dirty="0">
                <a:solidFill>
                  <a:schemeClr val="tx1"/>
                </a:solidFill>
              </a:rPr>
              <a:t>【C</a:t>
            </a:r>
            <a:r>
              <a:rPr lang="ja-JP" altLang="en-US" sz="1400" dirty="0">
                <a:solidFill>
                  <a:schemeClr val="tx1"/>
                </a:solidFill>
              </a:rPr>
              <a:t>（評価）・</a:t>
            </a:r>
            <a:r>
              <a:rPr lang="en-US" altLang="ja-JP" sz="1400" dirty="0">
                <a:solidFill>
                  <a:schemeClr val="tx1"/>
                </a:solidFill>
              </a:rPr>
              <a:t>A</a:t>
            </a:r>
            <a:r>
              <a:rPr lang="ja-JP" altLang="en-US" sz="1400" dirty="0">
                <a:solidFill>
                  <a:schemeClr val="tx1"/>
                </a:solidFill>
              </a:rPr>
              <a:t>（改善）の思考の流れのポイント</a:t>
            </a:r>
            <a:r>
              <a:rPr lang="en-US" altLang="ja-JP" sz="1400" dirty="0">
                <a:solidFill>
                  <a:schemeClr val="tx1"/>
                </a:solidFill>
              </a:rPr>
              <a:t>】</a:t>
            </a:r>
          </a:p>
          <a:p>
            <a:r>
              <a:rPr lang="ja-JP" altLang="en-US" sz="1400" dirty="0">
                <a:solidFill>
                  <a:schemeClr val="tx1"/>
                </a:solidFill>
              </a:rPr>
              <a:t>⑥　⑤から浮かび上がって</a:t>
            </a:r>
            <a:endParaRPr lang="en-US" altLang="ja-JP" sz="1400" dirty="0">
              <a:solidFill>
                <a:schemeClr val="tx1"/>
              </a:solidFill>
            </a:endParaRPr>
          </a:p>
          <a:p>
            <a:r>
              <a:rPr lang="ja-JP" altLang="en-US" sz="1400" dirty="0">
                <a:solidFill>
                  <a:schemeClr val="tx1"/>
                </a:solidFill>
              </a:rPr>
              <a:t>　きたことをもとに、次回</a:t>
            </a:r>
            <a:endParaRPr lang="en-US" altLang="ja-JP" sz="1400" dirty="0">
              <a:solidFill>
                <a:schemeClr val="tx1"/>
              </a:solidFill>
            </a:endParaRPr>
          </a:p>
          <a:p>
            <a:r>
              <a:rPr lang="ja-JP" altLang="en-US" sz="1400" dirty="0">
                <a:solidFill>
                  <a:schemeClr val="tx1"/>
                </a:solidFill>
              </a:rPr>
              <a:t>　につなげるための具体的</a:t>
            </a:r>
            <a:endParaRPr lang="en-US" altLang="ja-JP" sz="1400" dirty="0">
              <a:solidFill>
                <a:schemeClr val="tx1"/>
              </a:solidFill>
            </a:endParaRPr>
          </a:p>
          <a:p>
            <a:r>
              <a:rPr lang="ja-JP" altLang="en-US" sz="1400" dirty="0">
                <a:solidFill>
                  <a:schemeClr val="tx1"/>
                </a:solidFill>
              </a:rPr>
              <a:t>　な手立てや改善点等を</a:t>
            </a:r>
            <a:endParaRPr lang="en-US" altLang="ja-JP" sz="1400" dirty="0">
              <a:solidFill>
                <a:schemeClr val="tx1"/>
              </a:solidFill>
            </a:endParaRPr>
          </a:p>
          <a:p>
            <a:r>
              <a:rPr lang="ja-JP" altLang="en-US" sz="1400" dirty="0">
                <a:solidFill>
                  <a:schemeClr val="tx1"/>
                </a:solidFill>
              </a:rPr>
              <a:t>　記載する。　</a:t>
            </a:r>
            <a:endParaRPr lang="en-US" altLang="ja-JP" sz="1400" dirty="0">
              <a:solidFill>
                <a:schemeClr val="tx1"/>
              </a:solidFill>
            </a:endParaRPr>
          </a:p>
        </p:txBody>
      </p:sp>
      <p:sp>
        <p:nvSpPr>
          <p:cNvPr id="40" name="吹き出し: 四角形 39">
            <a:extLst>
              <a:ext uri="{FF2B5EF4-FFF2-40B4-BE49-F238E27FC236}">
                <a16:creationId xmlns:a16="http://schemas.microsoft.com/office/drawing/2014/main" id="{93B9D57D-CD52-63F8-2292-760A57AEAF36}"/>
              </a:ext>
            </a:extLst>
          </p:cNvPr>
          <p:cNvSpPr/>
          <p:nvPr/>
        </p:nvSpPr>
        <p:spPr>
          <a:xfrm>
            <a:off x="3324635" y="3952041"/>
            <a:ext cx="2893375" cy="1408566"/>
          </a:xfrm>
          <a:prstGeom prst="wedgeRectCallout">
            <a:avLst>
              <a:gd name="adj1" fmla="val -84296"/>
              <a:gd name="adj2" fmla="val 91859"/>
            </a:avLst>
          </a:prstGeom>
          <a:solidFill>
            <a:schemeClr val="bg1"/>
          </a:solidFill>
          <a:ln w="3175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r>
              <a:rPr lang="en-US" altLang="ja-JP" sz="1400" dirty="0">
                <a:solidFill>
                  <a:schemeClr val="tx1"/>
                </a:solidFill>
              </a:rPr>
              <a:t>【C</a:t>
            </a:r>
            <a:r>
              <a:rPr lang="ja-JP" altLang="en-US" sz="1400" dirty="0">
                <a:solidFill>
                  <a:schemeClr val="tx1"/>
                </a:solidFill>
              </a:rPr>
              <a:t>（評価）・</a:t>
            </a:r>
            <a:r>
              <a:rPr lang="en-US" altLang="ja-JP" sz="1400" dirty="0">
                <a:solidFill>
                  <a:schemeClr val="tx1"/>
                </a:solidFill>
              </a:rPr>
              <a:t>A</a:t>
            </a:r>
            <a:r>
              <a:rPr lang="ja-JP" altLang="en-US" sz="1400" dirty="0">
                <a:solidFill>
                  <a:schemeClr val="tx1"/>
                </a:solidFill>
              </a:rPr>
              <a:t>（改善）の思考の流れのポイント</a:t>
            </a:r>
            <a:r>
              <a:rPr lang="en-US" altLang="ja-JP" sz="1400" dirty="0">
                <a:solidFill>
                  <a:schemeClr val="tx1"/>
                </a:solidFill>
              </a:rPr>
              <a:t>】</a:t>
            </a:r>
          </a:p>
          <a:p>
            <a:r>
              <a:rPr lang="ja-JP" altLang="en-US" sz="1400" dirty="0">
                <a:solidFill>
                  <a:schemeClr val="tx1"/>
                </a:solidFill>
              </a:rPr>
              <a:t>⑦　「目指す幼児の姿」に</a:t>
            </a:r>
            <a:endParaRPr lang="en-US" altLang="ja-JP" sz="1400" dirty="0">
              <a:solidFill>
                <a:schemeClr val="tx1"/>
              </a:solidFill>
            </a:endParaRPr>
          </a:p>
          <a:p>
            <a:r>
              <a:rPr lang="ja-JP" altLang="en-US" sz="1400" dirty="0">
                <a:solidFill>
                  <a:schemeClr val="tx1"/>
                </a:solidFill>
              </a:rPr>
              <a:t>　ついてを中心に話し合い・</a:t>
            </a:r>
            <a:endParaRPr lang="en-US" altLang="ja-JP" sz="1400" dirty="0">
              <a:solidFill>
                <a:schemeClr val="tx1"/>
              </a:solidFill>
            </a:endParaRPr>
          </a:p>
          <a:p>
            <a:r>
              <a:rPr lang="ja-JP" altLang="en-US" sz="1400" dirty="0">
                <a:solidFill>
                  <a:schemeClr val="tx1"/>
                </a:solidFill>
              </a:rPr>
              <a:t>　活動時の幼児の姿について</a:t>
            </a:r>
            <a:endParaRPr lang="en-US" altLang="ja-JP" sz="1400" dirty="0">
              <a:solidFill>
                <a:schemeClr val="tx1"/>
              </a:solidFill>
            </a:endParaRPr>
          </a:p>
          <a:p>
            <a:r>
              <a:rPr lang="ja-JP" altLang="en-US" sz="1400" dirty="0">
                <a:solidFill>
                  <a:schemeClr val="tx1"/>
                </a:solidFill>
              </a:rPr>
              <a:t>　記載する。　</a:t>
            </a:r>
            <a:endParaRPr lang="en-US" altLang="ja-JP" sz="1400" dirty="0">
              <a:solidFill>
                <a:schemeClr val="tx1"/>
              </a:solidFill>
            </a:endParaRPr>
          </a:p>
        </p:txBody>
      </p:sp>
    </p:spTree>
    <p:extLst>
      <p:ext uri="{BB962C8B-B14F-4D97-AF65-F5344CB8AC3E}">
        <p14:creationId xmlns:p14="http://schemas.microsoft.com/office/powerpoint/2010/main" val="35245979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855C0D2-7AF8-7B8C-7C91-A37200CC12AA}"/>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0DD08986-AC17-4C69-942E-4C5AE8C3065F}"/>
              </a:ext>
            </a:extLst>
          </p:cNvPr>
          <p:cNvPicPr>
            <a:picLocks noChangeAspect="1"/>
          </p:cNvPicPr>
          <p:nvPr/>
        </p:nvPicPr>
        <p:blipFill>
          <a:blip r:embed="rId2"/>
          <a:stretch>
            <a:fillRect/>
          </a:stretch>
        </p:blipFill>
        <p:spPr>
          <a:xfrm>
            <a:off x="1386153" y="1393004"/>
            <a:ext cx="9254760" cy="5204458"/>
          </a:xfrm>
          <a:prstGeom prst="rect">
            <a:avLst/>
          </a:prstGeom>
        </p:spPr>
      </p:pic>
      <p:sp>
        <p:nvSpPr>
          <p:cNvPr id="8" name="テキスト ボックス 7">
            <a:extLst>
              <a:ext uri="{FF2B5EF4-FFF2-40B4-BE49-F238E27FC236}">
                <a16:creationId xmlns:a16="http://schemas.microsoft.com/office/drawing/2014/main" id="{0271D130-B484-2722-26E1-A75A91D554CA}"/>
              </a:ext>
            </a:extLst>
          </p:cNvPr>
          <p:cNvSpPr txBox="1"/>
          <p:nvPr/>
        </p:nvSpPr>
        <p:spPr>
          <a:xfrm>
            <a:off x="419100" y="203200"/>
            <a:ext cx="6134100" cy="646331"/>
          </a:xfrm>
          <a:prstGeom prst="rect">
            <a:avLst/>
          </a:prstGeom>
          <a:noFill/>
        </p:spPr>
        <p:txBody>
          <a:bodyPr wrap="square" rtlCol="0">
            <a:spAutoFit/>
          </a:bodyPr>
          <a:lstStyle/>
          <a:p>
            <a:r>
              <a:rPr lang="ja-JP" altLang="en-US" dirty="0"/>
              <a:t>話し合い見える化シートの参考資料</a:t>
            </a:r>
            <a:r>
              <a:rPr kumimoji="1" lang="ja-JP" altLang="en-US" dirty="0"/>
              <a:t>について</a:t>
            </a:r>
            <a:endParaRPr kumimoji="1" lang="en-US" altLang="ja-JP" dirty="0"/>
          </a:p>
          <a:p>
            <a:r>
              <a:rPr kumimoji="1" lang="en-US" altLang="ja-JP" dirty="0"/>
              <a:t>【</a:t>
            </a:r>
            <a:r>
              <a:rPr kumimoji="1" lang="ja-JP" altLang="en-US" dirty="0"/>
              <a:t>スライド</a:t>
            </a:r>
            <a:r>
              <a:rPr kumimoji="1" lang="en-US" altLang="ja-JP" dirty="0"/>
              <a:t>11</a:t>
            </a:r>
            <a:r>
              <a:rPr kumimoji="1" lang="ja-JP" altLang="en-US" dirty="0"/>
              <a:t>・</a:t>
            </a:r>
            <a:r>
              <a:rPr kumimoji="1" lang="en-US" altLang="ja-JP" dirty="0"/>
              <a:t>15</a:t>
            </a:r>
            <a:r>
              <a:rPr kumimoji="1" lang="ja-JP" altLang="en-US" dirty="0"/>
              <a:t>～</a:t>
            </a:r>
            <a:r>
              <a:rPr kumimoji="1" lang="en-US" altLang="ja-JP" dirty="0"/>
              <a:t>19】</a:t>
            </a:r>
            <a:endParaRPr kumimoji="1" lang="ja-JP" altLang="en-US" dirty="0"/>
          </a:p>
        </p:txBody>
      </p:sp>
      <p:sp>
        <p:nvSpPr>
          <p:cNvPr id="10" name="吹き出し: 角を丸めた四角形 9">
            <a:extLst>
              <a:ext uri="{FF2B5EF4-FFF2-40B4-BE49-F238E27FC236}">
                <a16:creationId xmlns:a16="http://schemas.microsoft.com/office/drawing/2014/main" id="{FE495929-26E3-F8E3-B217-B9628E060678}"/>
              </a:ext>
            </a:extLst>
          </p:cNvPr>
          <p:cNvSpPr/>
          <p:nvPr/>
        </p:nvSpPr>
        <p:spPr>
          <a:xfrm>
            <a:off x="5337110" y="114064"/>
            <a:ext cx="6747224" cy="1194318"/>
          </a:xfrm>
          <a:prstGeom prst="wedgeRoundRectCallout">
            <a:avLst>
              <a:gd name="adj1" fmla="val -53187"/>
              <a:gd name="adj2" fmla="val -26694"/>
              <a:gd name="adj3" fmla="val 16667"/>
            </a:avLst>
          </a:prstGeom>
          <a:solidFill>
            <a:schemeClr val="bg1"/>
          </a:solidFill>
          <a:ln w="38100">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lIns="72000" tIns="72000" rIns="72000" bIns="72000" rtlCol="0" anchor="ctr"/>
          <a:lstStyle/>
          <a:p>
            <a:r>
              <a:rPr lang="ja-JP" altLang="en-US" dirty="0">
                <a:solidFill>
                  <a:schemeClr val="tx1"/>
                </a:solidFill>
              </a:rPr>
              <a:t>スライドショーにし、「幼児の実態・興味関心を捉える要素」「主体的に取り組む姿を捉える観点」「教師の援助の視点」の箇所をクリックすると参考資料のページ（スライド</a:t>
            </a:r>
            <a:r>
              <a:rPr lang="en-US" altLang="ja-JP" dirty="0">
                <a:solidFill>
                  <a:schemeClr val="tx1"/>
                </a:solidFill>
              </a:rPr>
              <a:t>15</a:t>
            </a:r>
            <a:r>
              <a:rPr lang="ja-JP" altLang="en-US" dirty="0">
                <a:solidFill>
                  <a:schemeClr val="tx1"/>
                </a:solidFill>
              </a:rPr>
              <a:t>～</a:t>
            </a:r>
            <a:r>
              <a:rPr lang="en-US" altLang="ja-JP" dirty="0">
                <a:solidFill>
                  <a:schemeClr val="tx1"/>
                </a:solidFill>
              </a:rPr>
              <a:t>19</a:t>
            </a:r>
            <a:r>
              <a:rPr lang="ja-JP" altLang="en-US" dirty="0">
                <a:solidFill>
                  <a:schemeClr val="tx1"/>
                </a:solidFill>
              </a:rPr>
              <a:t>）とリンクしている。</a:t>
            </a:r>
            <a:endParaRPr kumimoji="1" lang="ja-JP" altLang="en-US" dirty="0">
              <a:solidFill>
                <a:schemeClr val="tx1"/>
              </a:solidFill>
            </a:endParaRPr>
          </a:p>
        </p:txBody>
      </p:sp>
      <p:sp>
        <p:nvSpPr>
          <p:cNvPr id="31" name="四角形: 角を丸くする 30">
            <a:extLst>
              <a:ext uri="{FF2B5EF4-FFF2-40B4-BE49-F238E27FC236}">
                <a16:creationId xmlns:a16="http://schemas.microsoft.com/office/drawing/2014/main" id="{4A35119C-B5EC-F4DC-BB6F-D5CBB924A62E}"/>
              </a:ext>
            </a:extLst>
          </p:cNvPr>
          <p:cNvSpPr/>
          <p:nvPr/>
        </p:nvSpPr>
        <p:spPr>
          <a:xfrm>
            <a:off x="7193902" y="1393004"/>
            <a:ext cx="3535706" cy="1116932"/>
          </a:xfrm>
          <a:prstGeom prst="roundRect">
            <a:avLst/>
          </a:prstGeom>
          <a:noFill/>
          <a:ln w="508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348513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74A6D-A599-A814-93D5-687D021581AB}"/>
            </a:ext>
          </a:extLst>
        </p:cNvPr>
        <p:cNvGrpSpPr/>
        <p:nvPr/>
      </p:nvGrpSpPr>
      <p:grpSpPr>
        <a:xfrm>
          <a:off x="0" y="0"/>
          <a:ext cx="0" cy="0"/>
          <a:chOff x="0" y="0"/>
          <a:chExt cx="0" cy="0"/>
        </a:xfrm>
      </p:grpSpPr>
      <p:sp>
        <p:nvSpPr>
          <p:cNvPr id="23" name="正方形/長方形 22">
            <a:extLst>
              <a:ext uri="{FF2B5EF4-FFF2-40B4-BE49-F238E27FC236}">
                <a16:creationId xmlns:a16="http://schemas.microsoft.com/office/drawing/2014/main" id="{D026DE3F-8190-2354-21FC-73550E5DC773}"/>
              </a:ext>
            </a:extLst>
          </p:cNvPr>
          <p:cNvSpPr/>
          <p:nvPr/>
        </p:nvSpPr>
        <p:spPr>
          <a:xfrm>
            <a:off x="177928" y="4515070"/>
            <a:ext cx="11852891" cy="1549300"/>
          </a:xfrm>
          <a:prstGeom prst="rect">
            <a:avLst/>
          </a:prstGeom>
          <a:noFill/>
          <a:ln w="50800">
            <a:solidFill>
              <a:srgbClr val="75DB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A10734D8-700C-FEDA-DEF7-C8C4D707B400}"/>
              </a:ext>
            </a:extLst>
          </p:cNvPr>
          <p:cNvSpPr/>
          <p:nvPr/>
        </p:nvSpPr>
        <p:spPr>
          <a:xfrm>
            <a:off x="169303" y="1657445"/>
            <a:ext cx="11852891" cy="2838005"/>
          </a:xfrm>
          <a:prstGeom prst="rect">
            <a:avLst/>
          </a:prstGeom>
          <a:noFill/>
          <a:ln w="50800">
            <a:solidFill>
              <a:srgbClr val="75DB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F37C5A7E-2921-BBB5-8342-804C575434C6}"/>
              </a:ext>
            </a:extLst>
          </p:cNvPr>
          <p:cNvSpPr/>
          <p:nvPr/>
        </p:nvSpPr>
        <p:spPr>
          <a:xfrm>
            <a:off x="169303" y="658036"/>
            <a:ext cx="11852891" cy="977656"/>
          </a:xfrm>
          <a:prstGeom prst="rect">
            <a:avLst/>
          </a:prstGeom>
          <a:noFill/>
          <a:ln w="50800">
            <a:solidFill>
              <a:srgbClr val="B7E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873F30B0-CEA4-F9C2-E61C-38A1B40A6F44}"/>
              </a:ext>
            </a:extLst>
          </p:cNvPr>
          <p:cNvSpPr txBox="1"/>
          <p:nvPr/>
        </p:nvSpPr>
        <p:spPr>
          <a:xfrm>
            <a:off x="563004" y="357585"/>
            <a:ext cx="3269411" cy="338554"/>
          </a:xfrm>
          <a:prstGeom prst="rect">
            <a:avLst/>
          </a:prstGeom>
          <a:noFill/>
        </p:spPr>
        <p:txBody>
          <a:bodyPr wrap="square" rtlCol="0">
            <a:spAutoFit/>
          </a:bodyPr>
          <a:lstStyle/>
          <a:p>
            <a:r>
              <a:rPr kumimoji="1" lang="ja-JP" altLang="en-US" sz="1600" dirty="0"/>
              <a:t>話し合い見える化シート</a:t>
            </a:r>
          </a:p>
        </p:txBody>
      </p:sp>
      <p:pic>
        <p:nvPicPr>
          <p:cNvPr id="15" name="図 14" descr="話し合う子供たちのイラスト | かわいいフリー素材集 いらすとや">
            <a:extLst>
              <a:ext uri="{FF2B5EF4-FFF2-40B4-BE49-F238E27FC236}">
                <a16:creationId xmlns:a16="http://schemas.microsoft.com/office/drawing/2014/main" id="{48BD332E-08EC-CA88-BFEE-3E0172FED67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29031" y="174276"/>
            <a:ext cx="827443" cy="412813"/>
          </a:xfrm>
          <a:prstGeom prst="rect">
            <a:avLst/>
          </a:prstGeom>
          <a:noFill/>
          <a:ln>
            <a:noFill/>
          </a:ln>
        </p:spPr>
      </p:pic>
      <p:sp>
        <p:nvSpPr>
          <p:cNvPr id="17" name="角丸四角形 16">
            <a:extLst>
              <a:ext uri="{FF2B5EF4-FFF2-40B4-BE49-F238E27FC236}">
                <a16:creationId xmlns:a16="http://schemas.microsoft.com/office/drawing/2014/main" id="{A0123571-6958-005A-2D24-BAEEB4984CB1}"/>
              </a:ext>
            </a:extLst>
          </p:cNvPr>
          <p:cNvSpPr/>
          <p:nvPr/>
        </p:nvSpPr>
        <p:spPr>
          <a:xfrm>
            <a:off x="169302" y="6090203"/>
            <a:ext cx="11852892" cy="681530"/>
          </a:xfrm>
          <a:prstGeom prst="roundRect">
            <a:avLst>
              <a:gd name="adj" fmla="val 2705"/>
            </a:avLst>
          </a:prstGeom>
          <a:noFill/>
          <a:ln w="50800" cap="flat" cmpd="sng" algn="ctr">
            <a:solidFill>
              <a:srgbClr val="FF99FF"/>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20" name="角丸四角形 19">
            <a:extLst>
              <a:ext uri="{FF2B5EF4-FFF2-40B4-BE49-F238E27FC236}">
                <a16:creationId xmlns:a16="http://schemas.microsoft.com/office/drawing/2014/main" id="{242B4274-00DE-1062-0CBF-00C8F930F5CD}"/>
              </a:ext>
            </a:extLst>
          </p:cNvPr>
          <p:cNvSpPr/>
          <p:nvPr/>
        </p:nvSpPr>
        <p:spPr>
          <a:xfrm>
            <a:off x="1868708" y="6190454"/>
            <a:ext cx="10075652" cy="497599"/>
          </a:xfrm>
          <a:prstGeom prst="roundRect">
            <a:avLst>
              <a:gd name="adj" fmla="val 818"/>
            </a:avLst>
          </a:prstGeom>
          <a:solidFill>
            <a:srgbClr val="FFF7FF"/>
          </a:solidFill>
          <a:ln w="38100" cap="flat" cmpd="sng" algn="ctr">
            <a:solidFill>
              <a:srgbClr val="FF99FF"/>
            </a:solidFill>
            <a:prstDash val="solid"/>
            <a:miter lim="800000"/>
          </a:ln>
          <a:effectLst/>
        </p:spPr>
        <p:txBody>
          <a:bodyPr rot="0" spcFirstLastPara="0" vert="horz" wrap="square" lIns="72000" tIns="108000" rIns="72000" bIns="72000" numCol="1" spcCol="0" rtlCol="0" fromWordArt="0" anchor="ctr" anchorCtr="0" forceAA="0" compatLnSpc="1">
            <a:prstTxWarp prst="textNoShape">
              <a:avLst/>
            </a:prstTxWarp>
            <a:noAutofit/>
          </a:bodyPr>
          <a:lstStyle/>
          <a:p>
            <a:pPr algn="l">
              <a:spcAft>
                <a:spcPts val="0"/>
              </a:spcAft>
            </a:pPr>
            <a:r>
              <a:rPr lang="ja-JP" sz="800" kern="100" dirty="0">
                <a:effectLst/>
                <a:latin typeface="游明朝" panose="02020400000000000000" pitchFamily="18" charset="-128"/>
                <a:ea typeface="HG丸ｺﾞｼｯｸM-PRO" panose="020F0600000000000000" pitchFamily="50" charset="-128"/>
                <a:cs typeface="Times New Roman" panose="02020603050405020304" pitchFamily="18" charset="0"/>
              </a:rPr>
              <a:t>次回につなげる具体的な手だて・改善点</a:t>
            </a:r>
            <a:endParaRPr lang="en-US" altLang="ja-JP" sz="800" kern="100" dirty="0">
              <a:effectLst/>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r>
              <a:rPr lang="ja-JP" altLang="en-US" sz="800" kern="100" dirty="0">
                <a:latin typeface="游明朝" panose="02020400000000000000" pitchFamily="18" charset="-128"/>
                <a:ea typeface="HG丸ｺﾞｼｯｸM-PRO" panose="020F0600000000000000" pitchFamily="50" charset="-128"/>
                <a:cs typeface="Times New Roman" panose="02020603050405020304" pitchFamily="18" charset="0"/>
              </a:rPr>
              <a:t>○導入時に、人形で遊ぶことを目的や見通しをもつことにつなげられるよう視覚教材をつくる。</a:t>
            </a:r>
            <a:endParaRPr lang="en-US" altLang="ja-JP" sz="800" kern="100" dirty="0">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r>
              <a:rPr lang="ja-JP" altLang="en-US" sz="800" kern="100" dirty="0">
                <a:effectLst/>
                <a:latin typeface="游明朝" panose="02020400000000000000" pitchFamily="18" charset="-128"/>
                <a:ea typeface="HG丸ｺﾞｼｯｸM-PRO" panose="020F0600000000000000" pitchFamily="50" charset="-128"/>
                <a:cs typeface="Times New Roman" panose="02020603050405020304" pitchFamily="18" charset="0"/>
              </a:rPr>
              <a:t>○振り返りを人形で遊びながらすることで、グループごとに発表等をしなくても十分に幼児は友達の工夫に気付いている。</a:t>
            </a:r>
            <a:endParaRPr lang="en-US" altLang="ja-JP" sz="800" kern="100" dirty="0">
              <a:latin typeface="游明朝" panose="02020400000000000000" pitchFamily="18" charset="-128"/>
              <a:ea typeface="HG丸ｺﾞｼｯｸM-PRO" panose="020F0600000000000000" pitchFamily="50" charset="-128"/>
              <a:cs typeface="Times New Roman" panose="02020603050405020304" pitchFamily="18" charset="0"/>
            </a:endParaRPr>
          </a:p>
          <a:p>
            <a:pPr algn="l">
              <a:spcAft>
                <a:spcPts val="0"/>
              </a:spcAft>
            </a:pPr>
            <a:endParaRPr lang="en-US" altLang="ja-JP" sz="800" kern="100" dirty="0">
              <a:effectLst/>
              <a:latin typeface="游明朝" panose="02020400000000000000" pitchFamily="18" charset="-128"/>
              <a:ea typeface="HG丸ｺﾞｼｯｸM-PRO" panose="020F0600000000000000" pitchFamily="50" charset="-128"/>
              <a:cs typeface="Times New Roman" panose="02020603050405020304" pitchFamily="18" charset="0"/>
            </a:endParaRPr>
          </a:p>
        </p:txBody>
      </p:sp>
      <p:sp>
        <p:nvSpPr>
          <p:cNvPr id="21" name="メモ 20">
            <a:extLst>
              <a:ext uri="{FF2B5EF4-FFF2-40B4-BE49-F238E27FC236}">
                <a16:creationId xmlns:a16="http://schemas.microsoft.com/office/drawing/2014/main" id="{2AA4AD99-CC3F-2D1E-115C-23B13CE34473}"/>
              </a:ext>
            </a:extLst>
          </p:cNvPr>
          <p:cNvSpPr/>
          <p:nvPr/>
        </p:nvSpPr>
        <p:spPr>
          <a:xfrm>
            <a:off x="2424023" y="715994"/>
            <a:ext cx="3286664" cy="836762"/>
          </a:xfrm>
          <a:prstGeom prst="foldedCorner">
            <a:avLst>
              <a:gd name="adj" fmla="val 538"/>
            </a:avLst>
          </a:prstGeom>
          <a:solidFill>
            <a:schemeClr val="bg1"/>
          </a:solidFill>
          <a:ln w="12700" cap="flat" cmpd="sng" algn="ctr">
            <a:solidFill>
              <a:schemeClr val="tx1"/>
            </a:solidFill>
            <a:prstDash val="solid"/>
            <a:miter lim="800000"/>
          </a:ln>
          <a:effectLst/>
        </p:spPr>
        <p:txBody>
          <a:bodyPr rot="0" spcFirstLastPara="0" vert="horz" wrap="square" lIns="36000" tIns="0" rIns="36000" bIns="0" numCol="1" spcCol="0" rtlCol="0" fromWordArt="0" anchor="ctr" anchorCtr="0" forceAA="0" compatLnSpc="1">
            <a:prstTxWarp prst="textNoShape">
              <a:avLst/>
            </a:prstTxWarp>
            <a:noAutofit/>
          </a:bodyPr>
          <a:lstStyle/>
          <a:p>
            <a:pPr>
              <a:lnSpc>
                <a:spcPts val="1000"/>
              </a:lnSpc>
              <a:spcAft>
                <a:spcPts val="0"/>
              </a:spcAft>
            </a:pPr>
            <a:r>
              <a:rPr lang="ja-JP" altLang="en-US"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話し合い・活動のねらい　幼児の実態からの教師の願い（経験させたいこと）</a:t>
            </a:r>
            <a:endParaRPr lang="ja-JP" altLang="ja-JP" sz="600" dirty="0"/>
          </a:p>
          <a:p>
            <a:pPr>
              <a:lnSpc>
                <a:spcPts val="1000"/>
              </a:lnSpc>
              <a:spcAft>
                <a:spcPts val="0"/>
              </a:spcAft>
            </a:pPr>
            <a:r>
              <a:rPr lang="ja-JP" altLang="en-US" sz="9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○街の中で作りたい物をイメージして積木で作る。</a:t>
            </a:r>
            <a:endParaRPr lang="en-US" altLang="ja-JP" sz="9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nSpc>
                <a:spcPts val="1000"/>
              </a:lnSpc>
              <a:spcAft>
                <a:spcPts val="0"/>
              </a:spcAft>
            </a:pPr>
            <a:r>
              <a:rPr lang="ja-JP" altLang="en-US" sz="9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○グループの友達に思いを伝えたり、友達の思いに気付いたり</a:t>
            </a:r>
            <a:endParaRPr lang="en-US" altLang="ja-JP" sz="9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nSpc>
                <a:spcPts val="1000"/>
              </a:lnSpc>
              <a:spcAft>
                <a:spcPts val="0"/>
              </a:spcAft>
            </a:pPr>
            <a:r>
              <a:rPr lang="ja-JP" altLang="en-US" sz="9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　する。</a:t>
            </a:r>
            <a:endParaRPr lang="en-US" altLang="ja-JP" sz="9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nSpc>
                <a:spcPts val="1000"/>
              </a:lnSpc>
              <a:spcAft>
                <a:spcPts val="0"/>
              </a:spcAft>
            </a:pPr>
            <a:r>
              <a:rPr lang="ja-JP" altLang="en-US" sz="9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○他のグループの考えの良さに気付く。</a:t>
            </a:r>
            <a:endParaRPr lang="en-US" altLang="ja-JP"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p:txBody>
      </p:sp>
      <p:sp>
        <p:nvSpPr>
          <p:cNvPr id="31" name="メモ 30">
            <a:extLst>
              <a:ext uri="{FF2B5EF4-FFF2-40B4-BE49-F238E27FC236}">
                <a16:creationId xmlns:a16="http://schemas.microsoft.com/office/drawing/2014/main" id="{E7B26963-7BE4-B27E-B406-BC1568C42768}"/>
              </a:ext>
            </a:extLst>
          </p:cNvPr>
          <p:cNvSpPr/>
          <p:nvPr/>
        </p:nvSpPr>
        <p:spPr>
          <a:xfrm>
            <a:off x="3656474" y="169947"/>
            <a:ext cx="1901230" cy="389124"/>
          </a:xfrm>
          <a:prstGeom prst="foldedCorner">
            <a:avLst/>
          </a:prstGeom>
          <a:gradFill>
            <a:gsLst>
              <a:gs pos="0">
                <a:srgbClr val="FFFF93"/>
              </a:gs>
              <a:gs pos="39000">
                <a:srgbClr val="FFB13F"/>
              </a:gs>
              <a:gs pos="77000">
                <a:srgbClr val="FFB7B7"/>
              </a:gs>
              <a:gs pos="100000">
                <a:srgbClr val="F3CDFF"/>
              </a:gs>
            </a:gsLst>
            <a:lin ang="0" scaled="1"/>
          </a:gradFill>
          <a:ln w="12700" cap="flat" cmpd="sng" algn="ctr">
            <a:solidFill>
              <a:schemeClr val="tx1"/>
            </a:solidFill>
            <a:prstDash val="solid"/>
            <a:miter lim="800000"/>
          </a:ln>
          <a:effectLst/>
        </p:spPr>
        <p:txBody>
          <a:bodyPr rot="0" spcFirstLastPara="0" vert="horz" wrap="square" lIns="36000" tIns="0" rIns="36000" bIns="0" numCol="1" spcCol="0" rtlCol="0" fromWordArt="0" anchor="ctr" anchorCtr="0" forceAA="0" compatLnSpc="1">
            <a:prstTxWarp prst="textNoShape">
              <a:avLst/>
            </a:prstTxWarp>
            <a:noAutofit/>
          </a:bodyPr>
          <a:lstStyle/>
          <a:p>
            <a:pPr>
              <a:spcAft>
                <a:spcPts val="0"/>
              </a:spcAft>
            </a:pPr>
            <a:r>
              <a:rPr lang="ja-JP" altLang="en-US"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ねらい、幼児の実態から導き出した教師が意識するポイント</a:t>
            </a:r>
            <a:endParaRPr lang="en-US" altLang="ja-JP"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p:txBody>
      </p:sp>
      <p:sp>
        <p:nvSpPr>
          <p:cNvPr id="36" name="角丸四角形吹き出し 35">
            <a:extLst>
              <a:ext uri="{FF2B5EF4-FFF2-40B4-BE49-F238E27FC236}">
                <a16:creationId xmlns:a16="http://schemas.microsoft.com/office/drawing/2014/main" id="{19481778-0686-7CFA-3D2F-BF3960DA234C}"/>
              </a:ext>
            </a:extLst>
          </p:cNvPr>
          <p:cNvSpPr/>
          <p:nvPr/>
        </p:nvSpPr>
        <p:spPr>
          <a:xfrm>
            <a:off x="9687245" y="175954"/>
            <a:ext cx="2396525" cy="345416"/>
          </a:xfrm>
          <a:prstGeom prst="wedgeRoundRectCallout">
            <a:avLst>
              <a:gd name="adj1" fmla="val -4414"/>
              <a:gd name="adj2" fmla="val 24272"/>
              <a:gd name="adj3" fmla="val 16667"/>
            </a:avLst>
          </a:prstGeom>
          <a:solidFill>
            <a:schemeClr val="bg1"/>
          </a:solidFill>
          <a:ln w="22225" cap="flat" cmpd="sng" algn="ctr">
            <a:solidFill>
              <a:srgbClr val="FF0000"/>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p>
            <a:pPr algn="ctr">
              <a:lnSpc>
                <a:spcPts val="1000"/>
              </a:lnSpc>
              <a:spcAft>
                <a:spcPts val="0"/>
              </a:spcAft>
            </a:pPr>
            <a:r>
              <a:rPr lang="ja-JP" sz="9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幼児の実態・興味</a:t>
            </a:r>
            <a:r>
              <a:rPr lang="ja-JP" altLang="en-US" sz="9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や</a:t>
            </a:r>
            <a:r>
              <a:rPr lang="ja-JP" sz="9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関心を捉える要素とは</a:t>
            </a:r>
            <a:r>
              <a:rPr lang="en-US" sz="9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14" name="テキスト ボックス 4">
            <a:extLst>
              <a:ext uri="{FF2B5EF4-FFF2-40B4-BE49-F238E27FC236}">
                <a16:creationId xmlns:a16="http://schemas.microsoft.com/office/drawing/2014/main" id="{70580A96-AD58-78D6-5F85-43B86EED9473}"/>
              </a:ext>
            </a:extLst>
          </p:cNvPr>
          <p:cNvSpPr txBox="1"/>
          <p:nvPr/>
        </p:nvSpPr>
        <p:spPr>
          <a:xfrm>
            <a:off x="235440" y="641497"/>
            <a:ext cx="2452990" cy="51435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ts val="3500"/>
              </a:lnSpc>
              <a:spcAft>
                <a:spcPts val="0"/>
              </a:spcAft>
            </a:pPr>
            <a:r>
              <a:rPr lang="en-US" sz="2600" b="1" kern="100" dirty="0">
                <a:ln w="10160" cap="flat" cmpd="sng" algn="ctr">
                  <a:solidFill>
                    <a:srgbClr val="4472C4"/>
                  </a:solidFill>
                  <a:prstDash val="solid"/>
                  <a:round/>
                </a:ln>
                <a:solidFill>
                  <a:schemeClr val="bg1"/>
                </a:solidFill>
                <a:effectLst>
                  <a:outerShdw blurRad="38100" dist="22860" dir="5400000" algn="tl">
                    <a:srgbClr val="000000">
                      <a:alpha val="30000"/>
                    </a:srgbClr>
                  </a:outerShdw>
                </a:effectLst>
                <a:latin typeface="HG丸ｺﾞｼｯｸM-PRO" panose="020F0600000000000000" pitchFamily="50" charset="-128"/>
                <a:ea typeface="游明朝" panose="02020400000000000000" pitchFamily="18" charset="-128"/>
                <a:cs typeface="Times New Roman" panose="02020603050405020304" pitchFamily="18" charset="0"/>
              </a:rPr>
              <a:t>P</a:t>
            </a:r>
            <a:r>
              <a:rPr lang="en-US" altLang="ja-JP" sz="2600" b="1" kern="100" dirty="0">
                <a:ln w="10160" cap="flat" cmpd="sng" algn="ctr">
                  <a:solidFill>
                    <a:srgbClr val="4472C4"/>
                  </a:solidFill>
                  <a:prstDash val="solid"/>
                  <a:round/>
                </a:ln>
                <a:solidFill>
                  <a:schemeClr val="bg1"/>
                </a:solidFill>
                <a:effectLst>
                  <a:outerShdw blurRad="38100" dist="22860" dir="5400000" algn="tl">
                    <a:srgbClr val="000000">
                      <a:alpha val="30000"/>
                    </a:srgbClr>
                  </a:outerShdw>
                </a:effectLst>
                <a:latin typeface="HG丸ｺﾞｼｯｸM-PRO" panose="020F0600000000000000" pitchFamily="50" charset="-128"/>
                <a:ea typeface="游明朝" panose="02020400000000000000" pitchFamily="18" charset="-128"/>
                <a:cs typeface="Times New Roman" panose="02020603050405020304" pitchFamily="18" charset="0"/>
              </a:rPr>
              <a:t>DC</a:t>
            </a:r>
            <a:r>
              <a:rPr lang="ja-JP" sz="1200" kern="100" dirty="0">
                <a:ln>
                  <a:noFill/>
                </a:ln>
                <a:solidFill>
                  <a:srgbClr val="000000"/>
                </a:solidFill>
                <a:effectLst>
                  <a:outerShdw blurRad="38100" dist="19050" dir="2700000" algn="tl">
                    <a:schemeClr val="dk1">
                      <a:alpha val="40000"/>
                    </a:schemeClr>
                  </a:outerShdw>
                </a:effectLst>
                <a:latin typeface="游明朝" panose="02020400000000000000" pitchFamily="18" charset="-128"/>
                <a:ea typeface="HG丸ｺﾞｼｯｸM-PRO" panose="020F0600000000000000" pitchFamily="50" charset="-128"/>
                <a:cs typeface="Times New Roman" panose="02020603050405020304" pitchFamily="18" charset="0"/>
              </a:rPr>
              <a:t>計画・実践</a:t>
            </a:r>
            <a:r>
              <a:rPr lang="ja-JP" altLang="en-US" sz="1200" kern="100" dirty="0">
                <a:solidFill>
                  <a:srgbClr val="000000"/>
                </a:solidFill>
                <a:effectLst>
                  <a:outerShdw blurRad="38100" dist="19050" dir="2700000" algn="tl">
                    <a:schemeClr val="dk1">
                      <a:alpha val="40000"/>
                    </a:schemeClr>
                  </a:outerShdw>
                </a:effectLst>
                <a:latin typeface="游明朝" panose="02020400000000000000" pitchFamily="18" charset="-128"/>
                <a:ea typeface="HG丸ｺﾞｼｯｸM-PRO" panose="020F0600000000000000" pitchFamily="50" charset="-128"/>
                <a:cs typeface="Times New Roman" panose="02020603050405020304" pitchFamily="18" charset="0"/>
              </a:rPr>
              <a:t>・</a:t>
            </a:r>
            <a:r>
              <a:rPr lang="ja-JP" altLang="en-US" sz="1200" kern="100" dirty="0">
                <a:ln>
                  <a:noFill/>
                </a:ln>
                <a:solidFill>
                  <a:srgbClr val="000000"/>
                </a:solidFill>
                <a:effectLst>
                  <a:outerShdw blurRad="38100" dist="19050" dir="2700000" algn="tl">
                    <a:schemeClr val="dk1">
                      <a:alpha val="40000"/>
                    </a:schemeClr>
                  </a:outerShdw>
                </a:effectLst>
                <a:latin typeface="游明朝" panose="02020400000000000000" pitchFamily="18" charset="-128"/>
                <a:ea typeface="HG丸ｺﾞｼｯｸM-PRO" panose="020F0600000000000000" pitchFamily="50" charset="-128"/>
                <a:cs typeface="Times New Roman" panose="02020603050405020304" pitchFamily="18" charset="0"/>
              </a:rPr>
              <a:t>評価</a:t>
            </a:r>
            <a:endParaRPr lang="ja-JP" sz="105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18" name="テキスト ボックス 5">
            <a:extLst>
              <a:ext uri="{FF2B5EF4-FFF2-40B4-BE49-F238E27FC236}">
                <a16:creationId xmlns:a16="http://schemas.microsoft.com/office/drawing/2014/main" id="{8883B2C8-21C8-D66B-23D1-D5FEB752D469}"/>
              </a:ext>
            </a:extLst>
          </p:cNvPr>
          <p:cNvSpPr txBox="1"/>
          <p:nvPr/>
        </p:nvSpPr>
        <p:spPr>
          <a:xfrm>
            <a:off x="169300" y="6029996"/>
            <a:ext cx="1552575" cy="48748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ts val="3500"/>
              </a:lnSpc>
              <a:spcAft>
                <a:spcPts val="0"/>
              </a:spcAft>
            </a:pPr>
            <a:r>
              <a:rPr lang="en-US" altLang="ja-JP" sz="2400" b="1" kern="100" dirty="0">
                <a:ln w="10160" cap="flat" cmpd="sng" algn="ctr">
                  <a:solidFill>
                    <a:srgbClr val="4472C4"/>
                  </a:solidFill>
                  <a:prstDash val="solid"/>
                  <a:round/>
                </a:ln>
                <a:solidFill>
                  <a:schemeClr val="bg1"/>
                </a:solidFill>
                <a:effectLst>
                  <a:outerShdw blurRad="38100" dist="22860" dir="5400000" algn="tl">
                    <a:srgbClr val="000000">
                      <a:alpha val="30000"/>
                    </a:srgbClr>
                  </a:outerShdw>
                </a:effectLst>
                <a:latin typeface="HG丸ｺﾞｼｯｸM-PRO" panose="020F0600000000000000" pitchFamily="50" charset="-128"/>
                <a:ea typeface="游明朝" panose="02020400000000000000" pitchFamily="18" charset="-128"/>
                <a:cs typeface="Times New Roman" panose="02020603050405020304" pitchFamily="18" charset="0"/>
              </a:rPr>
              <a:t>A</a:t>
            </a:r>
            <a:r>
              <a:rPr lang="ja-JP" altLang="en-US" sz="1100" kern="100" dirty="0">
                <a:effectLst>
                  <a:outerShdw blurRad="38100" dist="19050" dir="2700000" algn="tl">
                    <a:schemeClr val="dk1">
                      <a:alpha val="40000"/>
                    </a:schemeClr>
                  </a:outerShdw>
                </a:effectLst>
                <a:latin typeface="游明朝" panose="02020400000000000000" pitchFamily="18" charset="-128"/>
                <a:ea typeface="HG丸ｺﾞｼｯｸM-PRO" panose="020F0600000000000000" pitchFamily="50" charset="-128"/>
                <a:cs typeface="Times New Roman" panose="02020603050405020304" pitchFamily="18" charset="0"/>
              </a:rPr>
              <a:t>改善</a:t>
            </a:r>
            <a:endParaRPr lang="ja-JP" sz="10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lnSpc>
                <a:spcPts val="3500"/>
              </a:lnSpc>
              <a:spcAft>
                <a:spcPts val="0"/>
              </a:spcAft>
            </a:pPr>
            <a:r>
              <a:rPr lang="en-US" sz="2600" b="1" kern="100" dirty="0">
                <a:ln w="10160" cap="flat" cmpd="sng" algn="ctr">
                  <a:solidFill>
                    <a:srgbClr val="4472C4"/>
                  </a:solidFill>
                  <a:prstDash val="solid"/>
                  <a:round/>
                </a:ln>
                <a:solidFill>
                  <a:schemeClr val="bg1"/>
                </a:solidFill>
                <a:effectLst>
                  <a:outerShdw blurRad="38100" dist="22860" dir="5400000" algn="tl">
                    <a:srgbClr val="000000">
                      <a:alpha val="30000"/>
                    </a:srgbClr>
                  </a:outerShdw>
                </a:effectLst>
                <a:latin typeface="HG丸ｺﾞｼｯｸM-PRO" panose="020F0600000000000000" pitchFamily="50" charset="-128"/>
                <a:ea typeface="游明朝" panose="02020400000000000000" pitchFamily="18" charset="-128"/>
                <a:cs typeface="Times New Roman" panose="02020603050405020304" pitchFamily="18" charset="0"/>
              </a:rPr>
              <a:t> </a:t>
            </a:r>
            <a:endParaRPr lang="ja-JP" sz="1050"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5" name="メモ 44">
            <a:extLst>
              <a:ext uri="{FF2B5EF4-FFF2-40B4-BE49-F238E27FC236}">
                <a16:creationId xmlns:a16="http://schemas.microsoft.com/office/drawing/2014/main" id="{96429C31-FB34-D343-B0D2-0CC8C5A06454}"/>
              </a:ext>
            </a:extLst>
          </p:cNvPr>
          <p:cNvSpPr/>
          <p:nvPr/>
        </p:nvSpPr>
        <p:spPr>
          <a:xfrm>
            <a:off x="763455" y="2975729"/>
            <a:ext cx="1850348" cy="647365"/>
          </a:xfrm>
          <a:prstGeom prst="foldedCorner">
            <a:avLst/>
          </a:prstGeom>
          <a:solidFill>
            <a:srgbClr val="FFFF93"/>
          </a:solidFill>
          <a:ln w="12700" cap="flat" cmpd="sng" algn="ctr">
            <a:solidFill>
              <a:srgbClr val="FFC000"/>
            </a:solidFill>
            <a:prstDash val="solid"/>
            <a:miter lim="800000"/>
          </a:ln>
          <a:effectLst/>
        </p:spPr>
        <p:txBody>
          <a:bodyPr rot="0" spcFirstLastPara="0" vert="horz" wrap="square" lIns="36000" tIns="0" rIns="36000" bIns="0" numCol="1" spcCol="0" rtlCol="0" fromWordArt="0" anchor="ctr" anchorCtr="0" forceAA="0" compatLnSpc="1">
            <a:prstTxWarp prst="textNoShape">
              <a:avLst/>
            </a:prstTxWarp>
            <a:noAutofit/>
          </a:bodyPr>
          <a:lstStyle/>
          <a:p>
            <a:pPr>
              <a:spcAft>
                <a:spcPts val="0"/>
              </a:spcAft>
            </a:pPr>
            <a:r>
              <a:rPr lang="ja-JP" altLang="en-US"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「街」とはどのようなものかをイメージし、活動に期待や見通しをもつ。（内容の理解）</a:t>
            </a:r>
            <a:endParaRPr lang="en-US" altLang="ja-JP"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p:txBody>
      </p:sp>
      <p:sp>
        <p:nvSpPr>
          <p:cNvPr id="47" name="メモ 46">
            <a:extLst>
              <a:ext uri="{FF2B5EF4-FFF2-40B4-BE49-F238E27FC236}">
                <a16:creationId xmlns:a16="http://schemas.microsoft.com/office/drawing/2014/main" id="{55C71FBE-DA01-356A-648B-9D6877C3AF8D}"/>
              </a:ext>
            </a:extLst>
          </p:cNvPr>
          <p:cNvSpPr/>
          <p:nvPr/>
        </p:nvSpPr>
        <p:spPr>
          <a:xfrm>
            <a:off x="4849149" y="3080090"/>
            <a:ext cx="1810444" cy="504825"/>
          </a:xfrm>
          <a:prstGeom prst="foldedCorner">
            <a:avLst/>
          </a:prstGeom>
          <a:solidFill>
            <a:srgbClr val="FFB13F"/>
          </a:solidFill>
          <a:ln w="12700" cap="flat" cmpd="sng" algn="ctr">
            <a:solidFill>
              <a:srgbClr val="FF9900"/>
            </a:solidFill>
            <a:prstDash val="solid"/>
            <a:miter lim="800000"/>
          </a:ln>
          <a:effectLst/>
        </p:spPr>
        <p:txBody>
          <a:bodyPr rot="0" spcFirstLastPara="0" vert="horz" wrap="square" lIns="36000" tIns="0" rIns="36000" bIns="0" numCol="1" spcCol="0" rtlCol="0" fromWordArt="0" anchor="ctr" anchorCtr="0" forceAA="0" compatLnSpc="1">
            <a:prstTxWarp prst="textNoShape">
              <a:avLst/>
            </a:prstTxWarp>
            <a:noAutofit/>
          </a:bodyPr>
          <a:lstStyle/>
          <a:p>
            <a:pPr>
              <a:spcAft>
                <a:spcPts val="0"/>
              </a:spcAft>
            </a:pPr>
            <a:r>
              <a:rPr lang="ja-JP" altLang="en-US" sz="9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決まったことを意識する。</a:t>
            </a:r>
            <a:endParaRPr lang="en-US" altLang="ja-JP" sz="9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Aft>
                <a:spcPts val="0"/>
              </a:spcAft>
            </a:pPr>
            <a:r>
              <a:rPr lang="ja-JP" altLang="en-US" sz="9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自分の思いや考えを動きや言葉で表す。（思いを表す）</a:t>
            </a:r>
            <a:endParaRPr lang="en-US" altLang="ja-JP" sz="9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48" name="メモ 47">
            <a:extLst>
              <a:ext uri="{FF2B5EF4-FFF2-40B4-BE49-F238E27FC236}">
                <a16:creationId xmlns:a16="http://schemas.microsoft.com/office/drawing/2014/main" id="{A069FA62-3E31-2056-F0D9-0147B1ABBE15}"/>
              </a:ext>
            </a:extLst>
          </p:cNvPr>
          <p:cNvSpPr/>
          <p:nvPr/>
        </p:nvSpPr>
        <p:spPr>
          <a:xfrm>
            <a:off x="9767283" y="3105509"/>
            <a:ext cx="1665116" cy="425325"/>
          </a:xfrm>
          <a:prstGeom prst="foldedCorner">
            <a:avLst/>
          </a:prstGeom>
          <a:solidFill>
            <a:srgbClr val="FFB7B7"/>
          </a:solidFill>
          <a:ln w="12700" cap="flat" cmpd="sng" algn="ctr">
            <a:solidFill>
              <a:srgbClr val="FF0000"/>
            </a:solidFill>
            <a:prstDash val="solid"/>
            <a:miter lim="800000"/>
          </a:ln>
          <a:effectLst/>
        </p:spPr>
        <p:txBody>
          <a:bodyPr rot="0" spcFirstLastPara="0" vert="horz" wrap="square" lIns="36000" tIns="0" rIns="36000" bIns="0" numCol="1" spcCol="0" rtlCol="0" fromWordArt="0" anchor="ctr" anchorCtr="0" forceAA="0" compatLnSpc="1">
            <a:prstTxWarp prst="textNoShape">
              <a:avLst/>
            </a:prstTxWarp>
            <a:noAutofit/>
          </a:bodyPr>
          <a:lstStyle/>
          <a:p>
            <a:r>
              <a:rPr lang="ja-JP" altLang="en-US" sz="900" dirty="0">
                <a:latin typeface="HG丸ｺﾞｼｯｸM-PRO" panose="020F0600000000000000" pitchFamily="50" charset="-128"/>
                <a:ea typeface="HG丸ｺﾞｼｯｸM-PRO" panose="020F0600000000000000" pitchFamily="50" charset="-128"/>
              </a:rPr>
              <a:t>人形で遊びながら、それぞれの考えや良さに気付く。</a:t>
            </a:r>
            <a:endParaRPr lang="en-US" altLang="ja-JP" sz="900" dirty="0">
              <a:latin typeface="HG丸ｺﾞｼｯｸM-PRO" panose="020F0600000000000000" pitchFamily="50" charset="-128"/>
              <a:ea typeface="HG丸ｺﾞｼｯｸM-PRO" panose="020F0600000000000000" pitchFamily="50" charset="-128"/>
            </a:endParaRPr>
          </a:p>
        </p:txBody>
      </p:sp>
      <p:sp>
        <p:nvSpPr>
          <p:cNvPr id="12" name="線吹き出し 1 (枠付き) 11">
            <a:extLst>
              <a:ext uri="{FF2B5EF4-FFF2-40B4-BE49-F238E27FC236}">
                <a16:creationId xmlns:a16="http://schemas.microsoft.com/office/drawing/2014/main" id="{DEEF9B2B-6C8B-AB17-F649-57490ED72292}"/>
              </a:ext>
            </a:extLst>
          </p:cNvPr>
          <p:cNvSpPr/>
          <p:nvPr/>
        </p:nvSpPr>
        <p:spPr>
          <a:xfrm>
            <a:off x="256518" y="3726724"/>
            <a:ext cx="1102858" cy="696960"/>
          </a:xfrm>
          <a:prstGeom prst="borderCallout1">
            <a:avLst>
              <a:gd name="adj1" fmla="val -2769"/>
              <a:gd name="adj2" fmla="val 5612"/>
              <a:gd name="adj3" fmla="val -31408"/>
              <a:gd name="adj4" fmla="val 4788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r>
              <a:rPr lang="en-US" altLang="ja-JP" sz="1000" dirty="0">
                <a:solidFill>
                  <a:schemeClr val="tx1"/>
                </a:solidFill>
                <a:latin typeface="HG丸ｺﾞｼｯｸM-PRO" panose="020F0600000000000000" pitchFamily="50" charset="-128"/>
                <a:ea typeface="HG丸ｺﾞｼｯｸM-PRO" panose="020F0600000000000000" pitchFamily="50" charset="-128"/>
              </a:rPr>
              <a:t>【</a:t>
            </a:r>
            <a:r>
              <a:rPr lang="ja-JP" altLang="en-US" sz="1000" dirty="0">
                <a:solidFill>
                  <a:schemeClr val="tx1"/>
                </a:solidFill>
                <a:latin typeface="HG丸ｺﾞｼｯｸM-PRO" panose="020F0600000000000000" pitchFamily="50" charset="-128"/>
                <a:ea typeface="HG丸ｺﾞｼｯｸM-PRO" panose="020F0600000000000000" pitchFamily="50" charset="-128"/>
              </a:rPr>
              <a:t>視覚</a:t>
            </a:r>
            <a:r>
              <a:rPr lang="en-US" altLang="ja-JP" sz="1000" dirty="0">
                <a:solidFill>
                  <a:schemeClr val="tx1"/>
                </a:solidFill>
                <a:latin typeface="HG丸ｺﾞｼｯｸM-PRO" panose="020F0600000000000000" pitchFamily="50" charset="-128"/>
                <a:ea typeface="HG丸ｺﾞｼｯｸM-PRO" panose="020F0600000000000000" pitchFamily="50" charset="-128"/>
              </a:rPr>
              <a:t>】</a:t>
            </a:r>
            <a:r>
              <a:rPr lang="ja-JP" altLang="en-US" sz="1000" dirty="0">
                <a:solidFill>
                  <a:schemeClr val="tx1"/>
                </a:solidFill>
                <a:latin typeface="HG丸ｺﾞｼｯｸM-PRO" panose="020F0600000000000000" pitchFamily="50" charset="-128"/>
                <a:ea typeface="HG丸ｺﾞｼｯｸM-PRO" panose="020F0600000000000000" pitchFamily="50" charset="-128"/>
              </a:rPr>
              <a:t>街を構成しているもののイラストをスライドで見せる。</a:t>
            </a:r>
          </a:p>
        </p:txBody>
      </p:sp>
      <p:sp>
        <p:nvSpPr>
          <p:cNvPr id="50" name="線吹き出し 1 (枠付き) 49">
            <a:extLst>
              <a:ext uri="{FF2B5EF4-FFF2-40B4-BE49-F238E27FC236}">
                <a16:creationId xmlns:a16="http://schemas.microsoft.com/office/drawing/2014/main" id="{3DBE7DB6-66A5-EC52-01F4-F2A68998D8F5}"/>
              </a:ext>
            </a:extLst>
          </p:cNvPr>
          <p:cNvSpPr/>
          <p:nvPr/>
        </p:nvSpPr>
        <p:spPr>
          <a:xfrm>
            <a:off x="5658280" y="136601"/>
            <a:ext cx="1256599" cy="490990"/>
          </a:xfrm>
          <a:prstGeom prst="borderCallout1">
            <a:avLst>
              <a:gd name="adj1" fmla="val 18750"/>
              <a:gd name="adj2" fmla="val -8333"/>
              <a:gd name="adj3" fmla="val 37130"/>
              <a:gd name="adj4" fmla="val -1363"/>
            </a:avLst>
          </a:prstGeom>
          <a:gradFill>
            <a:gsLst>
              <a:gs pos="0">
                <a:schemeClr val="bg1"/>
              </a:gs>
              <a:gs pos="99000">
                <a:srgbClr val="D5F4FF"/>
              </a:gs>
            </a:gsLst>
            <a:lin ang="0" scaled="1"/>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r>
              <a:rPr kumimoji="1" lang="ja-JP" altLang="en-US" sz="1000" dirty="0">
                <a:solidFill>
                  <a:schemeClr val="tx1"/>
                </a:solidFill>
                <a:latin typeface="HG丸ｺﾞｼｯｸM-PRO" panose="020F0600000000000000" pitchFamily="50" charset="-128"/>
                <a:ea typeface="HG丸ｺﾞｼｯｸM-PRO" panose="020F0600000000000000" pitchFamily="50" charset="-128"/>
              </a:rPr>
              <a:t>ポイントから導き出した具体的な援助・環境構成等</a:t>
            </a:r>
          </a:p>
        </p:txBody>
      </p:sp>
      <p:sp>
        <p:nvSpPr>
          <p:cNvPr id="19" name="メモ 18">
            <a:hlinkClick r:id="rId4" action="ppaction://hlinksldjump"/>
            <a:extLst>
              <a:ext uri="{FF2B5EF4-FFF2-40B4-BE49-F238E27FC236}">
                <a16:creationId xmlns:a16="http://schemas.microsoft.com/office/drawing/2014/main" id="{E82CB23E-02BF-6D32-5F37-1B1687366957}"/>
              </a:ext>
            </a:extLst>
          </p:cNvPr>
          <p:cNvSpPr/>
          <p:nvPr/>
        </p:nvSpPr>
        <p:spPr>
          <a:xfrm>
            <a:off x="862490" y="6198242"/>
            <a:ext cx="859385" cy="465452"/>
          </a:xfrm>
          <a:prstGeom prst="foldedCorner">
            <a:avLst/>
          </a:prstGeom>
          <a:solidFill>
            <a:srgbClr val="E2C5FF"/>
          </a:solidFill>
          <a:ln w="12700" cap="flat" cmpd="sng" algn="ctr">
            <a:solidFill>
              <a:srgbClr val="7030A0"/>
            </a:solidFill>
            <a:prstDash val="solid"/>
            <a:miter lim="800000"/>
          </a:ln>
          <a:effectLst/>
        </p:spPr>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ja-JP" altLang="en-US" sz="105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幼児の姿</a:t>
            </a:r>
            <a:endParaRPr lang="en-US" altLang="ja-JP" sz="105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lgn="ctr">
              <a:spcAft>
                <a:spcPts val="0"/>
              </a:spcAft>
            </a:pPr>
            <a:r>
              <a:rPr lang="ja-JP" altLang="en-US" sz="8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（スライド</a:t>
            </a:r>
            <a:r>
              <a:rPr lang="en-US" altLang="ja-JP" sz="800" kern="100" dirty="0">
                <a:solidFill>
                  <a:srgbClr val="000000"/>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14</a:t>
            </a:r>
            <a:r>
              <a:rPr lang="ja-JP" altLang="en-US" sz="800" kern="100" dirty="0">
                <a:solidFill>
                  <a:srgbClr val="000000"/>
                </a:solidFill>
                <a:effectLst/>
                <a:latin typeface="游明朝" panose="02020400000000000000" pitchFamily="18" charset="-128"/>
                <a:ea typeface="HG丸ｺﾞｼｯｸM-PRO" panose="020F0600000000000000" pitchFamily="50" charset="-128"/>
                <a:cs typeface="Times New Roman" panose="02020603050405020304" pitchFamily="18" charset="0"/>
              </a:rPr>
              <a:t>）</a:t>
            </a:r>
            <a:endParaRPr lang="ja-JP" sz="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34" name="線吹き出し 1 (枠付き) 33">
            <a:extLst>
              <a:ext uri="{FF2B5EF4-FFF2-40B4-BE49-F238E27FC236}">
                <a16:creationId xmlns:a16="http://schemas.microsoft.com/office/drawing/2014/main" id="{4F9ABE2F-3120-2982-1682-DEFA5A546672}"/>
              </a:ext>
            </a:extLst>
          </p:cNvPr>
          <p:cNvSpPr/>
          <p:nvPr/>
        </p:nvSpPr>
        <p:spPr>
          <a:xfrm>
            <a:off x="8335957" y="143493"/>
            <a:ext cx="1211492" cy="474782"/>
          </a:xfrm>
          <a:prstGeom prst="borderCallout1">
            <a:avLst>
              <a:gd name="adj1" fmla="val 18750"/>
              <a:gd name="adj2" fmla="val -8333"/>
              <a:gd name="adj3" fmla="val 35106"/>
              <a:gd name="adj4" fmla="val -18658"/>
            </a:avLst>
          </a:prstGeom>
          <a:gradFill>
            <a:gsLst>
              <a:gs pos="100000">
                <a:srgbClr val="FFC9FF"/>
              </a:gs>
              <a:gs pos="4000">
                <a:srgbClr val="B7ECFF"/>
              </a:gs>
            </a:gsLst>
            <a:lin ang="0" scaled="1"/>
          </a:gra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spcAft>
                <a:spcPts val="0"/>
              </a:spcAft>
            </a:pPr>
            <a:r>
              <a:rPr lang="ja-JP" altLang="en-US"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振り返って</a:t>
            </a:r>
            <a:endParaRPr lang="en-US" altLang="ja-JP"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a:p>
            <a:pPr>
              <a:spcAft>
                <a:spcPts val="0"/>
              </a:spcAft>
            </a:pPr>
            <a:r>
              <a:rPr lang="ja-JP" altLang="en-US"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よかったところ・課題（評価）</a:t>
            </a:r>
            <a:endParaRPr lang="en-US" altLang="ja-JP"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p:txBody>
      </p:sp>
      <p:sp>
        <p:nvSpPr>
          <p:cNvPr id="3" name="下矢印 2">
            <a:extLst>
              <a:ext uri="{FF2B5EF4-FFF2-40B4-BE49-F238E27FC236}">
                <a16:creationId xmlns:a16="http://schemas.microsoft.com/office/drawing/2014/main" id="{DA5B2021-7BC5-CFDE-F477-0136DA6F8F6D}"/>
              </a:ext>
            </a:extLst>
          </p:cNvPr>
          <p:cNvSpPr/>
          <p:nvPr/>
        </p:nvSpPr>
        <p:spPr>
          <a:xfrm rot="16200000">
            <a:off x="5818174" y="-3748521"/>
            <a:ext cx="601311" cy="11881802"/>
          </a:xfrm>
          <a:prstGeom prst="downArrow">
            <a:avLst/>
          </a:prstGeom>
          <a:gradFill flip="none" rotWithShape="1">
            <a:gsLst>
              <a:gs pos="0">
                <a:srgbClr val="FFFF93"/>
              </a:gs>
              <a:gs pos="53000">
                <a:srgbClr val="FF9900"/>
              </a:gs>
              <a:gs pos="96000">
                <a:srgbClr val="FFB7B7"/>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吹き出し 12">
            <a:extLst>
              <a:ext uri="{FF2B5EF4-FFF2-40B4-BE49-F238E27FC236}">
                <a16:creationId xmlns:a16="http://schemas.microsoft.com/office/drawing/2014/main" id="{EC560376-4C33-B3AF-F246-2043AF111362}"/>
              </a:ext>
            </a:extLst>
          </p:cNvPr>
          <p:cNvSpPr/>
          <p:nvPr/>
        </p:nvSpPr>
        <p:spPr>
          <a:xfrm>
            <a:off x="741872" y="2460050"/>
            <a:ext cx="1828800" cy="434598"/>
          </a:xfrm>
          <a:prstGeom prst="wedgeRectCallout">
            <a:avLst>
              <a:gd name="adj1" fmla="val -39758"/>
              <a:gd name="adj2" fmla="val -99635"/>
            </a:avLst>
          </a:prstGeom>
          <a:solidFill>
            <a:srgbClr val="FFFF93"/>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r>
              <a:rPr kumimoji="1" lang="ja-JP" altLang="en-US" sz="900" dirty="0">
                <a:solidFill>
                  <a:schemeClr val="tx1"/>
                </a:solidFill>
                <a:latin typeface="HG丸ｺﾞｼｯｸM-PRO" panose="020F0600000000000000" pitchFamily="50" charset="-128"/>
                <a:ea typeface="HG丸ｺﾞｼｯｸM-PRO" panose="020F0600000000000000" pitchFamily="50" charset="-128"/>
              </a:rPr>
              <a:t>街について、考え、作りたい物を</a:t>
            </a:r>
            <a:endParaRPr kumimoji="1" lang="en-US" altLang="ja-JP" sz="900" dirty="0">
              <a:solidFill>
                <a:schemeClr val="tx1"/>
              </a:solidFill>
              <a:latin typeface="HG丸ｺﾞｼｯｸM-PRO" panose="020F0600000000000000" pitchFamily="50" charset="-128"/>
              <a:ea typeface="HG丸ｺﾞｼｯｸM-PRO" panose="020F0600000000000000" pitchFamily="50" charset="-128"/>
            </a:endParaRPr>
          </a:p>
          <a:p>
            <a:r>
              <a:rPr kumimoji="1" lang="ja-JP" altLang="en-US" sz="900" dirty="0">
                <a:solidFill>
                  <a:schemeClr val="tx1"/>
                </a:solidFill>
                <a:latin typeface="HG丸ｺﾞｼｯｸM-PRO" panose="020F0600000000000000" pitchFamily="50" charset="-128"/>
                <a:ea typeface="HG丸ｺﾞｼｯｸM-PRO" panose="020F0600000000000000" pitchFamily="50" charset="-128"/>
              </a:rPr>
              <a:t>考える。</a:t>
            </a:r>
          </a:p>
        </p:txBody>
      </p:sp>
      <p:sp>
        <p:nvSpPr>
          <p:cNvPr id="38" name="四角形吹き出し 37">
            <a:extLst>
              <a:ext uri="{FF2B5EF4-FFF2-40B4-BE49-F238E27FC236}">
                <a16:creationId xmlns:a16="http://schemas.microsoft.com/office/drawing/2014/main" id="{DCEFA888-C219-5D8E-A21D-C6EBC0D01C36}"/>
              </a:ext>
            </a:extLst>
          </p:cNvPr>
          <p:cNvSpPr/>
          <p:nvPr/>
        </p:nvSpPr>
        <p:spPr>
          <a:xfrm>
            <a:off x="4934310" y="2422655"/>
            <a:ext cx="1682151" cy="518951"/>
          </a:xfrm>
          <a:prstGeom prst="wedgeRectCallout">
            <a:avLst>
              <a:gd name="adj1" fmla="val -3852"/>
              <a:gd name="adj2" fmla="val -81122"/>
            </a:avLst>
          </a:prstGeom>
          <a:solidFill>
            <a:srgbClr val="FFB13F"/>
          </a:soli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r>
              <a:rPr kumimoji="1" lang="ja-JP" altLang="en-US" sz="900">
                <a:solidFill>
                  <a:schemeClr val="tx1"/>
                </a:solidFill>
                <a:latin typeface="HG丸ｺﾞｼｯｸM-PRO" panose="020F0600000000000000" pitchFamily="50" charset="-128"/>
                <a:ea typeface="HG丸ｺﾞｼｯｸM-PRO" panose="020F0600000000000000" pitchFamily="50" charset="-128"/>
              </a:rPr>
              <a:t>グループの友達と一緒に相談して決めた街を作る。</a:t>
            </a:r>
            <a:endParaRPr kumimoji="1" lang="en-US" altLang="ja-JP" sz="900" dirty="0">
              <a:solidFill>
                <a:schemeClr val="tx1"/>
              </a:solidFill>
              <a:latin typeface="HG丸ｺﾞｼｯｸM-PRO" panose="020F0600000000000000" pitchFamily="50" charset="-128"/>
              <a:ea typeface="HG丸ｺﾞｼｯｸM-PRO" panose="020F0600000000000000" pitchFamily="50" charset="-128"/>
            </a:endParaRPr>
          </a:p>
        </p:txBody>
      </p:sp>
      <p:sp>
        <p:nvSpPr>
          <p:cNvPr id="6" name="テキスト ボックス 5">
            <a:extLst>
              <a:ext uri="{FF2B5EF4-FFF2-40B4-BE49-F238E27FC236}">
                <a16:creationId xmlns:a16="http://schemas.microsoft.com/office/drawing/2014/main" id="{22527B96-FFBA-3FC7-52EA-47718C7EA139}"/>
              </a:ext>
            </a:extLst>
          </p:cNvPr>
          <p:cNvSpPr txBox="1"/>
          <p:nvPr/>
        </p:nvSpPr>
        <p:spPr>
          <a:xfrm>
            <a:off x="149176" y="2043910"/>
            <a:ext cx="543739" cy="307777"/>
          </a:xfrm>
          <a:prstGeom prst="rect">
            <a:avLst/>
          </a:prstGeom>
          <a:noFill/>
        </p:spPr>
        <p:txBody>
          <a:bodyPr wrap="none" rtlCol="0">
            <a:spAutoFit/>
          </a:bodyPr>
          <a:lstStyle/>
          <a:p>
            <a:r>
              <a:rPr lang="ja-JP" altLang="en-US" sz="1400" b="1" dirty="0"/>
              <a:t>導入</a:t>
            </a:r>
            <a:endParaRPr kumimoji="1" lang="ja-JP" altLang="en-US" sz="1400" b="1" dirty="0"/>
          </a:p>
        </p:txBody>
      </p:sp>
      <p:sp>
        <p:nvSpPr>
          <p:cNvPr id="7" name="テキスト ボックス 6">
            <a:extLst>
              <a:ext uri="{FF2B5EF4-FFF2-40B4-BE49-F238E27FC236}">
                <a16:creationId xmlns:a16="http://schemas.microsoft.com/office/drawing/2014/main" id="{2FD1B95D-D262-5F4C-2081-D0FF8A4F8D11}"/>
              </a:ext>
            </a:extLst>
          </p:cNvPr>
          <p:cNvSpPr txBox="1"/>
          <p:nvPr/>
        </p:nvSpPr>
        <p:spPr>
          <a:xfrm>
            <a:off x="4053083" y="2061714"/>
            <a:ext cx="1829134" cy="307777"/>
          </a:xfrm>
          <a:prstGeom prst="rect">
            <a:avLst/>
          </a:prstGeom>
          <a:noFill/>
        </p:spPr>
        <p:txBody>
          <a:bodyPr wrap="square" rtlCol="0">
            <a:spAutoFit/>
          </a:bodyPr>
          <a:lstStyle/>
          <a:p>
            <a:r>
              <a:rPr lang="ja-JP" altLang="en-US" sz="1400" b="1" dirty="0"/>
              <a:t>話し合い・活動</a:t>
            </a:r>
            <a:endParaRPr kumimoji="1" lang="ja-JP" altLang="en-US" sz="1400" b="1" dirty="0"/>
          </a:p>
        </p:txBody>
      </p:sp>
      <p:sp>
        <p:nvSpPr>
          <p:cNvPr id="8" name="テキスト ボックス 7">
            <a:extLst>
              <a:ext uri="{FF2B5EF4-FFF2-40B4-BE49-F238E27FC236}">
                <a16:creationId xmlns:a16="http://schemas.microsoft.com/office/drawing/2014/main" id="{F3B3875F-0B3E-78E4-B009-BBD6167EF240}"/>
              </a:ext>
            </a:extLst>
          </p:cNvPr>
          <p:cNvSpPr txBox="1"/>
          <p:nvPr/>
        </p:nvSpPr>
        <p:spPr>
          <a:xfrm>
            <a:off x="11405540" y="2050139"/>
            <a:ext cx="543739" cy="307777"/>
          </a:xfrm>
          <a:prstGeom prst="rect">
            <a:avLst/>
          </a:prstGeom>
          <a:noFill/>
        </p:spPr>
        <p:txBody>
          <a:bodyPr wrap="none" rtlCol="0">
            <a:spAutoFit/>
          </a:bodyPr>
          <a:lstStyle/>
          <a:p>
            <a:r>
              <a:rPr lang="ja-JP" altLang="en-US" sz="1400" b="1" dirty="0"/>
              <a:t>終末</a:t>
            </a:r>
            <a:endParaRPr kumimoji="1" lang="ja-JP" altLang="en-US" sz="1400" b="1" dirty="0"/>
          </a:p>
        </p:txBody>
      </p:sp>
      <p:cxnSp>
        <p:nvCxnSpPr>
          <p:cNvPr id="11" name="直線コネクタ 10">
            <a:extLst>
              <a:ext uri="{FF2B5EF4-FFF2-40B4-BE49-F238E27FC236}">
                <a16:creationId xmlns:a16="http://schemas.microsoft.com/office/drawing/2014/main" id="{7B536D6F-CD82-B3C2-5490-4EC8361AA08B}"/>
              </a:ext>
            </a:extLst>
          </p:cNvPr>
          <p:cNvCxnSpPr>
            <a:cxnSpLocks/>
            <a:endCxn id="13" idx="4"/>
          </p:cNvCxnSpPr>
          <p:nvPr/>
        </p:nvCxnSpPr>
        <p:spPr>
          <a:xfrm flipH="1">
            <a:off x="929178" y="1801026"/>
            <a:ext cx="4146861" cy="443311"/>
          </a:xfrm>
          <a:prstGeom prst="line">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線コネクタ 41">
            <a:extLst>
              <a:ext uri="{FF2B5EF4-FFF2-40B4-BE49-F238E27FC236}">
                <a16:creationId xmlns:a16="http://schemas.microsoft.com/office/drawing/2014/main" id="{C5451FD3-6E6E-0CAD-C185-DA4FE837A52D}"/>
              </a:ext>
            </a:extLst>
          </p:cNvPr>
          <p:cNvCxnSpPr>
            <a:cxnSpLocks/>
            <a:endCxn id="49" idx="4"/>
          </p:cNvCxnSpPr>
          <p:nvPr/>
        </p:nvCxnSpPr>
        <p:spPr>
          <a:xfrm>
            <a:off x="7746743" y="1704452"/>
            <a:ext cx="3072348" cy="519434"/>
          </a:xfrm>
          <a:prstGeom prst="line">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四角形吹き出し 48">
            <a:extLst>
              <a:ext uri="{FF2B5EF4-FFF2-40B4-BE49-F238E27FC236}">
                <a16:creationId xmlns:a16="http://schemas.microsoft.com/office/drawing/2014/main" id="{31DBA408-4AB1-8B79-5842-00A0653729A0}"/>
              </a:ext>
            </a:extLst>
          </p:cNvPr>
          <p:cNvSpPr/>
          <p:nvPr/>
        </p:nvSpPr>
        <p:spPr>
          <a:xfrm>
            <a:off x="9721970" y="2504099"/>
            <a:ext cx="1871932" cy="480640"/>
          </a:xfrm>
          <a:prstGeom prst="wedgeRectCallout">
            <a:avLst>
              <a:gd name="adj1" fmla="val 8609"/>
              <a:gd name="adj2" fmla="val -108300"/>
            </a:avLst>
          </a:prstGeom>
          <a:solidFill>
            <a:srgbClr val="FFB7B7"/>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r>
              <a:rPr kumimoji="1" lang="ja-JP" altLang="en-US" sz="900">
                <a:solidFill>
                  <a:schemeClr val="tx1"/>
                </a:solidFill>
                <a:latin typeface="HG丸ｺﾞｼｯｸM-PRO" panose="020F0600000000000000" pitchFamily="50" charset="-128"/>
                <a:ea typeface="HG丸ｺﾞｼｯｸM-PRO" panose="020F0600000000000000" pitchFamily="50" charset="-128"/>
              </a:rPr>
              <a:t>作った街で人形を使って遊ぶ。</a:t>
            </a:r>
            <a:endParaRPr kumimoji="1" lang="en-US" altLang="ja-JP" sz="900" dirty="0">
              <a:solidFill>
                <a:schemeClr val="tx1"/>
              </a:solidFill>
              <a:latin typeface="HG丸ｺﾞｼｯｸM-PRO" panose="020F0600000000000000" pitchFamily="50" charset="-128"/>
              <a:ea typeface="HG丸ｺﾞｼｯｸM-PRO" panose="020F0600000000000000" pitchFamily="50" charset="-128"/>
            </a:endParaRPr>
          </a:p>
        </p:txBody>
      </p:sp>
      <p:sp>
        <p:nvSpPr>
          <p:cNvPr id="72" name="線吹き出し 1 (枠付き) 71">
            <a:extLst>
              <a:ext uri="{FF2B5EF4-FFF2-40B4-BE49-F238E27FC236}">
                <a16:creationId xmlns:a16="http://schemas.microsoft.com/office/drawing/2014/main" id="{7A31D3BE-19E3-156A-C8F2-28C8C2B4CAA8}"/>
              </a:ext>
            </a:extLst>
          </p:cNvPr>
          <p:cNvSpPr/>
          <p:nvPr/>
        </p:nvSpPr>
        <p:spPr>
          <a:xfrm>
            <a:off x="7178569" y="93915"/>
            <a:ext cx="914400" cy="553745"/>
          </a:xfrm>
          <a:prstGeom prst="borderCallout1">
            <a:avLst>
              <a:gd name="adj1" fmla="val -2371"/>
              <a:gd name="adj2" fmla="val -786"/>
              <a:gd name="adj3" fmla="val 24530"/>
              <a:gd name="adj4" fmla="val -14806"/>
            </a:avLst>
          </a:prstGeom>
          <a:solidFill>
            <a:srgbClr val="BAE18F"/>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r>
              <a:rPr kumimoji="1" lang="ja-JP" altLang="en-US" sz="900" dirty="0">
                <a:solidFill>
                  <a:schemeClr val="tx1"/>
                </a:solidFill>
                <a:latin typeface="HG丸ｺﾞｼｯｸM-PRO" panose="020F0600000000000000" pitchFamily="50" charset="-128"/>
                <a:ea typeface="HG丸ｺﾞｼｯｸM-PRO" panose="020F0600000000000000" pitchFamily="50" charset="-128"/>
              </a:rPr>
              <a:t>幼児が経験していたこと・楽しんでいたこと</a:t>
            </a:r>
          </a:p>
        </p:txBody>
      </p:sp>
      <p:sp>
        <p:nvSpPr>
          <p:cNvPr id="74" name="線吹き出し 1 (枠付き) 73">
            <a:extLst>
              <a:ext uri="{FF2B5EF4-FFF2-40B4-BE49-F238E27FC236}">
                <a16:creationId xmlns:a16="http://schemas.microsoft.com/office/drawing/2014/main" id="{F36F9F6F-F792-2296-FC69-71312A23FBEC}"/>
              </a:ext>
            </a:extLst>
          </p:cNvPr>
          <p:cNvSpPr/>
          <p:nvPr/>
        </p:nvSpPr>
        <p:spPr>
          <a:xfrm>
            <a:off x="299452" y="5155139"/>
            <a:ext cx="1212867" cy="792590"/>
          </a:xfrm>
          <a:prstGeom prst="borderCallout1">
            <a:avLst>
              <a:gd name="adj1" fmla="val -4870"/>
              <a:gd name="adj2" fmla="val 4431"/>
              <a:gd name="adj3" fmla="val -34940"/>
              <a:gd name="adj4" fmla="val 21463"/>
            </a:avLst>
          </a:prstGeom>
          <a:gradFill>
            <a:gsLst>
              <a:gs pos="100000">
                <a:srgbClr val="FFC9FF"/>
              </a:gs>
              <a:gs pos="4000">
                <a:srgbClr val="B7ECFF"/>
              </a:gs>
            </a:gsLst>
            <a:lin ang="0" scaled="1"/>
          </a:gra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spcAft>
                <a:spcPts val="0"/>
              </a:spcAft>
            </a:pPr>
            <a:r>
              <a:rPr lang="ja-JP" altLang="en-US"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スライドで視覚的に示したことで、幼児がイメージをもち、自分の考えをもてた。</a:t>
            </a:r>
            <a:endParaRPr lang="en-US" altLang="ja-JP"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p:txBody>
      </p:sp>
      <p:sp>
        <p:nvSpPr>
          <p:cNvPr id="84" name="角丸四角形 83">
            <a:extLst>
              <a:ext uri="{FF2B5EF4-FFF2-40B4-BE49-F238E27FC236}">
                <a16:creationId xmlns:a16="http://schemas.microsoft.com/office/drawing/2014/main" id="{C79C0DF4-C79F-4371-18F4-369C21DE1F4F}"/>
              </a:ext>
            </a:extLst>
          </p:cNvPr>
          <p:cNvSpPr/>
          <p:nvPr/>
        </p:nvSpPr>
        <p:spPr>
          <a:xfrm>
            <a:off x="9998016" y="690114"/>
            <a:ext cx="2027208" cy="776376"/>
          </a:xfrm>
          <a:prstGeom prst="roundRect">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nSpc>
                <a:spcPts val="1100"/>
              </a:lnSpc>
            </a:pPr>
            <a:r>
              <a:rPr lang="ja-JP" altLang="en-US" sz="1000" dirty="0">
                <a:solidFill>
                  <a:schemeClr val="tx1"/>
                </a:solidFill>
                <a:latin typeface="HG丸ｺﾞｼｯｸM-PRO" panose="020F0600000000000000" pitchFamily="50" charset="-128"/>
                <a:ea typeface="HG丸ｺﾞｼｯｸM-PRO" panose="020F0600000000000000" pitchFamily="50" charset="-128"/>
              </a:rPr>
              <a:t>教師の援助の視点</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pPr>
              <a:lnSpc>
                <a:spcPts val="1100"/>
              </a:lnSpc>
            </a:pPr>
            <a:r>
              <a:rPr kumimoji="1" lang="en-US" altLang="ja-JP" sz="1000" dirty="0">
                <a:solidFill>
                  <a:schemeClr val="tx1"/>
                </a:solidFill>
                <a:latin typeface="HG丸ｺﾞｼｯｸM-PRO" panose="020F0600000000000000" pitchFamily="50" charset="-128"/>
                <a:ea typeface="HG丸ｺﾞｼｯｸM-PRO" panose="020F0600000000000000" pitchFamily="50" charset="-128"/>
              </a:rPr>
              <a:t>【</a:t>
            </a:r>
            <a:r>
              <a:rPr kumimoji="1" lang="ja-JP" altLang="en-US" sz="1000" dirty="0">
                <a:solidFill>
                  <a:schemeClr val="tx1"/>
                </a:solidFill>
                <a:latin typeface="HG丸ｺﾞｼｯｸM-PRO" panose="020F0600000000000000" pitchFamily="50" charset="-128"/>
                <a:ea typeface="HG丸ｺﾞｼｯｸM-PRO" panose="020F0600000000000000" pitchFamily="50" charset="-128"/>
              </a:rPr>
              <a:t>幼稚園教育要領解説より</a:t>
            </a:r>
            <a:r>
              <a:rPr kumimoji="1" lang="en-US" altLang="ja-JP" sz="1000" dirty="0">
                <a:solidFill>
                  <a:schemeClr val="tx1"/>
                </a:solidFill>
                <a:latin typeface="HG丸ｺﾞｼｯｸM-PRO" panose="020F0600000000000000" pitchFamily="50" charset="-128"/>
                <a:ea typeface="HG丸ｺﾞｼｯｸM-PRO" panose="020F0600000000000000" pitchFamily="50" charset="-128"/>
              </a:rPr>
              <a:t>】</a:t>
            </a:r>
          </a:p>
          <a:p>
            <a:pPr>
              <a:lnSpc>
                <a:spcPts val="1100"/>
              </a:lnSpc>
            </a:pPr>
            <a:r>
              <a:rPr kumimoji="1" lang="ja-JP" altLang="en-US" sz="1000" dirty="0">
                <a:solidFill>
                  <a:schemeClr val="tx1"/>
                </a:solidFill>
                <a:latin typeface="HG丸ｺﾞｼｯｸM-PRO" panose="020F0600000000000000" pitchFamily="50" charset="-128"/>
                <a:ea typeface="HG丸ｺﾞｼｯｸM-PRO" panose="020F0600000000000000" pitchFamily="50" charset="-128"/>
              </a:rPr>
              <a:t>必要感を伴う・振り返り、情報交換・次への期待、意欲・工夫してやり遂げる充実感</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p:txBody>
      </p:sp>
      <p:sp>
        <p:nvSpPr>
          <p:cNvPr id="27" name="正方形/長方形 26">
            <a:extLst>
              <a:ext uri="{FF2B5EF4-FFF2-40B4-BE49-F238E27FC236}">
                <a16:creationId xmlns:a16="http://schemas.microsoft.com/office/drawing/2014/main" id="{E01B4CAC-6E85-843C-8D70-EA5A5F6715F3}"/>
              </a:ext>
            </a:extLst>
          </p:cNvPr>
          <p:cNvSpPr/>
          <p:nvPr/>
        </p:nvSpPr>
        <p:spPr>
          <a:xfrm>
            <a:off x="2976113" y="1604513"/>
            <a:ext cx="7944929" cy="198408"/>
          </a:xfrm>
          <a:prstGeom prst="rect">
            <a:avLst/>
          </a:prstGeom>
          <a:gradFill flip="none" rotWithShape="1">
            <a:gsLst>
              <a:gs pos="50000">
                <a:srgbClr val="FF9B9B"/>
              </a:gs>
              <a:gs pos="0">
                <a:srgbClr val="FFFF00"/>
              </a:gs>
              <a:gs pos="0">
                <a:srgbClr val="FFD5D5"/>
              </a:gs>
              <a:gs pos="100000">
                <a:srgbClr val="FF4F4F"/>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0DCDDD23-5D0F-2895-7497-C6112D38C094}"/>
              </a:ext>
            </a:extLst>
          </p:cNvPr>
          <p:cNvSpPr/>
          <p:nvPr/>
        </p:nvSpPr>
        <p:spPr>
          <a:xfrm>
            <a:off x="5707464" y="715993"/>
            <a:ext cx="2021803" cy="828136"/>
          </a:xfrm>
          <a:prstGeom prst="rect">
            <a:avLst/>
          </a:prstGeom>
          <a:solidFill>
            <a:srgbClr val="B0DD7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kumimoji="1" lang="ja-JP" altLang="en-US" sz="900" dirty="0">
                <a:solidFill>
                  <a:schemeClr val="tx1"/>
                </a:solidFill>
                <a:latin typeface="HG丸ｺﾞｼｯｸM-PRO" panose="020F0600000000000000" pitchFamily="50" charset="-128"/>
                <a:ea typeface="HG丸ｺﾞｼｯｸM-PRO" panose="020F0600000000000000" pitchFamily="50" charset="-128"/>
              </a:rPr>
              <a:t>実態から捉えた幼児の予想される姿</a:t>
            </a:r>
            <a:endParaRPr kumimoji="1" lang="en-US" altLang="ja-JP" sz="900" dirty="0">
              <a:solidFill>
                <a:schemeClr val="tx1"/>
              </a:solidFill>
              <a:latin typeface="HG丸ｺﾞｼｯｸM-PRO" panose="020F0600000000000000" pitchFamily="50" charset="-128"/>
              <a:ea typeface="HG丸ｺﾞｼｯｸM-PRO" panose="020F0600000000000000" pitchFamily="50" charset="-128"/>
            </a:endParaRPr>
          </a:p>
          <a:p>
            <a:r>
              <a:rPr kumimoji="1" lang="ja-JP" altLang="en-US" sz="900" dirty="0">
                <a:solidFill>
                  <a:schemeClr val="tx1"/>
                </a:solidFill>
                <a:latin typeface="HG丸ｺﾞｼｯｸM-PRO" panose="020F0600000000000000" pitchFamily="50" charset="-128"/>
                <a:ea typeface="HG丸ｺﾞｼｯｸM-PRO" panose="020F0600000000000000" pitchFamily="50" charset="-128"/>
              </a:rPr>
              <a:t>○自分の作りたい物を考える。</a:t>
            </a:r>
            <a:endParaRPr kumimoji="1" lang="en-US" altLang="ja-JP" sz="900" dirty="0">
              <a:solidFill>
                <a:schemeClr val="tx1"/>
              </a:solidFill>
              <a:latin typeface="HG丸ｺﾞｼｯｸM-PRO" panose="020F0600000000000000" pitchFamily="50" charset="-128"/>
              <a:ea typeface="HG丸ｺﾞｼｯｸM-PRO" panose="020F0600000000000000" pitchFamily="50" charset="-128"/>
            </a:endParaRPr>
          </a:p>
          <a:p>
            <a:r>
              <a:rPr kumimoji="1" lang="ja-JP" altLang="en-US" sz="900" dirty="0">
                <a:solidFill>
                  <a:schemeClr val="tx1"/>
                </a:solidFill>
                <a:latin typeface="HG丸ｺﾞｼｯｸM-PRO" panose="020F0600000000000000" pitchFamily="50" charset="-128"/>
                <a:ea typeface="HG丸ｺﾞｼｯｸM-PRO" panose="020F0600000000000000" pitchFamily="50" charset="-128"/>
              </a:rPr>
              <a:t>○友達の思いを部分的に聞いて考え</a:t>
            </a:r>
            <a:endParaRPr kumimoji="1" lang="en-US" altLang="ja-JP" sz="900" dirty="0">
              <a:solidFill>
                <a:schemeClr val="tx1"/>
              </a:solidFill>
              <a:latin typeface="HG丸ｺﾞｼｯｸM-PRO" panose="020F0600000000000000" pitchFamily="50" charset="-128"/>
              <a:ea typeface="HG丸ｺﾞｼｯｸM-PRO" panose="020F0600000000000000" pitchFamily="50" charset="-128"/>
            </a:endParaRPr>
          </a:p>
          <a:p>
            <a:r>
              <a:rPr kumimoji="1" lang="ja-JP" altLang="en-US" sz="900" dirty="0">
                <a:solidFill>
                  <a:schemeClr val="tx1"/>
                </a:solidFill>
                <a:latin typeface="HG丸ｺﾞｼｯｸM-PRO" panose="020F0600000000000000" pitchFamily="50" charset="-128"/>
                <a:ea typeface="HG丸ｺﾞｼｯｸM-PRO" panose="020F0600000000000000" pitchFamily="50" charset="-128"/>
              </a:rPr>
              <a:t>　る。</a:t>
            </a:r>
            <a:endParaRPr lang="en-US" altLang="ja-JP" sz="900" dirty="0">
              <a:solidFill>
                <a:schemeClr val="tx1"/>
              </a:solidFill>
              <a:latin typeface="HG丸ｺﾞｼｯｸM-PRO" panose="020F0600000000000000" pitchFamily="50" charset="-128"/>
              <a:ea typeface="HG丸ｺﾞｼｯｸM-PRO" panose="020F0600000000000000" pitchFamily="50" charset="-128"/>
            </a:endParaRPr>
          </a:p>
          <a:p>
            <a:r>
              <a:rPr kumimoji="1" lang="ja-JP" altLang="en-US" sz="900" dirty="0">
                <a:solidFill>
                  <a:schemeClr val="tx1"/>
                </a:solidFill>
                <a:latin typeface="HG丸ｺﾞｼｯｸM-PRO" panose="020F0600000000000000" pitchFamily="50" charset="-128"/>
                <a:ea typeface="HG丸ｺﾞｼｯｸM-PRO" panose="020F0600000000000000" pitchFamily="50" charset="-128"/>
              </a:rPr>
              <a:t>○活動しながら、思いを動きや言葉</a:t>
            </a:r>
            <a:endParaRPr kumimoji="1" lang="en-US" altLang="ja-JP" sz="900" dirty="0">
              <a:solidFill>
                <a:schemeClr val="tx1"/>
              </a:solidFill>
              <a:latin typeface="HG丸ｺﾞｼｯｸM-PRO" panose="020F0600000000000000" pitchFamily="50" charset="-128"/>
              <a:ea typeface="HG丸ｺﾞｼｯｸM-PRO" panose="020F0600000000000000" pitchFamily="50" charset="-128"/>
            </a:endParaRPr>
          </a:p>
          <a:p>
            <a:r>
              <a:rPr kumimoji="1" lang="ja-JP" altLang="en-US" sz="900" dirty="0">
                <a:solidFill>
                  <a:schemeClr val="tx1"/>
                </a:solidFill>
                <a:latin typeface="HG丸ｺﾞｼｯｸM-PRO" panose="020F0600000000000000" pitchFamily="50" charset="-128"/>
                <a:ea typeface="HG丸ｺﾞｼｯｸM-PRO" panose="020F0600000000000000" pitchFamily="50" charset="-128"/>
              </a:rPr>
              <a:t>　にする。</a:t>
            </a:r>
          </a:p>
        </p:txBody>
      </p:sp>
      <p:sp>
        <p:nvSpPr>
          <p:cNvPr id="60" name="角丸四角形 59">
            <a:extLst>
              <a:ext uri="{FF2B5EF4-FFF2-40B4-BE49-F238E27FC236}">
                <a16:creationId xmlns:a16="http://schemas.microsoft.com/office/drawing/2014/main" id="{68177D8C-8767-ACEE-B063-CF65CC7BB107}"/>
              </a:ext>
            </a:extLst>
          </p:cNvPr>
          <p:cNvSpPr/>
          <p:nvPr/>
        </p:nvSpPr>
        <p:spPr>
          <a:xfrm>
            <a:off x="2319787" y="1537529"/>
            <a:ext cx="716973" cy="311727"/>
          </a:xfrm>
          <a:prstGeom prst="roundRect">
            <a:avLst/>
          </a:prstGeom>
          <a:solidFill>
            <a:srgbClr val="FFD5D5"/>
          </a:solidFill>
          <a:ln>
            <a:solidFill>
              <a:srgbClr val="FF61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rPr>
              <a:t>関わる</a:t>
            </a:r>
          </a:p>
        </p:txBody>
      </p:sp>
      <p:sp>
        <p:nvSpPr>
          <p:cNvPr id="61" name="角丸四角形 60">
            <a:extLst>
              <a:ext uri="{FF2B5EF4-FFF2-40B4-BE49-F238E27FC236}">
                <a16:creationId xmlns:a16="http://schemas.microsoft.com/office/drawing/2014/main" id="{641B41F0-5C9D-D25A-BA71-78E147F76CEE}"/>
              </a:ext>
            </a:extLst>
          </p:cNvPr>
          <p:cNvSpPr/>
          <p:nvPr/>
        </p:nvSpPr>
        <p:spPr>
          <a:xfrm>
            <a:off x="10802270" y="1519107"/>
            <a:ext cx="716973" cy="311727"/>
          </a:xfrm>
          <a:prstGeom prst="roundRect">
            <a:avLst/>
          </a:prstGeom>
          <a:solidFill>
            <a:srgbClr val="FF6161"/>
          </a:solidFill>
          <a:ln>
            <a:solidFill>
              <a:srgbClr val="FF61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見守る</a:t>
            </a:r>
            <a:endParaRPr kumimoji="1" lang="ja-JP" altLang="en-US" sz="1200" dirty="0">
              <a:solidFill>
                <a:schemeClr val="tx1"/>
              </a:solidFill>
            </a:endParaRPr>
          </a:p>
        </p:txBody>
      </p:sp>
      <p:sp>
        <p:nvSpPr>
          <p:cNvPr id="62" name="角丸四角形 61">
            <a:extLst>
              <a:ext uri="{FF2B5EF4-FFF2-40B4-BE49-F238E27FC236}">
                <a16:creationId xmlns:a16="http://schemas.microsoft.com/office/drawing/2014/main" id="{3B139D9E-F7D9-7233-53B7-C31713E7671C}"/>
              </a:ext>
            </a:extLst>
          </p:cNvPr>
          <p:cNvSpPr/>
          <p:nvPr/>
        </p:nvSpPr>
        <p:spPr>
          <a:xfrm>
            <a:off x="6260415" y="1559300"/>
            <a:ext cx="853818" cy="309693"/>
          </a:xfrm>
          <a:prstGeom prst="roundRect">
            <a:avLst/>
          </a:prstGeom>
          <a:solidFill>
            <a:srgbClr val="FF8B8B"/>
          </a:solidFill>
          <a:ln>
            <a:solidFill>
              <a:srgbClr val="FF61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rPr>
              <a:t>引き出す</a:t>
            </a:r>
            <a:endParaRPr kumimoji="1" lang="ja-JP" altLang="en-US" sz="1200" dirty="0">
              <a:solidFill>
                <a:schemeClr val="tx1"/>
              </a:solidFill>
            </a:endParaRPr>
          </a:p>
        </p:txBody>
      </p:sp>
      <p:grpSp>
        <p:nvGrpSpPr>
          <p:cNvPr id="35" name="グループ化 34">
            <a:extLst>
              <a:ext uri="{FF2B5EF4-FFF2-40B4-BE49-F238E27FC236}">
                <a16:creationId xmlns:a16="http://schemas.microsoft.com/office/drawing/2014/main" id="{C8737B60-6BD8-D843-F976-360C42017842}"/>
              </a:ext>
            </a:extLst>
          </p:cNvPr>
          <p:cNvGrpSpPr/>
          <p:nvPr/>
        </p:nvGrpSpPr>
        <p:grpSpPr>
          <a:xfrm>
            <a:off x="7073292" y="1613139"/>
            <a:ext cx="500701" cy="646981"/>
            <a:chOff x="7185435" y="1604513"/>
            <a:chExt cx="500701" cy="646981"/>
          </a:xfrm>
        </p:grpSpPr>
        <p:sp>
          <p:nvSpPr>
            <p:cNvPr id="33" name="上矢印吹き出し 32">
              <a:extLst>
                <a:ext uri="{FF2B5EF4-FFF2-40B4-BE49-F238E27FC236}">
                  <a16:creationId xmlns:a16="http://schemas.microsoft.com/office/drawing/2014/main" id="{0F5F6003-32C1-F16D-8AD0-9B724E6AE371}"/>
                </a:ext>
              </a:extLst>
            </p:cNvPr>
            <p:cNvSpPr/>
            <p:nvPr/>
          </p:nvSpPr>
          <p:spPr>
            <a:xfrm>
              <a:off x="7237563" y="1604513"/>
              <a:ext cx="448573" cy="586596"/>
            </a:xfrm>
            <a:prstGeom prst="upArrowCallo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3" name="図 62" descr="ひらめいた人のイラスト（女性） | かわいいフリー素材集 いらすとや">
              <a:extLst>
                <a:ext uri="{FF2B5EF4-FFF2-40B4-BE49-F238E27FC236}">
                  <a16:creationId xmlns:a16="http://schemas.microsoft.com/office/drawing/2014/main" id="{B4470DF1-BC99-70FE-E097-A55A08950ECF}"/>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85435" y="1768415"/>
              <a:ext cx="483447" cy="483079"/>
            </a:xfrm>
            <a:prstGeom prst="rect">
              <a:avLst/>
            </a:prstGeom>
            <a:noFill/>
            <a:ln>
              <a:noFill/>
            </a:ln>
          </p:spPr>
        </p:pic>
      </p:grpSp>
      <p:sp>
        <p:nvSpPr>
          <p:cNvPr id="56" name="星 8 55">
            <a:extLst>
              <a:ext uri="{FF2B5EF4-FFF2-40B4-BE49-F238E27FC236}">
                <a16:creationId xmlns:a16="http://schemas.microsoft.com/office/drawing/2014/main" id="{6CE1742A-2EA2-48FB-E87B-31FED0903A76}"/>
              </a:ext>
            </a:extLst>
          </p:cNvPr>
          <p:cNvSpPr/>
          <p:nvPr/>
        </p:nvSpPr>
        <p:spPr>
          <a:xfrm>
            <a:off x="7819025" y="4367375"/>
            <a:ext cx="1284514" cy="1153886"/>
          </a:xfrm>
          <a:prstGeom prst="star8">
            <a:avLst/>
          </a:prstGeom>
          <a:solidFill>
            <a:srgbClr val="DECDE9"/>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50">
                <a:solidFill>
                  <a:schemeClr val="tx1"/>
                </a:solidFill>
              </a:rPr>
              <a:t>自分の思いや考えを</a:t>
            </a:r>
            <a:endParaRPr kumimoji="1" lang="en-US" altLang="ja-JP" sz="1050">
              <a:solidFill>
                <a:schemeClr val="tx1"/>
              </a:solidFill>
            </a:endParaRPr>
          </a:p>
          <a:p>
            <a:pPr algn="ctr"/>
            <a:r>
              <a:rPr kumimoji="1" lang="ja-JP" altLang="en-US" sz="1050">
                <a:solidFill>
                  <a:schemeClr val="tx1"/>
                </a:solidFill>
              </a:rPr>
              <a:t>言葉にして伝える！</a:t>
            </a:r>
            <a:endParaRPr kumimoji="1" lang="en-US" altLang="ja-JP" sz="1050" dirty="0">
              <a:solidFill>
                <a:schemeClr val="tx1"/>
              </a:solidFill>
            </a:endParaRPr>
          </a:p>
        </p:txBody>
      </p:sp>
      <p:sp>
        <p:nvSpPr>
          <p:cNvPr id="58" name="斜め縞 57">
            <a:extLst>
              <a:ext uri="{FF2B5EF4-FFF2-40B4-BE49-F238E27FC236}">
                <a16:creationId xmlns:a16="http://schemas.microsoft.com/office/drawing/2014/main" id="{0A29B757-DCF8-16AF-BD61-E7A4E2A710BF}"/>
              </a:ext>
            </a:extLst>
          </p:cNvPr>
          <p:cNvSpPr/>
          <p:nvPr/>
        </p:nvSpPr>
        <p:spPr>
          <a:xfrm rot="1542751">
            <a:off x="4087039" y="4725579"/>
            <a:ext cx="3986074" cy="1909471"/>
          </a:xfrm>
          <a:prstGeom prst="diagStripe">
            <a:avLst>
              <a:gd name="adj" fmla="val 94242"/>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2" name="角丸四角形 1">
            <a:extLst>
              <a:ext uri="{FF2B5EF4-FFF2-40B4-BE49-F238E27FC236}">
                <a16:creationId xmlns:a16="http://schemas.microsoft.com/office/drawing/2014/main" id="{01972825-D50C-3D29-9E6A-16DCD9FAAA9D}"/>
              </a:ext>
            </a:extLst>
          </p:cNvPr>
          <p:cNvSpPr/>
          <p:nvPr/>
        </p:nvSpPr>
        <p:spPr>
          <a:xfrm>
            <a:off x="7778516" y="715993"/>
            <a:ext cx="2193664" cy="721041"/>
          </a:xfrm>
          <a:prstGeom prst="roundRect">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nSpc>
                <a:spcPts val="1100"/>
              </a:lnSpc>
            </a:pPr>
            <a:r>
              <a:rPr kumimoji="1" lang="en-US" altLang="ja-JP" sz="900" dirty="0">
                <a:solidFill>
                  <a:schemeClr val="tx1"/>
                </a:solidFill>
                <a:latin typeface="HG丸ｺﾞｼｯｸM-PRO" panose="020F0600000000000000" pitchFamily="50" charset="-128"/>
                <a:ea typeface="HG丸ｺﾞｼｯｸM-PRO" panose="020F0600000000000000" pitchFamily="50" charset="-128"/>
              </a:rPr>
              <a:t>〈</a:t>
            </a:r>
            <a:r>
              <a:rPr kumimoji="1" lang="ja-JP" altLang="en-US" sz="900" dirty="0">
                <a:solidFill>
                  <a:schemeClr val="tx1"/>
                </a:solidFill>
                <a:latin typeface="HG丸ｺﾞｼｯｸM-PRO" panose="020F0600000000000000" pitchFamily="50" charset="-128"/>
                <a:ea typeface="HG丸ｺﾞｼｯｸM-PRO" panose="020F0600000000000000" pitchFamily="50" charset="-128"/>
              </a:rPr>
              <a:t>主体的に取り組む姿を捉える観点</a:t>
            </a:r>
            <a:r>
              <a:rPr kumimoji="1" lang="en-US" altLang="ja-JP" sz="900" dirty="0">
                <a:solidFill>
                  <a:schemeClr val="tx1"/>
                </a:solidFill>
                <a:latin typeface="HG丸ｺﾞｼｯｸM-PRO" panose="020F0600000000000000" pitchFamily="50" charset="-128"/>
                <a:ea typeface="HG丸ｺﾞｼｯｸM-PRO" panose="020F0600000000000000" pitchFamily="50" charset="-128"/>
              </a:rPr>
              <a:t>〉</a:t>
            </a:r>
          </a:p>
          <a:p>
            <a:pPr>
              <a:lnSpc>
                <a:spcPts val="1100"/>
              </a:lnSpc>
            </a:pPr>
            <a:r>
              <a:rPr kumimoji="1" lang="ja-JP" altLang="en-US" sz="1000" dirty="0">
                <a:solidFill>
                  <a:schemeClr val="tx1"/>
                </a:solidFill>
                <a:latin typeface="HG丸ｺﾞｼｯｸM-PRO" panose="020F0600000000000000" pitchFamily="50" charset="-128"/>
                <a:ea typeface="HG丸ｺﾞｼｯｸM-PRO" panose="020F0600000000000000" pitchFamily="50" charset="-128"/>
              </a:rPr>
              <a:t>内容を理解し、自分の考えをもつ・</a:t>
            </a:r>
            <a:r>
              <a:rPr lang="ja-JP" altLang="en-US" sz="1000" dirty="0">
                <a:solidFill>
                  <a:schemeClr val="tx1"/>
                </a:solidFill>
                <a:latin typeface="HG丸ｺﾞｼｯｸM-PRO" panose="020F0600000000000000" pitchFamily="50" charset="-128"/>
                <a:ea typeface="HG丸ｺﾞｼｯｸM-PRO" panose="020F0600000000000000" pitchFamily="50" charset="-128"/>
              </a:rPr>
              <a:t>話を聞こうとする・言葉にする・</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a:p>
            <a:pPr>
              <a:lnSpc>
                <a:spcPts val="1100"/>
              </a:lnSpc>
            </a:pPr>
            <a:r>
              <a:rPr lang="ja-JP" altLang="en-US" sz="1000" dirty="0">
                <a:solidFill>
                  <a:schemeClr val="tx1"/>
                </a:solidFill>
                <a:latin typeface="HG丸ｺﾞｼｯｸM-PRO" panose="020F0600000000000000" pitchFamily="50" charset="-128"/>
                <a:ea typeface="HG丸ｺﾞｼｯｸM-PRO" panose="020F0600000000000000" pitchFamily="50" charset="-128"/>
              </a:rPr>
              <a:t>動きや表情で表す</a:t>
            </a:r>
            <a:endParaRPr kumimoji="1" lang="ja-JP" altLang="en-US" sz="1000" dirty="0">
              <a:solidFill>
                <a:schemeClr val="tx1"/>
              </a:solidFill>
              <a:latin typeface="HG丸ｺﾞｼｯｸM-PRO" panose="020F0600000000000000" pitchFamily="50" charset="-128"/>
              <a:ea typeface="HG丸ｺﾞｼｯｸM-PRO" panose="020F0600000000000000" pitchFamily="50" charset="-128"/>
            </a:endParaRPr>
          </a:p>
        </p:txBody>
      </p:sp>
      <p:sp>
        <p:nvSpPr>
          <p:cNvPr id="24" name="線吹き出し 1 (枠付き) 73">
            <a:extLst>
              <a:ext uri="{FF2B5EF4-FFF2-40B4-BE49-F238E27FC236}">
                <a16:creationId xmlns:a16="http://schemas.microsoft.com/office/drawing/2014/main" id="{A93037AD-CEBA-DFF7-A39C-C7452451CF31}"/>
              </a:ext>
            </a:extLst>
          </p:cNvPr>
          <p:cNvSpPr/>
          <p:nvPr/>
        </p:nvSpPr>
        <p:spPr>
          <a:xfrm>
            <a:off x="4490782" y="5082563"/>
            <a:ext cx="1045900" cy="891287"/>
          </a:xfrm>
          <a:prstGeom prst="borderCallout1">
            <a:avLst>
              <a:gd name="adj1" fmla="val -4870"/>
              <a:gd name="adj2" fmla="val 4431"/>
              <a:gd name="adj3" fmla="val -26283"/>
              <a:gd name="adj4" fmla="val 29975"/>
            </a:avLst>
          </a:prstGeom>
          <a:gradFill>
            <a:gsLst>
              <a:gs pos="100000">
                <a:srgbClr val="FFC9FF"/>
              </a:gs>
              <a:gs pos="4000">
                <a:srgbClr val="B7ECFF"/>
              </a:gs>
            </a:gsLst>
            <a:lin ang="0" scaled="1"/>
          </a:gra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spcAft>
                <a:spcPts val="0"/>
              </a:spcAft>
            </a:pPr>
            <a:r>
              <a:rPr lang="ja-JP" altLang="en-US" sz="1000" kern="10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幼児が作った物を教師が言葉にして認めたことで周りが気付けた。</a:t>
            </a:r>
            <a:endParaRPr lang="en-US" altLang="ja-JP" sz="10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25" name="線吹き出し 1 (枠付き) 73">
            <a:extLst>
              <a:ext uri="{FF2B5EF4-FFF2-40B4-BE49-F238E27FC236}">
                <a16:creationId xmlns:a16="http://schemas.microsoft.com/office/drawing/2014/main" id="{3049C055-34FE-B360-8ACE-A9A5744A25E6}"/>
              </a:ext>
            </a:extLst>
          </p:cNvPr>
          <p:cNvSpPr/>
          <p:nvPr/>
        </p:nvSpPr>
        <p:spPr>
          <a:xfrm>
            <a:off x="5864642" y="5149709"/>
            <a:ext cx="1615339" cy="741845"/>
          </a:xfrm>
          <a:prstGeom prst="borderCallout1">
            <a:avLst>
              <a:gd name="adj1" fmla="val 1587"/>
              <a:gd name="adj2" fmla="val 11735"/>
              <a:gd name="adj3" fmla="val -21979"/>
              <a:gd name="adj4" fmla="val 73800"/>
            </a:avLst>
          </a:prstGeom>
          <a:gradFill>
            <a:gsLst>
              <a:gs pos="100000">
                <a:srgbClr val="FFC9FF"/>
              </a:gs>
              <a:gs pos="4000">
                <a:srgbClr val="B7ECFF"/>
              </a:gs>
            </a:gsLst>
            <a:lin ang="0" scaled="1"/>
          </a:gra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r>
              <a:rPr lang="ja-JP" altLang="en-US" sz="10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話し合いによっての解決の仕方</a:t>
            </a:r>
            <a:r>
              <a:rPr lang="ja-JP" altLang="en-US" sz="1000" kern="10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を知り</a:t>
            </a:r>
            <a:r>
              <a:rPr lang="ja-JP" altLang="en-US" sz="10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、自分の思いが実現する喜びを味わうことにつながった。</a:t>
            </a:r>
            <a:endParaRPr lang="en-US" altLang="ja-JP" sz="10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26" name="線吹き出し 1 (枠付き) 73">
            <a:extLst>
              <a:ext uri="{FF2B5EF4-FFF2-40B4-BE49-F238E27FC236}">
                <a16:creationId xmlns:a16="http://schemas.microsoft.com/office/drawing/2014/main" id="{DF2C0EE1-24AB-FFFB-D290-CD05EC034EF4}"/>
              </a:ext>
            </a:extLst>
          </p:cNvPr>
          <p:cNvSpPr/>
          <p:nvPr/>
        </p:nvSpPr>
        <p:spPr>
          <a:xfrm>
            <a:off x="9049544" y="5234085"/>
            <a:ext cx="1616992" cy="786971"/>
          </a:xfrm>
          <a:prstGeom prst="borderCallout1">
            <a:avLst>
              <a:gd name="adj1" fmla="val -4870"/>
              <a:gd name="adj2" fmla="val 4431"/>
              <a:gd name="adj3" fmla="val -26283"/>
              <a:gd name="adj4" fmla="val 29975"/>
            </a:avLst>
          </a:prstGeom>
          <a:gradFill>
            <a:gsLst>
              <a:gs pos="100000">
                <a:srgbClr val="FFC9FF"/>
              </a:gs>
              <a:gs pos="4000">
                <a:srgbClr val="B7ECFF"/>
              </a:gs>
            </a:gsLst>
            <a:lin ang="0" scaled="1"/>
          </a:gra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spcAft>
                <a:spcPts val="0"/>
              </a:spcAft>
            </a:pPr>
            <a:r>
              <a:rPr lang="ja-JP" altLang="en-US" sz="10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街がある程度できあがったタイミングで言葉を掛けたが、もう少し早く言葉を掛けられるとよかった。</a:t>
            </a:r>
            <a:endParaRPr lang="en-US" altLang="ja-JP" sz="10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Aft>
                <a:spcPts val="0"/>
              </a:spcAft>
            </a:pPr>
            <a:r>
              <a:rPr lang="ja-JP" altLang="en-US" sz="10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（遊びの時間の確保）</a:t>
            </a:r>
            <a:endParaRPr lang="en-US" altLang="ja-JP" sz="10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cxnSp>
        <p:nvCxnSpPr>
          <p:cNvPr id="41" name="直線コネクタ 40">
            <a:extLst>
              <a:ext uri="{FF2B5EF4-FFF2-40B4-BE49-F238E27FC236}">
                <a16:creationId xmlns:a16="http://schemas.microsoft.com/office/drawing/2014/main" id="{308E3731-D840-4BF1-292F-BB740C810E0D}"/>
              </a:ext>
            </a:extLst>
          </p:cNvPr>
          <p:cNvCxnSpPr>
            <a:cxnSpLocks/>
          </p:cNvCxnSpPr>
          <p:nvPr/>
        </p:nvCxnSpPr>
        <p:spPr>
          <a:xfrm flipH="1">
            <a:off x="5658280" y="1803969"/>
            <a:ext cx="175574" cy="456151"/>
          </a:xfrm>
          <a:prstGeom prst="line">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4" name="線吹き出し 1 (枠付き) 57">
            <a:extLst>
              <a:ext uri="{FF2B5EF4-FFF2-40B4-BE49-F238E27FC236}">
                <a16:creationId xmlns:a16="http://schemas.microsoft.com/office/drawing/2014/main" id="{32B02C4D-4BC3-836D-E043-CE4F49BFA131}"/>
              </a:ext>
            </a:extLst>
          </p:cNvPr>
          <p:cNvSpPr/>
          <p:nvPr/>
        </p:nvSpPr>
        <p:spPr>
          <a:xfrm>
            <a:off x="1426654" y="3707575"/>
            <a:ext cx="1506173" cy="727625"/>
          </a:xfrm>
          <a:prstGeom prst="borderCallout1">
            <a:avLst>
              <a:gd name="adj1" fmla="val -2769"/>
              <a:gd name="adj2" fmla="val 5612"/>
              <a:gd name="adj3" fmla="val -23041"/>
              <a:gd name="adj4" fmla="val 17113"/>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r>
              <a:rPr lang="en-US" altLang="ja-JP" sz="1000" dirty="0">
                <a:solidFill>
                  <a:schemeClr val="tx1"/>
                </a:solidFill>
                <a:latin typeface="HG丸ｺﾞｼｯｸM-PRO" panose="020F0600000000000000" pitchFamily="50" charset="-128"/>
                <a:ea typeface="HG丸ｺﾞｼｯｸM-PRO" panose="020F0600000000000000" pitchFamily="50" charset="-128"/>
              </a:rPr>
              <a:t>【</a:t>
            </a:r>
            <a:r>
              <a:rPr lang="ja-JP" altLang="en-US" sz="1000" dirty="0">
                <a:solidFill>
                  <a:schemeClr val="tx1"/>
                </a:solidFill>
                <a:latin typeface="HG丸ｺﾞｼｯｸM-PRO" panose="020F0600000000000000" pitchFamily="50" charset="-128"/>
                <a:ea typeface="HG丸ｺﾞｼｯｸM-PRO" panose="020F0600000000000000" pitchFamily="50" charset="-128"/>
              </a:rPr>
              <a:t>説明</a:t>
            </a:r>
            <a:r>
              <a:rPr lang="en-US" altLang="ja-JP" sz="1000" dirty="0">
                <a:solidFill>
                  <a:schemeClr val="tx1"/>
                </a:solidFill>
                <a:latin typeface="HG丸ｺﾞｼｯｸM-PRO" panose="020F0600000000000000" pitchFamily="50" charset="-128"/>
                <a:ea typeface="HG丸ｺﾞｼｯｸM-PRO" panose="020F0600000000000000" pitchFamily="50" charset="-128"/>
              </a:rPr>
              <a:t>】</a:t>
            </a:r>
            <a:r>
              <a:rPr lang="ja-JP" altLang="en-US" sz="1000" dirty="0">
                <a:solidFill>
                  <a:schemeClr val="tx1"/>
                </a:solidFill>
                <a:latin typeface="HG丸ｺﾞｼｯｸM-PRO" panose="020F0600000000000000" pitchFamily="50" charset="-128"/>
                <a:ea typeface="HG丸ｺﾞｼｯｸM-PRO" panose="020F0600000000000000" pitchFamily="50" charset="-128"/>
              </a:rPr>
              <a:t>幼児の発言や遊びで興味をもっていることを受け止めたり、教師が言葉にしたりする。</a:t>
            </a:r>
          </a:p>
        </p:txBody>
      </p:sp>
      <p:sp>
        <p:nvSpPr>
          <p:cNvPr id="46" name="線吹き出し 1 (枠付き) 64">
            <a:extLst>
              <a:ext uri="{FF2B5EF4-FFF2-40B4-BE49-F238E27FC236}">
                <a16:creationId xmlns:a16="http://schemas.microsoft.com/office/drawing/2014/main" id="{559FA2C1-AF0A-4F10-2D8F-B16AAB7C4FDA}"/>
              </a:ext>
            </a:extLst>
          </p:cNvPr>
          <p:cNvSpPr/>
          <p:nvPr/>
        </p:nvSpPr>
        <p:spPr>
          <a:xfrm>
            <a:off x="3076634" y="3679134"/>
            <a:ext cx="987475" cy="734552"/>
          </a:xfrm>
          <a:prstGeom prst="borderCallout1">
            <a:avLst>
              <a:gd name="adj1" fmla="val -2769"/>
              <a:gd name="adj2" fmla="val 5612"/>
              <a:gd name="adj3" fmla="val -24845"/>
              <a:gd name="adj4" fmla="val -45314"/>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r>
              <a:rPr lang="en-US" altLang="ja-JP" sz="1000" dirty="0">
                <a:solidFill>
                  <a:schemeClr val="tx1"/>
                </a:solidFill>
                <a:latin typeface="HG丸ｺﾞｼｯｸM-PRO" panose="020F0600000000000000" pitchFamily="50" charset="-128"/>
                <a:ea typeface="HG丸ｺﾞｼｯｸM-PRO" panose="020F0600000000000000" pitchFamily="50" charset="-128"/>
              </a:rPr>
              <a:t>【</a:t>
            </a:r>
            <a:r>
              <a:rPr lang="ja-JP" altLang="en-US" sz="1000" dirty="0">
                <a:solidFill>
                  <a:schemeClr val="tx1"/>
                </a:solidFill>
                <a:latin typeface="HG丸ｺﾞｼｯｸM-PRO" panose="020F0600000000000000" pitchFamily="50" charset="-128"/>
                <a:ea typeface="HG丸ｺﾞｼｯｸM-PRO" panose="020F0600000000000000" pitchFamily="50" charset="-128"/>
              </a:rPr>
              <a:t>見通し</a:t>
            </a:r>
            <a:r>
              <a:rPr lang="en-US" altLang="ja-JP" sz="1000" dirty="0">
                <a:solidFill>
                  <a:schemeClr val="tx1"/>
                </a:solidFill>
                <a:latin typeface="HG丸ｺﾞｼｯｸM-PRO" panose="020F0600000000000000" pitchFamily="50" charset="-128"/>
                <a:ea typeface="HG丸ｺﾞｼｯｸM-PRO" panose="020F0600000000000000" pitchFamily="50" charset="-128"/>
              </a:rPr>
              <a:t>】</a:t>
            </a:r>
            <a:r>
              <a:rPr lang="ja-JP" altLang="en-US" sz="1000" dirty="0">
                <a:solidFill>
                  <a:schemeClr val="tx1"/>
                </a:solidFill>
                <a:latin typeface="HG丸ｺﾞｼｯｸM-PRO" panose="020F0600000000000000" pitchFamily="50" charset="-128"/>
                <a:ea typeface="HG丸ｺﾞｼｯｸM-PRO" panose="020F0600000000000000" pitchFamily="50" charset="-128"/>
              </a:rPr>
              <a:t>街ができたら人形で遊ぶことを知らせる。</a:t>
            </a:r>
          </a:p>
        </p:txBody>
      </p:sp>
      <p:sp>
        <p:nvSpPr>
          <p:cNvPr id="53" name="線吹き出し 1 (枠付き) 4">
            <a:extLst>
              <a:ext uri="{FF2B5EF4-FFF2-40B4-BE49-F238E27FC236}">
                <a16:creationId xmlns:a16="http://schemas.microsoft.com/office/drawing/2014/main" id="{8479FBDB-9F3E-E829-6E54-7DCCB972BA49}"/>
              </a:ext>
            </a:extLst>
          </p:cNvPr>
          <p:cNvSpPr/>
          <p:nvPr/>
        </p:nvSpPr>
        <p:spPr>
          <a:xfrm>
            <a:off x="245720" y="4637441"/>
            <a:ext cx="683458" cy="392371"/>
          </a:xfrm>
          <a:prstGeom prst="borderCallout1">
            <a:avLst>
              <a:gd name="adj1" fmla="val -2371"/>
              <a:gd name="adj2" fmla="val -786"/>
              <a:gd name="adj3" fmla="val -60353"/>
              <a:gd name="adj4" fmla="val 39813"/>
            </a:avLst>
          </a:prstGeom>
          <a:solidFill>
            <a:srgbClr val="BAE18F"/>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r>
              <a:rPr lang="ja-JP" altLang="en-US" sz="900" dirty="0">
                <a:solidFill>
                  <a:schemeClr val="tx1"/>
                </a:solidFill>
                <a:latin typeface="HG丸ｺﾞｼｯｸM-PRO" panose="020F0600000000000000" pitchFamily="50" charset="-128"/>
                <a:ea typeface="HG丸ｺﾞｼｯｸM-PRO" panose="020F0600000000000000" pitchFamily="50" charset="-128"/>
              </a:rPr>
              <a:t>街について考える。</a:t>
            </a:r>
          </a:p>
        </p:txBody>
      </p:sp>
      <p:sp>
        <p:nvSpPr>
          <p:cNvPr id="59" name="線吹き出し 1 (枠付き) 67">
            <a:extLst>
              <a:ext uri="{FF2B5EF4-FFF2-40B4-BE49-F238E27FC236}">
                <a16:creationId xmlns:a16="http://schemas.microsoft.com/office/drawing/2014/main" id="{B1453093-1FBB-A353-032B-03C3077ED6F7}"/>
              </a:ext>
            </a:extLst>
          </p:cNvPr>
          <p:cNvSpPr/>
          <p:nvPr/>
        </p:nvSpPr>
        <p:spPr>
          <a:xfrm>
            <a:off x="1011595" y="4643802"/>
            <a:ext cx="1003200" cy="367583"/>
          </a:xfrm>
          <a:prstGeom prst="borderCallout1">
            <a:avLst>
              <a:gd name="adj1" fmla="val -2371"/>
              <a:gd name="adj2" fmla="val -786"/>
              <a:gd name="adj3" fmla="val -71734"/>
              <a:gd name="adj4" fmla="val 29749"/>
            </a:avLst>
          </a:prstGeom>
          <a:solidFill>
            <a:srgbClr val="BAE18F"/>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r>
              <a:rPr lang="ja-JP" altLang="en-US" sz="900" dirty="0">
                <a:solidFill>
                  <a:schemeClr val="tx1"/>
                </a:solidFill>
                <a:latin typeface="HG丸ｺﾞｼｯｸM-PRO" panose="020F0600000000000000" pitchFamily="50" charset="-128"/>
                <a:ea typeface="HG丸ｺﾞｼｯｸM-PRO" panose="020F0600000000000000" pitchFamily="50" charset="-128"/>
              </a:rPr>
              <a:t>自分が作りたいと思う物を考える。</a:t>
            </a:r>
          </a:p>
        </p:txBody>
      </p:sp>
      <p:sp>
        <p:nvSpPr>
          <p:cNvPr id="65" name="線吹き出し 1 (枠付き) 68">
            <a:extLst>
              <a:ext uri="{FF2B5EF4-FFF2-40B4-BE49-F238E27FC236}">
                <a16:creationId xmlns:a16="http://schemas.microsoft.com/office/drawing/2014/main" id="{6F5454C1-1766-DEEA-6C58-EB0ABB2F03C1}"/>
              </a:ext>
            </a:extLst>
          </p:cNvPr>
          <p:cNvSpPr/>
          <p:nvPr/>
        </p:nvSpPr>
        <p:spPr>
          <a:xfrm>
            <a:off x="2111353" y="4658224"/>
            <a:ext cx="873466" cy="353161"/>
          </a:xfrm>
          <a:prstGeom prst="borderCallout1">
            <a:avLst>
              <a:gd name="adj1" fmla="val -2371"/>
              <a:gd name="adj2" fmla="val -786"/>
              <a:gd name="adj3" fmla="val -66743"/>
              <a:gd name="adj4" fmla="val 19731"/>
            </a:avLst>
          </a:prstGeom>
          <a:solidFill>
            <a:srgbClr val="BAE18F"/>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r>
              <a:rPr lang="ja-JP" altLang="en-US" sz="900" dirty="0">
                <a:solidFill>
                  <a:schemeClr val="tx1"/>
                </a:solidFill>
                <a:latin typeface="HG丸ｺﾞｼｯｸM-PRO" panose="020F0600000000000000" pitchFamily="50" charset="-128"/>
                <a:ea typeface="HG丸ｺﾞｼｯｸM-PRO" panose="020F0600000000000000" pitchFamily="50" charset="-128"/>
              </a:rPr>
              <a:t>知っていることを言葉にする。</a:t>
            </a:r>
          </a:p>
        </p:txBody>
      </p:sp>
      <p:sp>
        <p:nvSpPr>
          <p:cNvPr id="67" name="線吹き出し 1 (枠付き) 70">
            <a:extLst>
              <a:ext uri="{FF2B5EF4-FFF2-40B4-BE49-F238E27FC236}">
                <a16:creationId xmlns:a16="http://schemas.microsoft.com/office/drawing/2014/main" id="{1AB554F3-492C-D76B-96CE-E81F84EE6D33}"/>
              </a:ext>
            </a:extLst>
          </p:cNvPr>
          <p:cNvSpPr/>
          <p:nvPr/>
        </p:nvSpPr>
        <p:spPr>
          <a:xfrm>
            <a:off x="3154341" y="4564607"/>
            <a:ext cx="1003200" cy="540196"/>
          </a:xfrm>
          <a:prstGeom prst="borderCallout1">
            <a:avLst>
              <a:gd name="adj1" fmla="val -2371"/>
              <a:gd name="adj2" fmla="val -786"/>
              <a:gd name="adj3" fmla="val -38293"/>
              <a:gd name="adj4" fmla="val 22273"/>
            </a:avLst>
          </a:prstGeom>
          <a:solidFill>
            <a:srgbClr val="BAE18F"/>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r>
              <a:rPr lang="ja-JP" altLang="en-US" sz="900" dirty="0">
                <a:solidFill>
                  <a:schemeClr val="tx1"/>
                </a:solidFill>
                <a:latin typeface="HG丸ｺﾞｼｯｸM-PRO" panose="020F0600000000000000" pitchFamily="50" charset="-128"/>
                <a:ea typeface="HG丸ｺﾞｼｯｸM-PRO" panose="020F0600000000000000" pitchFamily="50" charset="-128"/>
              </a:rPr>
              <a:t>人形で遊ぶために街を作ることが分かって考える。</a:t>
            </a:r>
          </a:p>
        </p:txBody>
      </p:sp>
      <p:sp>
        <p:nvSpPr>
          <p:cNvPr id="71" name="線吹き出し 1 (枠付き) 73">
            <a:extLst>
              <a:ext uri="{FF2B5EF4-FFF2-40B4-BE49-F238E27FC236}">
                <a16:creationId xmlns:a16="http://schemas.microsoft.com/office/drawing/2014/main" id="{7774313C-A9ED-38FB-BA1F-8570E46217C7}"/>
              </a:ext>
            </a:extLst>
          </p:cNvPr>
          <p:cNvSpPr/>
          <p:nvPr/>
        </p:nvSpPr>
        <p:spPr>
          <a:xfrm>
            <a:off x="1615837" y="5147628"/>
            <a:ext cx="1718411" cy="825923"/>
          </a:xfrm>
          <a:prstGeom prst="borderCallout1">
            <a:avLst>
              <a:gd name="adj1" fmla="val 23264"/>
              <a:gd name="adj2" fmla="val 100494"/>
              <a:gd name="adj3" fmla="val -2857"/>
              <a:gd name="adj4" fmla="val 113310"/>
            </a:avLst>
          </a:prstGeom>
          <a:gradFill>
            <a:gsLst>
              <a:gs pos="100000">
                <a:srgbClr val="FFC9FF"/>
              </a:gs>
              <a:gs pos="4000">
                <a:srgbClr val="B7ECFF"/>
              </a:gs>
            </a:gsLst>
            <a:lin ang="0" scaled="1"/>
          </a:gra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spcAft>
                <a:spcPts val="0"/>
              </a:spcAft>
            </a:pPr>
            <a:r>
              <a:rPr lang="ja-JP" altLang="en-US"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rPr>
              <a:t>人形で遊ぶことを最後に簡単に話をしたが、スライドの内容にも取り入れ、より遊ぶイメージももてるようにした方がよかった。</a:t>
            </a:r>
            <a:endParaRPr lang="en-US" altLang="ja-JP" sz="1000" kern="100" dirty="0">
              <a:solidFill>
                <a:srgbClr val="000000"/>
              </a:solidFill>
              <a:latin typeface="游明朝" panose="02020400000000000000" pitchFamily="18" charset="-128"/>
              <a:ea typeface="HG丸ｺﾞｼｯｸM-PRO" panose="020F0600000000000000" pitchFamily="50" charset="-128"/>
              <a:cs typeface="Times New Roman" panose="02020603050405020304" pitchFamily="18" charset="0"/>
            </a:endParaRPr>
          </a:p>
        </p:txBody>
      </p:sp>
      <p:sp>
        <p:nvSpPr>
          <p:cNvPr id="73" name="線吹き出し 1 (枠付き) 53">
            <a:extLst>
              <a:ext uri="{FF2B5EF4-FFF2-40B4-BE49-F238E27FC236}">
                <a16:creationId xmlns:a16="http://schemas.microsoft.com/office/drawing/2014/main" id="{6F12EA3F-C78D-73D6-577D-257BD99AD5CF}"/>
              </a:ext>
            </a:extLst>
          </p:cNvPr>
          <p:cNvSpPr/>
          <p:nvPr/>
        </p:nvSpPr>
        <p:spPr>
          <a:xfrm>
            <a:off x="4295664" y="3763384"/>
            <a:ext cx="1198555" cy="546033"/>
          </a:xfrm>
          <a:prstGeom prst="borderCallout1">
            <a:avLst>
              <a:gd name="adj1" fmla="val -837"/>
              <a:gd name="adj2" fmla="val 9331"/>
              <a:gd name="adj3" fmla="val -42526"/>
              <a:gd name="adj4" fmla="val 4901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グループで話し合う時に思いを表しやすい掲示物</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p:txBody>
      </p:sp>
      <p:sp>
        <p:nvSpPr>
          <p:cNvPr id="75" name="線吹き出し 1 (枠付き) 58">
            <a:extLst>
              <a:ext uri="{FF2B5EF4-FFF2-40B4-BE49-F238E27FC236}">
                <a16:creationId xmlns:a16="http://schemas.microsoft.com/office/drawing/2014/main" id="{4DFD8F8D-4508-37FE-F4D8-28F36375C0B5}"/>
              </a:ext>
            </a:extLst>
          </p:cNvPr>
          <p:cNvSpPr/>
          <p:nvPr/>
        </p:nvSpPr>
        <p:spPr>
          <a:xfrm>
            <a:off x="5561498" y="3773394"/>
            <a:ext cx="1157508" cy="546033"/>
          </a:xfrm>
          <a:prstGeom prst="borderCallout1">
            <a:avLst>
              <a:gd name="adj1" fmla="val -837"/>
              <a:gd name="adj2" fmla="val 9331"/>
              <a:gd name="adj3" fmla="val -41708"/>
              <a:gd name="adj4" fmla="val 41362"/>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r>
              <a:rPr lang="ja-JP" altLang="en-US" sz="1000" dirty="0">
                <a:solidFill>
                  <a:schemeClr val="tx1"/>
                </a:solidFill>
                <a:latin typeface="HG丸ｺﾞｼｯｸM-PRO" panose="020F0600000000000000" pitchFamily="50" charset="-128"/>
                <a:ea typeface="HG丸ｺﾞｼｯｸM-PRO" panose="020F0600000000000000" pitchFamily="50" charset="-128"/>
              </a:rPr>
              <a:t>街を作っている時の個々の工夫を認める言葉掛け</a:t>
            </a:r>
            <a:endParaRPr lang="en-US" altLang="ja-JP" sz="1000" dirty="0">
              <a:solidFill>
                <a:schemeClr val="tx1"/>
              </a:solidFill>
              <a:latin typeface="HG丸ｺﾞｼｯｸM-PRO" panose="020F0600000000000000" pitchFamily="50" charset="-128"/>
              <a:ea typeface="HG丸ｺﾞｼｯｸM-PRO" panose="020F0600000000000000" pitchFamily="50" charset="-128"/>
            </a:endParaRPr>
          </a:p>
        </p:txBody>
      </p:sp>
      <p:sp>
        <p:nvSpPr>
          <p:cNvPr id="76" name="線吹き出し 1 (枠付き) 63">
            <a:extLst>
              <a:ext uri="{FF2B5EF4-FFF2-40B4-BE49-F238E27FC236}">
                <a16:creationId xmlns:a16="http://schemas.microsoft.com/office/drawing/2014/main" id="{D5C5E4B1-DECA-AA64-AF2E-D99CF11BD23E}"/>
              </a:ext>
            </a:extLst>
          </p:cNvPr>
          <p:cNvSpPr/>
          <p:nvPr/>
        </p:nvSpPr>
        <p:spPr>
          <a:xfrm>
            <a:off x="6857055" y="3544869"/>
            <a:ext cx="954935" cy="717621"/>
          </a:xfrm>
          <a:prstGeom prst="borderCallout1">
            <a:avLst>
              <a:gd name="adj1" fmla="val -2986"/>
              <a:gd name="adj2" fmla="val 5612"/>
              <a:gd name="adj3" fmla="val -14013"/>
              <a:gd name="adj4" fmla="val -26960"/>
            </a:avLst>
          </a:prstGeom>
          <a:solidFill>
            <a:srgbClr val="D5F4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r>
              <a:rPr lang="ja-JP" altLang="en-US" sz="9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後日、それぞれの工夫を共有できるよう写真で記録する。</a:t>
            </a:r>
            <a:endParaRPr lang="en-US" altLang="ja-JP" sz="9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77" name="線吹き出し 1 (枠付き) 76">
            <a:extLst>
              <a:ext uri="{FF2B5EF4-FFF2-40B4-BE49-F238E27FC236}">
                <a16:creationId xmlns:a16="http://schemas.microsoft.com/office/drawing/2014/main" id="{A0B2A9CA-35A8-6008-31C8-F4CA5E511FA6}"/>
              </a:ext>
            </a:extLst>
          </p:cNvPr>
          <p:cNvSpPr/>
          <p:nvPr/>
        </p:nvSpPr>
        <p:spPr>
          <a:xfrm>
            <a:off x="7892037" y="3603822"/>
            <a:ext cx="1157508" cy="722130"/>
          </a:xfrm>
          <a:prstGeom prst="borderCallout1">
            <a:avLst>
              <a:gd name="adj1" fmla="val -1733"/>
              <a:gd name="adj2" fmla="val 6652"/>
              <a:gd name="adj3" fmla="val 10535"/>
              <a:gd name="adj4" fmla="val -12907"/>
            </a:avLst>
          </a:prstGeom>
          <a:gradFill>
            <a:gsLst>
              <a:gs pos="79000">
                <a:srgbClr val="FFC1FF"/>
              </a:gs>
              <a:gs pos="4000">
                <a:srgbClr val="B9E3FF"/>
              </a:gs>
            </a:gsLst>
            <a:lin ang="0" scaled="1"/>
          </a:gra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r>
              <a:rPr lang="ja-JP" altLang="en-US" sz="9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集合時に、スライドにしたり、掲示物にしたりし共有できるよう作成する。</a:t>
            </a:r>
            <a:endParaRPr lang="en-US" altLang="ja-JP" sz="9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78" name="線吹き出し 1 (枠付き) 69">
            <a:extLst>
              <a:ext uri="{FF2B5EF4-FFF2-40B4-BE49-F238E27FC236}">
                <a16:creationId xmlns:a16="http://schemas.microsoft.com/office/drawing/2014/main" id="{48404FC4-7BCC-7228-9619-CA64EC3ECFCC}"/>
              </a:ext>
            </a:extLst>
          </p:cNvPr>
          <p:cNvSpPr/>
          <p:nvPr/>
        </p:nvSpPr>
        <p:spPr>
          <a:xfrm>
            <a:off x="4417289" y="4592658"/>
            <a:ext cx="914400" cy="273300"/>
          </a:xfrm>
          <a:prstGeom prst="borderCallout1">
            <a:avLst>
              <a:gd name="adj1" fmla="val -2371"/>
              <a:gd name="adj2" fmla="val -786"/>
              <a:gd name="adj3" fmla="val -102447"/>
              <a:gd name="adj4" fmla="val 32361"/>
            </a:avLst>
          </a:prstGeom>
          <a:solidFill>
            <a:srgbClr val="BAE18F"/>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r>
              <a:rPr kumimoji="1" lang="ja-JP" altLang="en-US" sz="800" dirty="0">
                <a:solidFill>
                  <a:schemeClr val="tx1"/>
                </a:solidFill>
                <a:latin typeface="HG丸ｺﾞｼｯｸM-PRO" panose="020F0600000000000000" pitchFamily="50" charset="-128"/>
                <a:ea typeface="HG丸ｺﾞｼｯｸM-PRO" panose="020F0600000000000000" pitchFamily="50" charset="-128"/>
              </a:rPr>
              <a:t>自分の思いを表す。</a:t>
            </a:r>
          </a:p>
        </p:txBody>
      </p:sp>
      <p:sp>
        <p:nvSpPr>
          <p:cNvPr id="79" name="線吹き出し 1 (枠付き) 51">
            <a:extLst>
              <a:ext uri="{FF2B5EF4-FFF2-40B4-BE49-F238E27FC236}">
                <a16:creationId xmlns:a16="http://schemas.microsoft.com/office/drawing/2014/main" id="{1B6CC3A0-BE7D-9677-A1F7-DF78BCEE093C}"/>
              </a:ext>
            </a:extLst>
          </p:cNvPr>
          <p:cNvSpPr/>
          <p:nvPr/>
        </p:nvSpPr>
        <p:spPr>
          <a:xfrm>
            <a:off x="5440274" y="4583442"/>
            <a:ext cx="1112417" cy="403873"/>
          </a:xfrm>
          <a:prstGeom prst="borderCallout1">
            <a:avLst>
              <a:gd name="adj1" fmla="val -2371"/>
              <a:gd name="adj2" fmla="val -786"/>
              <a:gd name="adj3" fmla="val -63987"/>
              <a:gd name="adj4" fmla="val 33136"/>
            </a:avLst>
          </a:prstGeom>
          <a:solidFill>
            <a:srgbClr val="BAE18F"/>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r>
              <a:rPr kumimoji="1" lang="ja-JP" altLang="en-US" sz="800" dirty="0">
                <a:solidFill>
                  <a:schemeClr val="tx1"/>
                </a:solidFill>
                <a:latin typeface="HG丸ｺﾞｼｯｸM-PRO" panose="020F0600000000000000" pitchFamily="50" charset="-128"/>
                <a:ea typeface="HG丸ｺﾞｼｯｸM-PRO" panose="020F0600000000000000" pitchFamily="50" charset="-128"/>
              </a:rPr>
              <a:t>作りたい物をどのように形にするか考えたり、話したりする。</a:t>
            </a:r>
          </a:p>
        </p:txBody>
      </p:sp>
      <p:sp>
        <p:nvSpPr>
          <p:cNvPr id="80" name="線吹き出し 1 (枠付き) 74">
            <a:extLst>
              <a:ext uri="{FF2B5EF4-FFF2-40B4-BE49-F238E27FC236}">
                <a16:creationId xmlns:a16="http://schemas.microsoft.com/office/drawing/2014/main" id="{626E4053-40E2-464A-5833-170CEBB19B3A}"/>
              </a:ext>
            </a:extLst>
          </p:cNvPr>
          <p:cNvSpPr/>
          <p:nvPr/>
        </p:nvSpPr>
        <p:spPr>
          <a:xfrm>
            <a:off x="6665395" y="4589487"/>
            <a:ext cx="1112417" cy="403873"/>
          </a:xfrm>
          <a:prstGeom prst="borderCallout1">
            <a:avLst>
              <a:gd name="adj1" fmla="val -2371"/>
              <a:gd name="adj2" fmla="val -786"/>
              <a:gd name="adj3" fmla="val -79644"/>
              <a:gd name="adj4" fmla="val -14171"/>
            </a:avLst>
          </a:prstGeom>
          <a:solidFill>
            <a:srgbClr val="BAE18F"/>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r>
              <a:rPr kumimoji="1" lang="ja-JP" altLang="en-US" sz="800" dirty="0">
                <a:solidFill>
                  <a:schemeClr val="tx1"/>
                </a:solidFill>
                <a:latin typeface="HG丸ｺﾞｼｯｸM-PRO" panose="020F0600000000000000" pitchFamily="50" charset="-128"/>
                <a:ea typeface="HG丸ｺﾞｼｯｸM-PRO" panose="020F0600000000000000" pitchFamily="50" charset="-128"/>
              </a:rPr>
              <a:t>話し合ったことを変えたい時に、再度話し合いをする。</a:t>
            </a:r>
          </a:p>
        </p:txBody>
      </p:sp>
      <p:sp>
        <p:nvSpPr>
          <p:cNvPr id="81" name="線吹き出し 1 (枠付き) 50">
            <a:extLst>
              <a:ext uri="{FF2B5EF4-FFF2-40B4-BE49-F238E27FC236}">
                <a16:creationId xmlns:a16="http://schemas.microsoft.com/office/drawing/2014/main" id="{44F2D0C2-A44D-91D8-06D8-A543A5240F0A}"/>
              </a:ext>
            </a:extLst>
          </p:cNvPr>
          <p:cNvSpPr/>
          <p:nvPr/>
        </p:nvSpPr>
        <p:spPr>
          <a:xfrm>
            <a:off x="9123666" y="3651604"/>
            <a:ext cx="1291548" cy="722130"/>
          </a:xfrm>
          <a:prstGeom prst="borderCallout1">
            <a:avLst>
              <a:gd name="adj1" fmla="val -2986"/>
              <a:gd name="adj2" fmla="val 5612"/>
              <a:gd name="adj3" fmla="val -17990"/>
              <a:gd name="adj4" fmla="val 52471"/>
            </a:avLst>
          </a:prstGeom>
          <a:solidFill>
            <a:srgbClr val="D5F4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spcAft>
                <a:spcPts val="0"/>
              </a:spcAft>
            </a:pPr>
            <a:r>
              <a:rPr lang="ja-JP" altLang="en-US" sz="10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それぞれのグループができあがったところで、人形で遊べるよう言葉掛けをする。</a:t>
            </a:r>
            <a:endParaRPr lang="en-US" altLang="ja-JP" sz="10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82" name="線吹き出し 1 (枠付き) 66">
            <a:extLst>
              <a:ext uri="{FF2B5EF4-FFF2-40B4-BE49-F238E27FC236}">
                <a16:creationId xmlns:a16="http://schemas.microsoft.com/office/drawing/2014/main" id="{1247F6E1-FBFF-3ED1-86AD-5AFC11B3F9E0}"/>
              </a:ext>
            </a:extLst>
          </p:cNvPr>
          <p:cNvSpPr/>
          <p:nvPr/>
        </p:nvSpPr>
        <p:spPr>
          <a:xfrm>
            <a:off x="10492758" y="3669168"/>
            <a:ext cx="1489466" cy="722130"/>
          </a:xfrm>
          <a:prstGeom prst="borderCallout1">
            <a:avLst>
              <a:gd name="adj1" fmla="val -2986"/>
              <a:gd name="adj2" fmla="val 5612"/>
              <a:gd name="adj3" fmla="val -22074"/>
              <a:gd name="adj4" fmla="val 39881"/>
            </a:avLst>
          </a:prstGeom>
          <a:solidFill>
            <a:srgbClr val="D5F4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spcAft>
                <a:spcPts val="0"/>
              </a:spcAft>
            </a:pPr>
            <a:r>
              <a:rPr lang="ja-JP" altLang="en-US" sz="10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一緒に遊びながら、それぞれの幼児やグループの工夫に気付けるよう教師が言葉にする。</a:t>
            </a:r>
            <a:endParaRPr lang="en-US" altLang="ja-JP" sz="10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83" name="線吹き出し 1 (枠付き) 65">
            <a:extLst>
              <a:ext uri="{FF2B5EF4-FFF2-40B4-BE49-F238E27FC236}">
                <a16:creationId xmlns:a16="http://schemas.microsoft.com/office/drawing/2014/main" id="{6B5E3770-DAD1-C5C3-B9F2-2B3A0810CDA9}"/>
              </a:ext>
            </a:extLst>
          </p:cNvPr>
          <p:cNvSpPr/>
          <p:nvPr/>
        </p:nvSpPr>
        <p:spPr>
          <a:xfrm>
            <a:off x="9361475" y="4702157"/>
            <a:ext cx="1457616" cy="318924"/>
          </a:xfrm>
          <a:prstGeom prst="borderCallout1">
            <a:avLst>
              <a:gd name="adj1" fmla="val -2371"/>
              <a:gd name="adj2" fmla="val -786"/>
              <a:gd name="adj3" fmla="val -108951"/>
              <a:gd name="adj4" fmla="val 30784"/>
            </a:avLst>
          </a:prstGeom>
          <a:solidFill>
            <a:srgbClr val="BAE18F"/>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spAutoFit/>
          </a:bodyPr>
          <a:lstStyle/>
          <a:p>
            <a:r>
              <a:rPr kumimoji="1" lang="ja-JP" altLang="en-US" sz="800" dirty="0">
                <a:solidFill>
                  <a:schemeClr val="tx1"/>
                </a:solidFill>
                <a:latin typeface="HG丸ｺﾞｼｯｸM-PRO" panose="020F0600000000000000" pitchFamily="50" charset="-128"/>
                <a:ea typeface="HG丸ｺﾞｼｯｸM-PRO" panose="020F0600000000000000" pitchFamily="50" charset="-128"/>
              </a:rPr>
              <a:t>人形で遊ぶ中で、それぞれが作った街が分かる。</a:t>
            </a:r>
            <a:endParaRPr kumimoji="1" lang="en-US" altLang="ja-JP" sz="800" dirty="0">
              <a:solidFill>
                <a:schemeClr val="tx1"/>
              </a:solidFill>
              <a:latin typeface="HG丸ｺﾞｼｯｸM-PRO" panose="020F0600000000000000" pitchFamily="50" charset="-128"/>
              <a:ea typeface="HG丸ｺﾞｼｯｸM-PRO" panose="020F0600000000000000" pitchFamily="50" charset="-128"/>
            </a:endParaRPr>
          </a:p>
        </p:txBody>
      </p:sp>
      <p:sp>
        <p:nvSpPr>
          <p:cNvPr id="85" name="線吹き出し 1 (枠付き) 73">
            <a:extLst>
              <a:ext uri="{FF2B5EF4-FFF2-40B4-BE49-F238E27FC236}">
                <a16:creationId xmlns:a16="http://schemas.microsoft.com/office/drawing/2014/main" id="{B4840FEF-4E6F-696A-E07C-35C48D9AD68F}"/>
              </a:ext>
            </a:extLst>
          </p:cNvPr>
          <p:cNvSpPr/>
          <p:nvPr/>
        </p:nvSpPr>
        <p:spPr>
          <a:xfrm>
            <a:off x="10770054" y="5223299"/>
            <a:ext cx="1183115" cy="746542"/>
          </a:xfrm>
          <a:prstGeom prst="borderCallout1">
            <a:avLst>
              <a:gd name="adj1" fmla="val -4870"/>
              <a:gd name="adj2" fmla="val 25949"/>
              <a:gd name="adj3" fmla="val -101246"/>
              <a:gd name="adj4" fmla="val 53428"/>
            </a:avLst>
          </a:prstGeom>
          <a:gradFill>
            <a:gsLst>
              <a:gs pos="100000">
                <a:srgbClr val="FFC9FF"/>
              </a:gs>
              <a:gs pos="4000">
                <a:srgbClr val="B7ECFF"/>
              </a:gs>
            </a:gsLst>
            <a:lin ang="0" scaled="1"/>
          </a:gra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spcAft>
                <a:spcPts val="0"/>
              </a:spcAft>
            </a:pPr>
            <a:r>
              <a:rPr lang="ja-JP" altLang="en-US" sz="10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人形で遊ぶことで、よく友達の工夫や考えに気付いていた。</a:t>
            </a:r>
            <a:endParaRPr lang="en-US" altLang="ja-JP" sz="1000" kern="100" dirty="0">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pic>
        <p:nvPicPr>
          <p:cNvPr id="2" name="図 1" descr="指で数を数える女の子のイラスト | かわいいフリー素材集 いらすとや">
            <a:extLst>
              <a:ext uri="{FF2B5EF4-FFF2-40B4-BE49-F238E27FC236}">
                <a16:creationId xmlns:a16="http://schemas.microsoft.com/office/drawing/2014/main" id="{220FFF06-CCBD-361D-0E6F-08BC86E6A1A8}"/>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09246" y="5497689"/>
            <a:ext cx="528092" cy="487488"/>
          </a:xfrm>
          <a:prstGeom prst="rect">
            <a:avLst/>
          </a:prstGeom>
          <a:noFill/>
          <a:ln>
            <a:noFill/>
          </a:ln>
        </p:spPr>
      </p:pic>
      <p:pic>
        <p:nvPicPr>
          <p:cNvPr id="5" name="図 4" descr="指で数を数える女の子のイラスト | かわいいフリー素材集 いらすとや">
            <a:extLst>
              <a:ext uri="{FF2B5EF4-FFF2-40B4-BE49-F238E27FC236}">
                <a16:creationId xmlns:a16="http://schemas.microsoft.com/office/drawing/2014/main" id="{A770DDC3-80E2-9154-BFEF-26C3A4BC7869}"/>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92282" y="5298086"/>
            <a:ext cx="738000" cy="696098"/>
          </a:xfrm>
          <a:prstGeom prst="rect">
            <a:avLst/>
          </a:prstGeom>
          <a:noFill/>
          <a:ln>
            <a:noFill/>
          </a:ln>
        </p:spPr>
      </p:pic>
      <p:sp>
        <p:nvSpPr>
          <p:cNvPr id="28" name="四角形: 角を丸くする 27">
            <a:extLst>
              <a:ext uri="{FF2B5EF4-FFF2-40B4-BE49-F238E27FC236}">
                <a16:creationId xmlns:a16="http://schemas.microsoft.com/office/drawing/2014/main" id="{DC7C74BE-3C40-01E7-1CBB-32CB7A55A91D}"/>
              </a:ext>
            </a:extLst>
          </p:cNvPr>
          <p:cNvSpPr/>
          <p:nvPr/>
        </p:nvSpPr>
        <p:spPr>
          <a:xfrm rot="21139737">
            <a:off x="45639" y="80508"/>
            <a:ext cx="1226903" cy="307777"/>
          </a:xfrm>
          <a:prstGeom prst="roundRect">
            <a:avLst/>
          </a:prstGeom>
          <a:solidFill>
            <a:schemeClr val="bg1"/>
          </a:solidFill>
          <a:ln w="508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400" dirty="0">
                <a:solidFill>
                  <a:srgbClr val="FF0000"/>
                </a:solidFill>
              </a:rPr>
              <a:t>ＳＡＭＰＬＥ</a:t>
            </a:r>
          </a:p>
        </p:txBody>
      </p:sp>
    </p:spTree>
    <p:extLst>
      <p:ext uri="{BB962C8B-B14F-4D97-AF65-F5344CB8AC3E}">
        <p14:creationId xmlns:p14="http://schemas.microsoft.com/office/powerpoint/2010/main" val="3765931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メモ 3"/>
          <p:cNvSpPr/>
          <p:nvPr/>
        </p:nvSpPr>
        <p:spPr>
          <a:xfrm>
            <a:off x="914401" y="766305"/>
            <a:ext cx="10354962" cy="5709071"/>
          </a:xfrm>
          <a:prstGeom prst="foldedCorner">
            <a:avLst/>
          </a:prstGeom>
          <a:solidFill>
            <a:srgbClr val="E2C5FF"/>
          </a:solidFill>
          <a:ln w="12700" cap="flat" cmpd="sng" algn="ctr">
            <a:solidFill>
              <a:srgbClr val="7030A0"/>
            </a:solidFill>
            <a:prstDash val="solid"/>
            <a:miter lim="800000"/>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a:spcAft>
                <a:spcPts val="0"/>
              </a:spcAft>
            </a:pPr>
            <a:endParaRPr lang="en-US" altLang="ja-JP"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Aft>
                <a:spcPts val="0"/>
              </a:spcAft>
            </a:pPr>
            <a:r>
              <a:rPr lang="en-US" altLang="ja-JP"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話し合い・活動について</a:t>
            </a:r>
            <a:r>
              <a:rPr lang="en-US" altLang="ja-JP"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a:t>
            </a:r>
          </a:p>
          <a:p>
            <a:pPr>
              <a:spcAft>
                <a:spcPts val="0"/>
              </a:spcAft>
            </a:pPr>
            <a:endParaRPr lang="en-US" altLang="ja-JP"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nSpc>
                <a:spcPct val="150000"/>
              </a:lnSpc>
              <a:spcAft>
                <a:spcPts val="0"/>
              </a:spcAft>
            </a:pPr>
            <a:r>
              <a:rPr lang="ja-JP" altLang="en-US"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グループ</a:t>
            </a:r>
            <a:r>
              <a:rPr lang="en-US" altLang="ja-JP"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A…</a:t>
            </a:r>
            <a:r>
              <a:rPr lang="ja-JP" altLang="en-US"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それぞれが思いを表し、分担して遊園地の作成に入る。話し合いでの決め方は「遊園地」と「幼稚園」で分かれ、</a:t>
            </a:r>
            <a:endParaRPr lang="en-US" altLang="ja-JP"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nSpc>
                <a:spcPct val="150000"/>
              </a:lnSpc>
              <a:spcAft>
                <a:spcPts val="0"/>
              </a:spcAft>
            </a:pPr>
            <a:r>
              <a:rPr lang="ja-JP" altLang="en-US"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rPr>
              <a:t>最終的にじゃんけんで決めたとのこと。互いに納得して決めたとのことではあったが、もう少し決める時に関わりたかった。⑪⑯でお化け屋敷、㉗がコーヒーカップを作ると言い、始めているが、形にする時に難しさを感じている様子である。⑫が㉑、㉔と滑り台を作り始める。その時に、㉗が「やっぱり遊園地やめたいな。」とつぶやく。そのつぶやきを聞きつつも、そのまま作り続けていたため、関わると、再度話し合いが始まり、幼稚園を作ろうということになる。滑り台はそのまま生かし、㉗が幼稚園の建物を作るとのことになった。</a:t>
            </a:r>
            <a:endParaRPr lang="en-US" altLang="ja-JP" sz="1400" kern="1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nSpc>
                <a:spcPct val="150000"/>
              </a:lnSpc>
              <a:spcAft>
                <a:spcPts val="0"/>
              </a:spcAft>
            </a:pPr>
            <a:endParaRPr lang="en-US" altLang="ja-JP" sz="1400" kern="1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nSpc>
                <a:spcPct val="150000"/>
              </a:lnSpc>
              <a:spcAft>
                <a:spcPts val="0"/>
              </a:spcAft>
            </a:pPr>
            <a:r>
              <a:rPr lang="ja-JP" altLang="en-US" sz="1400"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グループ</a:t>
            </a:r>
            <a:r>
              <a:rPr lang="en-US" altLang="ja-JP" sz="1400"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C…</a:t>
            </a:r>
            <a:r>
              <a:rPr lang="ja-JP" altLang="en-US" sz="1400" kern="100" dirty="0">
                <a:latin typeface="HG丸ｺﾞｼｯｸM-PRO" panose="020F0600000000000000" pitchFamily="50" charset="-128"/>
                <a:ea typeface="HG丸ｺﾞｼｯｸM-PRO" panose="020F0600000000000000" pitchFamily="50" charset="-128"/>
                <a:cs typeface="Times New Roman" panose="02020603050405020304" pitchFamily="18" charset="0"/>
              </a:rPr>
              <a:t>前回の活動に引き続き、 ㉓と②が真っ向から意見が対立する。㉓は「おうちから作りたい。」②は「ショッピングモールから作りたい。」とのこと。①、⑭は初めは「ショッピングモールから作りたい。」との主張だったが、２人の様子を見て、「おうちからでもいい。」とのこと。「どうしようかね。作りたい物は決まったけど、どちらから作りたいかが違うんだね。」と話をすると、②が他の２人が「おうちからでもいい。」と言ったのを聞き「おうちからでいいよ。」とのこと。㉓はその部分を受け止めてくれた②に対して、材料で三角の積木が１つしかなく、２人とも使いたいという場面では、積木を譲っている。その後、互いに材料を渡し合ったりするなど、今までは主張がぶつかる印象だったが、相手を意識しつつ、思いやる姿も見られていることを感じた。</a:t>
            </a:r>
            <a:endParaRPr lang="en-US" altLang="ja-JP" sz="1400" kern="1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grpSp>
        <p:nvGrpSpPr>
          <p:cNvPr id="2" name="グループ化 1">
            <a:extLst>
              <a:ext uri="{FF2B5EF4-FFF2-40B4-BE49-F238E27FC236}">
                <a16:creationId xmlns:a16="http://schemas.microsoft.com/office/drawing/2014/main" id="{457CED44-8783-DA04-5169-640473A06B74}"/>
              </a:ext>
            </a:extLst>
          </p:cNvPr>
          <p:cNvGrpSpPr/>
          <p:nvPr/>
        </p:nvGrpSpPr>
        <p:grpSpPr>
          <a:xfrm>
            <a:off x="10972801" y="5826877"/>
            <a:ext cx="827062" cy="648500"/>
            <a:chOff x="10972801" y="5826877"/>
            <a:chExt cx="827062" cy="648500"/>
          </a:xfrm>
        </p:grpSpPr>
        <p:sp>
          <p:nvSpPr>
            <p:cNvPr id="11" name="正方形/長方形 10">
              <a:hlinkClick r:id="rId2" action="ppaction://hlinksldjump"/>
            </p:cNvPr>
            <p:cNvSpPr/>
            <p:nvPr/>
          </p:nvSpPr>
          <p:spPr>
            <a:xfrm>
              <a:off x="10972801" y="5826877"/>
              <a:ext cx="827062" cy="6485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二等辺三角形 11">
              <a:hlinkClick r:id="rId2" action="ppaction://hlinksldjump"/>
            </p:cNvPr>
            <p:cNvSpPr/>
            <p:nvPr/>
          </p:nvSpPr>
          <p:spPr>
            <a:xfrm rot="16200000">
              <a:off x="11102714" y="5957913"/>
              <a:ext cx="460395" cy="37154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 name="タイトル 12"/>
          <p:cNvSpPr>
            <a:spLocks noGrp="1"/>
          </p:cNvSpPr>
          <p:nvPr>
            <p:ph type="title"/>
          </p:nvPr>
        </p:nvSpPr>
        <p:spPr>
          <a:xfrm>
            <a:off x="1067217" y="187470"/>
            <a:ext cx="4590536" cy="584471"/>
          </a:xfrm>
        </p:spPr>
        <p:txBody>
          <a:bodyPr>
            <a:normAutofit/>
          </a:bodyPr>
          <a:lstStyle/>
          <a:p>
            <a:r>
              <a:rPr kumimoji="1" lang="ja-JP" altLang="en-US" sz="2800" dirty="0"/>
              <a:t>幼児の姿</a:t>
            </a:r>
          </a:p>
        </p:txBody>
      </p:sp>
      <p:sp>
        <p:nvSpPr>
          <p:cNvPr id="3" name="四角形: 角を丸くする 2">
            <a:extLst>
              <a:ext uri="{FF2B5EF4-FFF2-40B4-BE49-F238E27FC236}">
                <a16:creationId xmlns:a16="http://schemas.microsoft.com/office/drawing/2014/main" id="{4DCEC1DD-EFDF-A888-C528-D4F46FDA3FF2}"/>
              </a:ext>
            </a:extLst>
          </p:cNvPr>
          <p:cNvSpPr/>
          <p:nvPr/>
        </p:nvSpPr>
        <p:spPr>
          <a:xfrm rot="21069298">
            <a:off x="2749034" y="228736"/>
            <a:ext cx="1226903" cy="307777"/>
          </a:xfrm>
          <a:prstGeom prst="roundRect">
            <a:avLst/>
          </a:prstGeom>
          <a:solidFill>
            <a:schemeClr val="bg1"/>
          </a:solidFill>
          <a:ln w="508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400" dirty="0">
                <a:solidFill>
                  <a:srgbClr val="FF0000"/>
                </a:solidFill>
              </a:rPr>
              <a:t>ＳＡＭＰＬＥ</a:t>
            </a:r>
          </a:p>
        </p:txBody>
      </p:sp>
    </p:spTree>
    <p:extLst>
      <p:ext uri="{BB962C8B-B14F-4D97-AF65-F5344CB8AC3E}">
        <p14:creationId xmlns:p14="http://schemas.microsoft.com/office/powerpoint/2010/main" val="295463951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5836</TotalTime>
  <Words>4853</Words>
  <Application>Microsoft Office PowerPoint</Application>
  <PresentationFormat>ワイド画面</PresentationFormat>
  <Paragraphs>502</Paragraphs>
  <Slides>19</Slides>
  <Notes>2</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19</vt:i4>
      </vt:variant>
    </vt:vector>
  </HeadingPairs>
  <TitlesOfParts>
    <vt:vector size="28" baseType="lpstr">
      <vt:lpstr>HG丸ｺﾞｼｯｸM-PRO</vt:lpstr>
      <vt:lpstr>ＭＳ 明朝</vt:lpstr>
      <vt:lpstr>ＭＳゴシック</vt:lpstr>
      <vt:lpstr>ＭＳ明朝</vt:lpstr>
      <vt:lpstr>游ゴシック</vt:lpstr>
      <vt:lpstr>游ゴシック Light</vt:lpstr>
      <vt:lpstr>游明朝</vt:lpstr>
      <vt:lpstr>Arial</vt:lpstr>
      <vt:lpstr>Office テーマ</vt:lpstr>
      <vt:lpstr>PowerPoint プレゼンテーション</vt:lpstr>
      <vt:lpstr>　活用にあたっての説明    【スライド３～８】  スライド３　→個人記録ページ【スライド11】の説明  スライド４　→グルーピングのページ【スライド12】の説明  スライド５　→話し合い見える化シート【スライド13】（PDについて）の説明  スライド６　→話し合い見える化シート【スライド13】（CAについて）の説明  スライド７　→参考資料【スライド15～19】の説明  スライド８・９→話し合い見える化シート、幼児の姿【スライド13、14】のページの活用例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幼児の姿</vt:lpstr>
      <vt:lpstr>　話し合い見える化シート　本編   【スライド11～19】  スライド11→個人記録ページ  スライド12→グルーピングのページ  スライド13→話し合い見える化シートのページ  スライド14→幼児の姿のページ  スライド15～19→参考資料のページ</vt:lpstr>
      <vt:lpstr>PowerPoint プレゼンテーション</vt:lpstr>
      <vt:lpstr>PowerPoint プレゼンテーション</vt:lpstr>
      <vt:lpstr>PowerPoint プレゼンテーション</vt:lpstr>
      <vt:lpstr>幼児の姿</vt:lpstr>
      <vt:lpstr>PowerPoint プレゼンテーション</vt:lpstr>
      <vt:lpstr>PowerPoint プレゼンテーション</vt:lpstr>
      <vt:lpstr>PowerPoint プレゼンテーション</vt:lpstr>
      <vt:lpstr>PowerPoint プレゼンテーション</vt:lpstr>
      <vt:lpstr>幼稚園教育要領解説より　</vt:lpstr>
    </vt:vector>
  </TitlesOfParts>
  <Company>TAIMS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武茂　妙子</dc:creator>
  <cp:lastModifiedBy>武茂　妙子</cp:lastModifiedBy>
  <cp:revision>262</cp:revision>
  <cp:lastPrinted>2025-03-06T03:28:05Z</cp:lastPrinted>
  <dcterms:created xsi:type="dcterms:W3CDTF">2024-07-29T03:53:01Z</dcterms:created>
  <dcterms:modified xsi:type="dcterms:W3CDTF">2025-03-06T04:16:22Z</dcterms:modified>
</cp:coreProperties>
</file>